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xml" ContentType="application/inkml+xml"/>
  <Override PartName="/ppt/ink/ink3.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handoutMasterIdLst>
    <p:handoutMasterId r:id="rId25"/>
  </p:handoutMasterIdLst>
  <p:sldIdLst>
    <p:sldId id="346" r:id="rId2"/>
    <p:sldId id="481" r:id="rId3"/>
    <p:sldId id="482" r:id="rId4"/>
    <p:sldId id="446" r:id="rId5"/>
    <p:sldId id="474" r:id="rId6"/>
    <p:sldId id="359" r:id="rId7"/>
    <p:sldId id="483" r:id="rId8"/>
    <p:sldId id="461" r:id="rId9"/>
    <p:sldId id="449" r:id="rId10"/>
    <p:sldId id="448" r:id="rId11"/>
    <p:sldId id="475" r:id="rId12"/>
    <p:sldId id="476" r:id="rId13"/>
    <p:sldId id="466" r:id="rId14"/>
    <p:sldId id="463" r:id="rId15"/>
    <p:sldId id="450" r:id="rId16"/>
    <p:sldId id="467" r:id="rId17"/>
    <p:sldId id="468" r:id="rId18"/>
    <p:sldId id="479" r:id="rId19"/>
    <p:sldId id="480" r:id="rId20"/>
    <p:sldId id="477" r:id="rId21"/>
    <p:sldId id="484" r:id="rId22"/>
    <p:sldId id="470" r:id="rId23"/>
  </p:sldIdLst>
  <p:sldSz cx="9144000" cy="6858000" type="screen4x3"/>
  <p:notesSz cx="6858000" cy="9144000"/>
  <p:custDataLst>
    <p:tags r:id="rId27"/>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8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6462" autoAdjust="0"/>
  </p:normalViewPr>
  <p:slideViewPr>
    <p:cSldViewPr>
      <p:cViewPr>
        <p:scale>
          <a:sx n="86" d="100"/>
          <a:sy n="86" d="100"/>
        </p:scale>
        <p:origin x="-552" y="-4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84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tags" Target="tags/tag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ED039F-AF76-4CEF-8FCC-A7D80A925D7A}" type="datetimeFigureOut">
              <a:rPr lang="en-US" smtClean="0"/>
              <a:pPr/>
              <a:t>8/19/14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7ACFDF-CB2E-4F09-9271-E0FB3F19AF1A}" type="slidenum">
              <a:rPr lang="en-US" smtClean="0"/>
              <a:pPr/>
              <a:t>‹#›</a:t>
            </a:fld>
            <a:endParaRPr lang="en-US"/>
          </a:p>
        </p:txBody>
      </p:sp>
    </p:spTree>
    <p:extLst>
      <p:ext uri="{BB962C8B-B14F-4D97-AF65-F5344CB8AC3E}">
        <p14:creationId xmlns:p14="http://schemas.microsoft.com/office/powerpoint/2010/main" val="233182165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 units="1/cm"/>
          <inkml:channelProperty channel="Y" name="resolution" value="28" units="1/cm"/>
        </inkml:channelProperties>
      </inkml:inkSource>
      <inkml:timestamp xml:id="ts0" timeString="2014-02-11T00:28:45.64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 units="1/cm"/>
          <inkml:channelProperty channel="Y" name="resolution" value="28" units="1/cm"/>
        </inkml:channelProperties>
      </inkml:inkSource>
      <inkml:timestamp xml:id="ts0" timeString="2014-02-11T19:21:47.33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 units="1/cm"/>
          <inkml:channelProperty channel="Y" name="resolution" value="28" units="1/cm"/>
        </inkml:channelProperties>
      </inkml:inkSource>
      <inkml:timestamp xml:id="ts0" timeString="2014-02-11T00:28:45.64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CC005AB-2F16-4277-86FF-08E5608C34D9}" type="slidenum">
              <a:rPr lang="en-US"/>
              <a:pPr>
                <a:defRPr/>
              </a:pPr>
              <a:t>‹#›</a:t>
            </a:fld>
            <a:endParaRPr lang="en-US"/>
          </a:p>
        </p:txBody>
      </p:sp>
    </p:spTree>
    <p:extLst>
      <p:ext uri="{BB962C8B-B14F-4D97-AF65-F5344CB8AC3E}">
        <p14:creationId xmlns:p14="http://schemas.microsoft.com/office/powerpoint/2010/main" val="27930829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D1A4C51D-F455-4E95-9376-171AF405E2E2}" type="slidenum">
              <a:rPr lang="en-US" smtClean="0">
                <a:ea typeface="ＭＳ Ｐゴシック" pitchFamily="-108" charset="-128"/>
              </a:rPr>
              <a:pPr/>
              <a:t>1</a:t>
            </a:fld>
            <a:endParaRPr lang="en-US" dirty="0" smtClean="0">
              <a:ea typeface="ＭＳ Ｐゴシック" pitchFamily="-108" charset="-128"/>
            </a:endParaRPr>
          </a:p>
        </p:txBody>
      </p:sp>
      <p:sp>
        <p:nvSpPr>
          <p:cNvPr id="183299" name="Rectangle 2"/>
          <p:cNvSpPr>
            <a:spLocks noGrp="1" noRot="1" noChangeAspect="1" noChangeArrowheads="1" noTextEdit="1"/>
          </p:cNvSpPr>
          <p:nvPr>
            <p:ph type="sldImg"/>
          </p:nvPr>
        </p:nvSpPr>
        <p:spPr>
          <a:xfrm>
            <a:off x="1143000" y="630238"/>
            <a:ext cx="4572000" cy="3429000"/>
          </a:xfrm>
          <a:ln/>
        </p:spPr>
      </p:sp>
      <p:sp>
        <p:nvSpPr>
          <p:cNvPr id="183300" name="Rectangle 3"/>
          <p:cNvSpPr>
            <a:spLocks noGrp="1" noChangeArrowheads="1"/>
          </p:cNvSpPr>
          <p:nvPr>
            <p:ph type="body" idx="1"/>
          </p:nvPr>
        </p:nvSpPr>
        <p:spPr>
          <a:xfrm>
            <a:off x="315913" y="4225925"/>
            <a:ext cx="6281737" cy="4446588"/>
          </a:xfrm>
          <a:noFill/>
          <a:ln/>
        </p:spPr>
        <p:txBody>
          <a:bodyPr/>
          <a:lstStyle/>
          <a:p>
            <a:pPr eaLnBrk="1" hangingPunct="1"/>
            <a:endParaRPr lang="en-US" dirty="0" smtClean="0">
              <a:ea typeface="ＭＳ Ｐゴシック" pitchFamily="-108"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7776D67F-802B-4EC2-9451-3BC5504C3BD4}" type="slidenum">
              <a:rPr lang="en-US" smtClean="0">
                <a:solidFill>
                  <a:prstClr val="black"/>
                </a:solidFill>
              </a:rPr>
              <a:pPr>
                <a:defRPr/>
              </a:pPr>
              <a:t>15</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We only started indexing full author names in 2007. </a:t>
            </a:r>
            <a:endParaRPr lang="en-US" dirty="0"/>
          </a:p>
        </p:txBody>
      </p:sp>
      <p:sp>
        <p:nvSpPr>
          <p:cNvPr id="4" name="Slide Number Placeholder 3"/>
          <p:cNvSpPr>
            <a:spLocks noGrp="1"/>
          </p:cNvSpPr>
          <p:nvPr>
            <p:ph type="sldNum" sz="quarter" idx="10"/>
          </p:nvPr>
        </p:nvSpPr>
        <p:spPr/>
        <p:txBody>
          <a:bodyPr/>
          <a:lstStyle/>
          <a:p>
            <a:pPr>
              <a:defRPr/>
            </a:pPr>
            <a:fld id="{2CC005AB-2F16-4277-86FF-08E5608C34D9}" type="slidenum">
              <a:rPr lang="en-US" smtClean="0"/>
              <a:pPr>
                <a:defRPr/>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C005AB-2F16-4277-86FF-08E5608C34D9}" type="slidenum">
              <a:rPr lang="en-US" smtClean="0"/>
              <a:pPr>
                <a:defRPr/>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C005AB-2F16-4277-86FF-08E5608C34D9}" type="slidenum">
              <a:rPr lang="en-US" smtClean="0"/>
              <a:pPr>
                <a:defRPr/>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C005AB-2F16-4277-86FF-08E5608C34D9}" type="slidenum">
              <a:rPr lang="en-US" smtClean="0"/>
              <a:pPr>
                <a:defRPr/>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smtClean="0">
              <a:ea typeface="ＭＳ Ｐゴシック" pitchFamily="34" charset="-128"/>
            </a:endParaRPr>
          </a:p>
        </p:txBody>
      </p:sp>
      <p:sp>
        <p:nvSpPr>
          <p:cNvPr id="45060" name="Slide Number Placeholder 3"/>
          <p:cNvSpPr>
            <a:spLocks noGrp="1"/>
          </p:cNvSpPr>
          <p:nvPr>
            <p:ph type="sldNum" sz="quarter" idx="5"/>
          </p:nvPr>
        </p:nvSpPr>
        <p:spPr/>
        <p:txBody>
          <a:bodyPr/>
          <a:lstStyle/>
          <a:p>
            <a:pPr>
              <a:defRPr/>
            </a:pPr>
            <a:fld id="{0E829A00-465B-441E-8121-187D2D1B52FE}" type="slidenum">
              <a:rPr lang="en-US" smtClean="0"/>
              <a:pPr>
                <a:defRPr/>
              </a:pPr>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0" dirty="0" smtClean="0"/>
          </a:p>
        </p:txBody>
      </p:sp>
      <p:sp>
        <p:nvSpPr>
          <p:cNvPr id="4" name="Slide Number Placeholder 3"/>
          <p:cNvSpPr>
            <a:spLocks noGrp="1"/>
          </p:cNvSpPr>
          <p:nvPr>
            <p:ph type="sldNum" sz="quarter" idx="10"/>
          </p:nvPr>
        </p:nvSpPr>
        <p:spPr/>
        <p:txBody>
          <a:bodyPr/>
          <a:lstStyle/>
          <a:p>
            <a:pPr>
              <a:defRPr/>
            </a:pPr>
            <a:fld id="{2CC005AB-2F16-4277-86FF-08E5608C34D9}"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0" dirty="0" smtClean="0"/>
          </a:p>
        </p:txBody>
      </p:sp>
      <p:sp>
        <p:nvSpPr>
          <p:cNvPr id="4" name="Slide Number Placeholder 3"/>
          <p:cNvSpPr>
            <a:spLocks noGrp="1"/>
          </p:cNvSpPr>
          <p:nvPr>
            <p:ph type="sldNum" sz="quarter" idx="10"/>
          </p:nvPr>
        </p:nvSpPr>
        <p:spPr/>
        <p:txBody>
          <a:bodyPr/>
          <a:lstStyle/>
          <a:p>
            <a:pPr>
              <a:defRPr/>
            </a:pPr>
            <a:fld id="{2CC005AB-2F16-4277-86FF-08E5608C34D9}"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685800" y="4343400"/>
            <a:ext cx="5486400" cy="4114800"/>
          </a:xfrm>
          <a:noFill/>
          <a:ln/>
        </p:spPr>
        <p:txBody>
          <a:bodyPr/>
          <a:lstStyle/>
          <a:p>
            <a:endParaRPr lang="en-US" b="0"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2CC005AB-2F16-4277-86FF-08E5608C34D9}"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a:defRPr/>
            </a:pPr>
            <a:fld id="{F862F250-192F-4E06-B8AB-8F17E493E3E1}" type="slidenum">
              <a:rPr lang="en-US" smtClean="0"/>
              <a:pPr>
                <a:defRPr/>
              </a:pPr>
              <a:t>8</a:t>
            </a:fld>
            <a:endParaRPr lang="en-US" smtClean="0"/>
          </a:p>
        </p:txBody>
      </p:sp>
      <p:sp>
        <p:nvSpPr>
          <p:cNvPr id="8192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1" tIns="45711" rIns="91421" bIns="45711" anchor="b"/>
          <a:lstStyle/>
          <a:p>
            <a:pPr algn="r" eaLnBrk="0" hangingPunct="0"/>
            <a:fld id="{1F6854CB-84BE-489B-A94C-B3702F6C0392}" type="slidenum">
              <a:rPr lang="en-US" sz="1000"/>
              <a:pPr algn="r" eaLnBrk="0" hangingPunct="0"/>
              <a:t>8</a:t>
            </a:fld>
            <a:endParaRPr lang="en-US" sz="1000"/>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xfrm>
            <a:off x="1143000" y="4343400"/>
            <a:ext cx="4572000" cy="4114800"/>
          </a:xfrm>
          <a:noFill/>
          <a:ln/>
        </p:spPr>
        <p:txBody>
          <a:bodyPr lIns="0" tIns="0" rIns="0" bIns="0"/>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382EEC9-2341-4E7E-8829-4B65E9E2D7D6}" type="slidenum">
              <a:rPr lang="en-US" smtClean="0"/>
              <a:pPr/>
              <a:t>9</a:t>
            </a:fld>
            <a:endParaRPr lang="en-US" dirty="0" smtClean="0"/>
          </a:p>
        </p:txBody>
      </p:sp>
      <p:sp>
        <p:nvSpPr>
          <p:cNvPr id="73731" name="Rectangle 7"/>
          <p:cNvSpPr txBox="1">
            <a:spLocks noGrp="1" noChangeArrowheads="1"/>
          </p:cNvSpPr>
          <p:nvPr/>
        </p:nvSpPr>
        <p:spPr bwMode="auto">
          <a:xfrm>
            <a:off x="3886202" y="8686800"/>
            <a:ext cx="2971800" cy="457200"/>
          </a:xfrm>
          <a:prstGeom prst="rect">
            <a:avLst/>
          </a:prstGeom>
          <a:noFill/>
          <a:ln w="9525">
            <a:noFill/>
            <a:miter lim="800000"/>
            <a:headEnd/>
            <a:tailEnd/>
          </a:ln>
        </p:spPr>
        <p:txBody>
          <a:bodyPr lIns="91421" tIns="45711" rIns="91421" bIns="45711" anchor="b"/>
          <a:lstStyle/>
          <a:p>
            <a:pPr algn="r" eaLnBrk="0" hangingPunct="0"/>
            <a:fld id="{6E16A128-1C6D-4120-96F8-D8CBAD409F82}" type="slidenum">
              <a:rPr lang="en-US" sz="1000"/>
              <a:pPr algn="r" eaLnBrk="0" hangingPunct="0"/>
              <a:t>9</a:t>
            </a:fld>
            <a:endParaRPr lang="en-US" sz="1000" dirty="0"/>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xfrm>
            <a:off x="1143001" y="4343402"/>
            <a:ext cx="4572000" cy="4114800"/>
          </a:xfrm>
          <a:noFill/>
          <a:ln/>
        </p:spPr>
        <p:txBody>
          <a:bodyPr lIns="0" tIns="0" rIns="0" bIns="0"/>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664BDCC-3C42-4B26-8550-B3A4AB802C1D}" type="slidenum">
              <a:rPr lang="en-US" smtClean="0"/>
              <a:pPr/>
              <a:t>10</a:t>
            </a:fld>
            <a:endParaRPr lang="en-US" dirty="0" smtClean="0"/>
          </a:p>
        </p:txBody>
      </p:sp>
      <p:sp>
        <p:nvSpPr>
          <p:cNvPr id="74755" name="Rectangle 7"/>
          <p:cNvSpPr txBox="1">
            <a:spLocks noGrp="1" noChangeArrowheads="1"/>
          </p:cNvSpPr>
          <p:nvPr/>
        </p:nvSpPr>
        <p:spPr bwMode="auto">
          <a:xfrm>
            <a:off x="3886202" y="8686800"/>
            <a:ext cx="2971800" cy="457200"/>
          </a:xfrm>
          <a:prstGeom prst="rect">
            <a:avLst/>
          </a:prstGeom>
          <a:noFill/>
          <a:ln w="9525">
            <a:noFill/>
            <a:miter lim="800000"/>
            <a:headEnd/>
            <a:tailEnd/>
          </a:ln>
        </p:spPr>
        <p:txBody>
          <a:bodyPr lIns="91421" tIns="45711" rIns="91421" bIns="45711" anchor="b"/>
          <a:lstStyle/>
          <a:p>
            <a:pPr algn="r" eaLnBrk="0" hangingPunct="0"/>
            <a:fld id="{E649F30D-679B-4DE3-869E-C3D6B81895BF}" type="slidenum">
              <a:rPr lang="en-US" sz="1000"/>
              <a:pPr algn="r" eaLnBrk="0" hangingPunct="0"/>
              <a:t>10</a:t>
            </a:fld>
            <a:endParaRPr lang="en-US" sz="1000" dirty="0"/>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xfrm>
            <a:off x="1143001" y="4343402"/>
            <a:ext cx="4572000" cy="4114800"/>
          </a:xfrm>
          <a:noFill/>
          <a:ln/>
        </p:spPr>
        <p:txBody>
          <a:bodyPr lIns="0" tIns="0" rIns="0" bIns="0"/>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76D67F-802B-4EC2-9451-3BC5504C3BD4}"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tr_hrz_rgb_pos"/>
          <p:cNvPicPr>
            <a:picLocks noChangeAspect="1" noChangeArrowheads="1"/>
          </p:cNvPicPr>
          <p:nvPr/>
        </p:nvPicPr>
        <p:blipFill>
          <a:blip r:embed="rId2" cstate="print"/>
          <a:srcRect b="20689"/>
          <a:stretch>
            <a:fillRect/>
          </a:stretch>
        </p:blipFill>
        <p:spPr bwMode="auto">
          <a:xfrm>
            <a:off x="6048375" y="5976938"/>
            <a:ext cx="2733675" cy="696912"/>
          </a:xfrm>
          <a:prstGeom prst="rect">
            <a:avLst/>
          </a:prstGeom>
          <a:noFill/>
          <a:ln w="9525">
            <a:noFill/>
            <a:miter lim="800000"/>
            <a:headEnd/>
            <a:tailEnd/>
          </a:ln>
        </p:spPr>
      </p:pic>
      <p:pic>
        <p:nvPicPr>
          <p:cNvPr id="5" name="Picture 5" descr="DVP1954028"/>
          <p:cNvPicPr>
            <a:picLocks noChangeAspect="1" noChangeArrowheads="1"/>
          </p:cNvPicPr>
          <p:nvPr userDrawn="1"/>
        </p:nvPicPr>
        <p:blipFill>
          <a:blip r:embed="rId3" cstate="print"/>
          <a:srcRect b="5922"/>
          <a:stretch>
            <a:fillRect/>
          </a:stretch>
        </p:blipFill>
        <p:spPr bwMode="auto">
          <a:xfrm>
            <a:off x="341313" y="311150"/>
            <a:ext cx="8442325" cy="3051175"/>
          </a:xfrm>
          <a:prstGeom prst="rect">
            <a:avLst/>
          </a:prstGeom>
          <a:noFill/>
          <a:ln w="9525">
            <a:noFill/>
            <a:miter lim="800000"/>
            <a:headEnd/>
            <a:tailEnd/>
          </a:ln>
        </p:spPr>
      </p:pic>
      <p:sp>
        <p:nvSpPr>
          <p:cNvPr id="8194" name="Rectangle 2"/>
          <p:cNvSpPr>
            <a:spLocks noGrp="1" noChangeArrowheads="1"/>
          </p:cNvSpPr>
          <p:nvPr>
            <p:ph type="ctrTitle"/>
          </p:nvPr>
        </p:nvSpPr>
        <p:spPr>
          <a:xfrm>
            <a:off x="361950" y="3514725"/>
            <a:ext cx="8382000" cy="819150"/>
          </a:xfrm>
        </p:spPr>
        <p:txBody>
          <a:bodyPr/>
          <a:lstStyle>
            <a:lvl1pPr>
              <a:defRPr sz="3200"/>
            </a:lvl1pPr>
          </a:lstStyle>
          <a:p>
            <a:r>
              <a:rPr lang="en-US"/>
              <a:t>Click to edit Master title style</a:t>
            </a:r>
          </a:p>
        </p:txBody>
      </p:sp>
      <p:sp>
        <p:nvSpPr>
          <p:cNvPr id="8195" name="Rectangle 3"/>
          <p:cNvSpPr>
            <a:spLocks noGrp="1" noChangeArrowheads="1"/>
          </p:cNvSpPr>
          <p:nvPr>
            <p:ph type="subTitle" idx="1"/>
          </p:nvPr>
        </p:nvSpPr>
        <p:spPr>
          <a:xfrm>
            <a:off x="361950" y="4578350"/>
            <a:ext cx="8382000" cy="1279525"/>
          </a:xfrm>
        </p:spPr>
        <p:txBody>
          <a:bodyPr rIns="0"/>
          <a:lstStyle>
            <a:lvl1pPr marL="0" indent="0">
              <a:lnSpc>
                <a:spcPct val="90000"/>
              </a:lnSpc>
              <a:spcBef>
                <a:spcPct val="0"/>
              </a:spcBef>
              <a:buFontTx/>
              <a:buNone/>
              <a:defRPr sz="1800"/>
            </a:lvl1pPr>
          </a:lstStyle>
          <a:p>
            <a:r>
              <a:rPr lang="en-US"/>
              <a:t>Click to edit Master subtitle style</a:t>
            </a: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AD8166B9-833E-494C-9AC4-A6A4D9FEC36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1E98DC7-E0EE-4BC6-9A71-7374D3DB7D47}"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506413"/>
            <a:ext cx="1841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7575" y="506413"/>
            <a:ext cx="5375275"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5445ED14-4A8E-4B01-B801-BB431F1A915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1E98DC7-E0EE-4BC6-9A71-7374D3DB7D47}"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4B5BAF0D-AD3D-4B69-B75C-A5B6F63689D2}"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7575"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0DA090C1-A292-404A-973A-F2852977C5E2}"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5E3D41D0-AA29-4600-9BF8-180FBCCF9C8F}"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BB1817D6-20D1-4A4A-A66B-FBC5F871983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94D76520-A73E-4A05-A2CD-3265D917BCBB}"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1271B202-8365-46DB-8C42-B69C77D1099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C9C90362-0CBC-42AA-8A9E-BF5A4977F9B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36550" y="1530350"/>
            <a:ext cx="2162175" cy="457200"/>
          </a:xfrm>
          <a:prstGeom prst="rect">
            <a:avLst/>
          </a:prstGeom>
          <a:noFill/>
          <a:ln w="9525">
            <a:noFill/>
            <a:miter lim="800000"/>
            <a:headEnd/>
            <a:tailEnd/>
          </a:ln>
          <a:effectLst/>
        </p:spPr>
        <p:txBody>
          <a:bodyPr>
            <a:spAutoFit/>
          </a:bodyPr>
          <a:lstStyle/>
          <a:p>
            <a:pPr marL="228600" indent="-228600" algn="l">
              <a:spcBef>
                <a:spcPct val="50000"/>
              </a:spcBef>
              <a:buClr>
                <a:schemeClr val="tx2"/>
              </a:buClr>
              <a:buFontTx/>
              <a:buChar char="•"/>
              <a:defRPr/>
            </a:pPr>
            <a:endParaRPr lang="en-US" sz="2400"/>
          </a:p>
        </p:txBody>
      </p:sp>
      <p:pic>
        <p:nvPicPr>
          <p:cNvPr id="1027" name="Picture 3" descr="TR_SlideLogo_BW600"/>
          <p:cNvPicPr>
            <a:picLocks noChangeAspect="1" noChangeArrowheads="1"/>
          </p:cNvPicPr>
          <p:nvPr/>
        </p:nvPicPr>
        <p:blipFill>
          <a:blip r:embed="rId14" cstate="print"/>
          <a:srcRect/>
          <a:stretch>
            <a:fillRect/>
          </a:stretch>
        </p:blipFill>
        <p:spPr bwMode="auto">
          <a:xfrm>
            <a:off x="371475" y="6323013"/>
            <a:ext cx="1652588" cy="536575"/>
          </a:xfrm>
          <a:prstGeom prst="rect">
            <a:avLst/>
          </a:prstGeom>
          <a:noFill/>
          <a:ln w="9525">
            <a:noFill/>
            <a:miter lim="800000"/>
            <a:headEnd/>
            <a:tailEnd/>
          </a:ln>
        </p:spPr>
      </p:pic>
      <p:sp>
        <p:nvSpPr>
          <p:cNvPr id="7172" name="Rectangle 4"/>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900">
                <a:solidFill>
                  <a:schemeClr val="bg1"/>
                </a:solidFill>
              </a:defRPr>
            </a:lvl1pPr>
          </a:lstStyle>
          <a:p>
            <a:pPr>
              <a:defRPr/>
            </a:pPr>
            <a:endParaRPr lang="en-US"/>
          </a:p>
        </p:txBody>
      </p:sp>
      <p:sp>
        <p:nvSpPr>
          <p:cNvPr id="7173" name="Rectangle 5"/>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pPr>
              <a:defRPr/>
            </a:pPr>
            <a:fld id="{9C7795A8-7DAD-47DA-ADE7-48978C17FD51}" type="slidenum">
              <a:rPr lang="en-US"/>
              <a:pPr>
                <a:defRPr/>
              </a:pPr>
              <a:t>‹#›</a:t>
            </a:fld>
            <a:endParaRPr lang="en-US"/>
          </a:p>
        </p:txBody>
      </p:sp>
      <p:sp>
        <p:nvSpPr>
          <p:cNvPr id="1030" name="Rectangle 6"/>
          <p:cNvSpPr>
            <a:spLocks noGrp="1" noChangeArrowheads="1"/>
          </p:cNvSpPr>
          <p:nvPr>
            <p:ph type="title"/>
          </p:nvPr>
        </p:nvSpPr>
        <p:spPr bwMode="auto">
          <a:xfrm>
            <a:off x="917575" y="506413"/>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1031" name="Rectangle 7"/>
          <p:cNvSpPr>
            <a:spLocks noGrp="1" noChangeArrowheads="1"/>
          </p:cNvSpPr>
          <p:nvPr>
            <p:ph type="body" idx="1"/>
          </p:nvPr>
        </p:nvSpPr>
        <p:spPr bwMode="auto">
          <a:xfrm>
            <a:off x="917575" y="1525588"/>
            <a:ext cx="73691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2" name="Picture 8" descr="slideMaster_Logo600"/>
          <p:cNvPicPr>
            <a:picLocks noChangeAspect="1" noChangeArrowheads="1"/>
          </p:cNvPicPr>
          <p:nvPr/>
        </p:nvPicPr>
        <p:blipFill>
          <a:blip r:embed="rId15" cstate="print"/>
          <a:srcRect/>
          <a:stretch>
            <a:fillRect/>
          </a:stretch>
        </p:blipFill>
        <p:spPr bwMode="hidden">
          <a:xfrm>
            <a:off x="371475" y="6323013"/>
            <a:ext cx="1644650" cy="528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21" r:id="rId11"/>
    <p:sldLayoutId id="2147483719" r:id="rId12"/>
  </p:sldLayoutIdLst>
  <p:timing>
    <p:tnLst>
      <p:par>
        <p:cTn xmlns:p14="http://schemas.microsoft.com/office/powerpoint/2010/main" id="1" dur="indefinite" restart="never" nodeType="tmRoot"/>
      </p:par>
    </p:tnLst>
  </p:timing>
  <p:txStyles>
    <p:titleStyle>
      <a:lvl1pPr algn="l" rtl="0" eaLnBrk="0" fontAlgn="base" hangingPunct="0">
        <a:lnSpc>
          <a:spcPct val="90000"/>
        </a:lnSpc>
        <a:spcBef>
          <a:spcPct val="0"/>
        </a:spcBef>
        <a:spcAft>
          <a:spcPct val="0"/>
        </a:spcAft>
        <a:defRPr sz="2800">
          <a:solidFill>
            <a:schemeClr val="tx2"/>
          </a:solidFill>
          <a:latin typeface="+mn-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p:titleStyle>
    <p:bodyStyle>
      <a:lvl1pPr marL="228600" indent="-228600" algn="l" rtl="0" eaLnBrk="0" fontAlgn="base" hangingPunct="0">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0" fontAlgn="base" hangingPunct="0">
        <a:spcBef>
          <a:spcPct val="30000"/>
        </a:spcBef>
        <a:spcAft>
          <a:spcPct val="0"/>
        </a:spcAft>
        <a:buClr>
          <a:schemeClr val="tx2"/>
        </a:buClr>
        <a:buFont typeface="Arial" charset="0"/>
        <a:buChar char="–"/>
        <a:defRPr sz="2000">
          <a:solidFill>
            <a:schemeClr val="tx1"/>
          </a:solidFill>
          <a:latin typeface="+mn-lt"/>
        </a:defRPr>
      </a:lvl2pPr>
      <a:lvl3pPr marL="914400" indent="-171450" algn="l" rtl="0" eaLnBrk="0" fontAlgn="base" hangingPunct="0">
        <a:spcBef>
          <a:spcPct val="25000"/>
        </a:spcBef>
        <a:spcAft>
          <a:spcPct val="0"/>
        </a:spcAft>
        <a:buClr>
          <a:schemeClr val="tx2"/>
        </a:buClr>
        <a:buChar char="•"/>
        <a:defRPr sz="2400">
          <a:solidFill>
            <a:schemeClr val="tx1"/>
          </a:solidFill>
          <a:latin typeface="+mn-lt"/>
        </a:defRPr>
      </a:lvl3pPr>
      <a:lvl4pPr marL="1257300" indent="-228600" algn="l" rtl="0" eaLnBrk="0" fontAlgn="base" hangingPunct="0">
        <a:spcBef>
          <a:spcPct val="20000"/>
        </a:spcBef>
        <a:spcAft>
          <a:spcPct val="0"/>
        </a:spcAft>
        <a:buClr>
          <a:schemeClr val="tx2"/>
        </a:buClr>
        <a:buFont typeface="Arial" charset="0"/>
        <a:buChar char="–"/>
        <a:defRPr sz="1600">
          <a:solidFill>
            <a:schemeClr val="tx1"/>
          </a:solidFill>
          <a:latin typeface="+mn-lt"/>
        </a:defRPr>
      </a:lvl4pPr>
      <a:lvl5pPr marL="1485900" indent="-114300" algn="l" rtl="0" eaLnBrk="0" fontAlgn="base" hangingPunct="0">
        <a:spcBef>
          <a:spcPct val="20000"/>
        </a:spcBef>
        <a:spcAft>
          <a:spcPct val="0"/>
        </a:spcAft>
        <a:buClr>
          <a:schemeClr val="tx2"/>
        </a:buClr>
        <a:buChar char="•"/>
        <a:defRPr sz="1400">
          <a:solidFill>
            <a:schemeClr val="tx1"/>
          </a:solidFill>
          <a:latin typeface="+mn-lt"/>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file:///\\localhost\Users\laura.kim\Desktop\Laura\PPT%20Cover%20Slides\Banner%20crops\RTXXC7F_cap.jpg"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ustomXml" Target="../ink/ink2.xml"/><Relationship Id="rId4" Type="http://schemas.openxmlformats.org/officeDocument/2006/relationships/image" Target="../media/image12.em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3.xml"/><Relationship Id="rId3"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cience.thomsonreuters.com/cgi-bin/jrnlst/jloptions.cgi?PC=D" TargetMode="External"/><Relationship Id="rId4" Type="http://schemas.openxmlformats.org/officeDocument/2006/relationships/hyperlink" Target="http://ip-science.thomsonreuters.com/cgi-bin/jrnlst/jloptions.cgi?PC=SS"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ience.thomsonreuters.com/techsupport/" TargetMode="External"/><Relationship Id="rId4" Type="http://schemas.openxmlformats.org/officeDocument/2006/relationships/hyperlink" Target="http://science.thomsonreuters.com/training/"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okinfo.com/essays/journal-selection-proces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1.xml"/><Relationship Id="rId3"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subTitle" idx="1"/>
          </p:nvPr>
        </p:nvSpPr>
        <p:spPr>
          <a:xfrm>
            <a:off x="304800" y="4495800"/>
            <a:ext cx="8382000" cy="1279525"/>
          </a:xfrm>
        </p:spPr>
        <p:txBody>
          <a:bodyPr/>
          <a:lstStyle/>
          <a:p>
            <a:pPr eaLnBrk="1" hangingPunct="1"/>
            <a:endParaRPr lang="en-US" sz="2800" dirty="0" smtClean="0"/>
          </a:p>
          <a:p>
            <a:pPr eaLnBrk="1" hangingPunct="1"/>
            <a:r>
              <a:rPr lang="en-US" sz="2800" dirty="0" smtClean="0"/>
              <a:t/>
            </a:r>
            <a:br>
              <a:rPr lang="en-US" sz="2800" dirty="0" smtClean="0"/>
            </a:br>
            <a:endParaRPr lang="en-US" dirty="0" smtClean="0">
              <a:ea typeface="ＭＳ Ｐゴシック" pitchFamily="-108" charset="-128"/>
            </a:endParaRPr>
          </a:p>
        </p:txBody>
      </p:sp>
      <p:sp>
        <p:nvSpPr>
          <p:cNvPr id="5" name="Title 4"/>
          <p:cNvSpPr>
            <a:spLocks noGrp="1"/>
          </p:cNvSpPr>
          <p:nvPr>
            <p:ph type="ctrTitle"/>
          </p:nvPr>
        </p:nvSpPr>
        <p:spPr>
          <a:xfrm>
            <a:off x="361950" y="3514724"/>
            <a:ext cx="8382000" cy="1133476"/>
          </a:xfrm>
        </p:spPr>
        <p:txBody>
          <a:bodyPr/>
          <a:lstStyle/>
          <a:p>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Loma Linda University</a:t>
            </a:r>
            <a:br>
              <a:rPr lang="en-US" sz="4400" dirty="0" smtClean="0"/>
            </a:br>
            <a:r>
              <a:rPr lang="en-US" sz="2800" dirty="0" smtClean="0">
                <a:solidFill>
                  <a:schemeClr val="tx1"/>
                </a:solidFill>
              </a:rPr>
              <a:t>Web of Science: Basic Search</a:t>
            </a:r>
            <a:endParaRPr lang="en-US" sz="2800" dirty="0">
              <a:solidFill>
                <a:schemeClr val="tx1"/>
              </a:solidFill>
            </a:endParaRPr>
          </a:p>
        </p:txBody>
      </p:sp>
      <p:pic>
        <p:nvPicPr>
          <p:cNvPr id="6" name="Picture 5" descr="9.jpg"/>
          <p:cNvPicPr>
            <a:picLocks noChangeAspect="1"/>
          </p:cNvPicPr>
          <p:nvPr/>
        </p:nvPicPr>
        <p:blipFill>
          <a:blip r:embed="rId3" r:link="rId4" cstate="print"/>
          <a:srcRect/>
          <a:stretch>
            <a:fillRect/>
          </a:stretch>
        </p:blipFill>
        <p:spPr bwMode="auto">
          <a:xfrm>
            <a:off x="228600" y="304800"/>
            <a:ext cx="8763000" cy="3375497"/>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1"/>
          <p:cNvSpPr>
            <a:spLocks noGrp="1" noChangeArrowheads="1"/>
          </p:cNvSpPr>
          <p:nvPr>
            <p:ph type="title" idx="4294967295"/>
          </p:nvPr>
        </p:nvSpPr>
        <p:spPr>
          <a:xfrm>
            <a:off x="304800" y="0"/>
            <a:ext cx="7445375" cy="854075"/>
          </a:xfrm>
        </p:spPr>
        <p:txBody>
          <a:bodyPr/>
          <a:lstStyle/>
          <a:p>
            <a:pPr eaLnBrk="1" hangingPunct="1"/>
            <a:r>
              <a:rPr lang="en-US" dirty="0" smtClean="0"/>
              <a:t>Proximity Operators</a:t>
            </a:r>
          </a:p>
        </p:txBody>
      </p:sp>
      <p:graphicFrame>
        <p:nvGraphicFramePr>
          <p:cNvPr id="155715" name="Group 67"/>
          <p:cNvGraphicFramePr>
            <a:graphicFrameLocks noGrp="1"/>
          </p:cNvGraphicFramePr>
          <p:nvPr>
            <p:ph sz="half" idx="4294967295"/>
          </p:nvPr>
        </p:nvGraphicFramePr>
        <p:xfrm>
          <a:off x="381000" y="1676400"/>
          <a:ext cx="8458200" cy="4377646"/>
        </p:xfrm>
        <a:graphic>
          <a:graphicData uri="http://schemas.openxmlformats.org/drawingml/2006/table">
            <a:tbl>
              <a:tblPr/>
              <a:tblGrid>
                <a:gridCol w="1622425"/>
                <a:gridCol w="6835775"/>
              </a:tblGrid>
              <a:tr h="1342312">
                <a:tc>
                  <a:txBody>
                    <a:bodyPr/>
                    <a:lstStyle/>
                    <a:p>
                      <a:pPr marL="0" marR="0" lvl="0" indent="0" algn="l" defTabSz="914400" rtl="0" eaLnBrk="1" fontAlgn="base" latinLnBrk="0" hangingPunct="1">
                        <a:lnSpc>
                          <a:spcPct val="100000"/>
                        </a:lnSpc>
                        <a:spcBef>
                          <a:spcPct val="50000"/>
                        </a:spcBef>
                        <a:spcAft>
                          <a:spcPct val="0"/>
                        </a:spcAft>
                        <a:buClr>
                          <a:schemeClr val="tx2"/>
                        </a:buClr>
                        <a:buSzTx/>
                        <a:buFontTx/>
                        <a:buNone/>
                        <a:tabLst/>
                      </a:pPr>
                      <a:r>
                        <a:rPr kumimoji="0" lang="en-US" sz="1800" b="1" i="0" u="none" strike="noStrike" cap="none" normalizeH="0" baseline="0" dirty="0" smtClean="0">
                          <a:ln>
                            <a:noFill/>
                          </a:ln>
                          <a:solidFill>
                            <a:schemeClr val="tx1"/>
                          </a:solidFill>
                          <a:effectLst/>
                          <a:latin typeface="Arial" charset="0"/>
                        </a:rPr>
                        <a:t>Phrase Searching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Arial" charset="0"/>
                        </a:rPr>
                        <a:t>Exact matches for phrases can be found by searching on terms enclosed in quotation marks. Wildcard characters can be used inside quotation marks.</a:t>
                      </a:r>
                      <a:endParaRPr kumimoji="0" lang="en-US" sz="16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5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latin typeface="Arial" charset="0"/>
                        </a:rPr>
                        <a:t>“color theory” = color theory</a:t>
                      </a:r>
                      <a:endParaRPr kumimoji="0" lang="en-US" sz="1600" b="0" i="0" u="sng"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50000"/>
                        </a:spcBef>
                        <a:spcAft>
                          <a:spcPct val="0"/>
                        </a:spcAft>
                        <a:buClr>
                          <a:schemeClr val="tx2"/>
                        </a:buClr>
                        <a:buSzTx/>
                        <a:buFontTx/>
                        <a:buNone/>
                        <a:tabLst/>
                        <a:defRPr/>
                      </a:pPr>
                      <a:r>
                        <a:rPr kumimoji="0" lang="en-US" sz="1600" b="1" i="0" u="none" strike="noStrike" cap="none" normalizeH="0" baseline="0" dirty="0" smtClean="0">
                          <a:ln>
                            <a:noFill/>
                          </a:ln>
                          <a:solidFill>
                            <a:schemeClr val="tx1"/>
                          </a:solidFill>
                          <a:effectLst/>
                          <a:latin typeface="Arial" charset="0"/>
                        </a:rPr>
                        <a:t>“color* theory” = color theory</a:t>
                      </a:r>
                      <a:br>
                        <a:rPr kumimoji="0" lang="en-US" sz="1600" b="1" i="0" u="none" strike="noStrike" cap="none" normalizeH="0" baseline="0" dirty="0" smtClean="0">
                          <a:ln>
                            <a:noFill/>
                          </a:ln>
                          <a:solidFill>
                            <a:schemeClr val="tx1"/>
                          </a:solidFill>
                          <a:effectLst/>
                          <a:latin typeface="Arial" charset="0"/>
                        </a:rPr>
                      </a:br>
                      <a:r>
                        <a:rPr kumimoji="0" lang="en-US" sz="1600" b="1" i="0" u="none" strike="noStrike" cap="none" normalizeH="0" baseline="0" dirty="0" smtClean="0">
                          <a:ln>
                            <a:noFill/>
                          </a:ln>
                          <a:solidFill>
                            <a:schemeClr val="tx1"/>
                          </a:solidFill>
                          <a:effectLst/>
                          <a:latin typeface="Arial" charset="0"/>
                        </a:rPr>
                        <a:t>                             </a:t>
                      </a:r>
                      <a:r>
                        <a:rPr kumimoji="0" lang="en-US" sz="800" b="1" i="0" u="none" strike="noStrike" cap="none" normalizeH="0" baseline="0" dirty="0" smtClean="0">
                          <a:ln>
                            <a:noFill/>
                          </a:ln>
                          <a:solidFill>
                            <a:schemeClr val="tx1"/>
                          </a:solidFill>
                          <a:effectLst/>
                          <a:latin typeface="Arial" charset="0"/>
                        </a:rPr>
                        <a:t> </a:t>
                      </a:r>
                      <a:r>
                        <a:rPr kumimoji="0" lang="en-US" sz="1600" b="1" i="0" u="none" strike="noStrike" cap="none" normalizeH="0" baseline="0" dirty="0" smtClean="0">
                          <a:ln>
                            <a:noFill/>
                          </a:ln>
                          <a:solidFill>
                            <a:schemeClr val="tx1"/>
                          </a:solidFill>
                          <a:effectLst/>
                          <a:latin typeface="Arial" charset="0"/>
                        </a:rPr>
                        <a:t>colorful theory</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76399">
                <a:tc>
                  <a:txBody>
                    <a:bodyPr/>
                    <a:lstStyle/>
                    <a:p>
                      <a:pPr marL="0" marR="0" lvl="0" indent="0" algn="l" defTabSz="914400" rtl="0" eaLnBrk="1" fontAlgn="base" latinLnBrk="0" hangingPunct="1">
                        <a:lnSpc>
                          <a:spcPct val="100000"/>
                        </a:lnSpc>
                        <a:spcBef>
                          <a:spcPct val="50000"/>
                        </a:spcBef>
                        <a:spcAft>
                          <a:spcPct val="0"/>
                        </a:spcAft>
                        <a:buClr>
                          <a:schemeClr val="tx2"/>
                        </a:buClr>
                        <a:buSzTx/>
                        <a:buFontTx/>
                        <a:buNone/>
                        <a:tabLst/>
                      </a:pPr>
                      <a:r>
                        <a:rPr kumimoji="0" lang="en-US" sz="1800" b="1" i="0" u="none" strike="noStrike" cap="none" normalizeH="0" baseline="0" dirty="0" smtClean="0">
                          <a:ln>
                            <a:noFill/>
                          </a:ln>
                          <a:solidFill>
                            <a:schemeClr val="tx1"/>
                          </a:solidFill>
                          <a:effectLst/>
                          <a:latin typeface="Arial" charset="0"/>
                        </a:rPr>
                        <a:t>Near/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
                          <a:schemeClr val="tx2"/>
                        </a:buClr>
                        <a:buSzTx/>
                        <a:buFontTx/>
                        <a:buNone/>
                        <a:tabLst/>
                        <a:defRPr/>
                      </a:pPr>
                      <a:r>
                        <a:rPr kumimoji="0" lang="en-US" sz="1600" b="0" i="0" u="none" strike="noStrike" cap="none" normalizeH="0" baseline="0" dirty="0" smtClean="0">
                          <a:ln>
                            <a:noFill/>
                          </a:ln>
                          <a:solidFill>
                            <a:schemeClr val="tx1"/>
                          </a:solidFill>
                          <a:effectLst/>
                          <a:latin typeface="Arial" charset="0"/>
                        </a:rPr>
                        <a:t>Finds terms in the same field; user specifies proximity. Default is 15 words if user does not specify a number.</a:t>
                      </a:r>
                    </a:p>
                    <a:p>
                      <a:pPr marL="0" marR="0" lvl="0" indent="0" algn="l" defTabSz="914400" rtl="0" eaLnBrk="1" fontAlgn="base" latinLnBrk="0" hangingPunct="1">
                        <a:lnSpc>
                          <a:spcPct val="100000"/>
                        </a:lnSpc>
                        <a:spcBef>
                          <a:spcPct val="5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latin typeface="Arial" charset="0"/>
                        </a:rPr>
                        <a:t>color near/5 theory = color theory</a:t>
                      </a:r>
                      <a:br>
                        <a:rPr kumimoji="0" lang="en-US" sz="1600" b="1" i="0" u="none" strike="noStrike" cap="none" normalizeH="0" baseline="0" dirty="0" smtClean="0">
                          <a:ln>
                            <a:noFill/>
                          </a:ln>
                          <a:solidFill>
                            <a:schemeClr val="tx1"/>
                          </a:solidFill>
                          <a:effectLst/>
                          <a:latin typeface="Arial" charset="0"/>
                        </a:rPr>
                      </a:br>
                      <a:r>
                        <a:rPr kumimoji="0" lang="en-US" sz="1600" b="1" i="0" u="none" strike="noStrike" cap="none" normalizeH="0" baseline="0" dirty="0" smtClean="0">
                          <a:ln>
                            <a:noFill/>
                          </a:ln>
                          <a:solidFill>
                            <a:schemeClr val="tx1"/>
                          </a:solidFill>
                          <a:effectLst/>
                          <a:latin typeface="Arial" charset="0"/>
                        </a:rPr>
                        <a:t>                                     theory </a:t>
                      </a:r>
                      <a:r>
                        <a:rPr kumimoji="0" lang="en-US" sz="1600" b="0" i="0" u="none" strike="noStrike" cap="none" normalizeH="0" baseline="0" dirty="0" smtClean="0">
                          <a:ln>
                            <a:noFill/>
                          </a:ln>
                          <a:solidFill>
                            <a:schemeClr val="tx1"/>
                          </a:solidFill>
                          <a:effectLst/>
                          <a:latin typeface="Arial" charset="0"/>
                        </a:rPr>
                        <a:t>of </a:t>
                      </a:r>
                      <a:r>
                        <a:rPr kumimoji="0" lang="en-US" sz="1600" b="1" i="0" u="none" strike="noStrike" cap="none" normalizeH="0" baseline="0" dirty="0" smtClean="0">
                          <a:ln>
                            <a:noFill/>
                          </a:ln>
                          <a:solidFill>
                            <a:schemeClr val="tx1"/>
                          </a:solidFill>
                          <a:effectLst/>
                          <a:latin typeface="Arial" charset="0"/>
                        </a:rPr>
                        <a:t>color</a:t>
                      </a:r>
                      <a:br>
                        <a:rPr kumimoji="0" lang="en-US" sz="1600" b="1" i="0" u="none" strike="noStrike" cap="none" normalizeH="0" baseline="0" dirty="0" smtClean="0">
                          <a:ln>
                            <a:noFill/>
                          </a:ln>
                          <a:solidFill>
                            <a:schemeClr val="tx1"/>
                          </a:solidFill>
                          <a:effectLst/>
                          <a:latin typeface="Arial" charset="0"/>
                        </a:rPr>
                      </a:br>
                      <a:r>
                        <a:rPr kumimoji="0" lang="en-US" sz="1600" b="1" i="0" u="none" strike="noStrike" cap="none" normalizeH="0" baseline="0" dirty="0" smtClean="0">
                          <a:ln>
                            <a:noFill/>
                          </a:ln>
                          <a:solidFill>
                            <a:schemeClr val="tx1"/>
                          </a:solidFill>
                          <a:effectLst/>
                          <a:latin typeface="Arial" charset="0"/>
                        </a:rPr>
                        <a:t>                                     color </a:t>
                      </a:r>
                      <a:r>
                        <a:rPr kumimoji="0" lang="en-US" sz="1600" b="0" i="0" u="none" strike="noStrike" cap="none" normalizeH="0" baseline="0" dirty="0" smtClean="0">
                          <a:ln>
                            <a:noFill/>
                          </a:ln>
                          <a:solidFill>
                            <a:schemeClr val="tx1"/>
                          </a:solidFill>
                          <a:effectLst/>
                          <a:latin typeface="Arial" charset="0"/>
                        </a:rPr>
                        <a:t>plays a role in this </a:t>
                      </a:r>
                      <a:r>
                        <a:rPr kumimoji="0" lang="en-US" sz="1600" b="1" i="0" u="none" strike="noStrike" cap="none" normalizeH="0" baseline="0" dirty="0" smtClean="0">
                          <a:ln>
                            <a:noFill/>
                          </a:ln>
                          <a:solidFill>
                            <a:schemeClr val="tx1"/>
                          </a:solidFill>
                          <a:effectLst/>
                          <a:latin typeface="Arial" charset="0"/>
                        </a:rPr>
                        <a:t>theory</a:t>
                      </a:r>
                      <a:br>
                        <a:rPr kumimoji="0" lang="en-US" sz="1600" b="1" i="0" u="none" strike="noStrike" cap="none" normalizeH="0" baseline="0" dirty="0" smtClean="0">
                          <a:ln>
                            <a:noFill/>
                          </a:ln>
                          <a:solidFill>
                            <a:schemeClr val="tx1"/>
                          </a:solidFill>
                          <a:effectLst/>
                          <a:latin typeface="Arial" charset="0"/>
                        </a:rPr>
                      </a:br>
                      <a:r>
                        <a:rPr kumimoji="0" lang="en-US" sz="1600" b="1" i="0" u="none" strike="noStrike" cap="none" normalizeH="0" baseline="0" dirty="0" smtClean="0">
                          <a:ln>
                            <a:noFill/>
                          </a:ln>
                          <a:solidFill>
                            <a:schemeClr val="tx1"/>
                          </a:solidFill>
                          <a:effectLst/>
                          <a:latin typeface="Arial" charset="0"/>
                        </a:rPr>
                        <a:t>                                     theory. </a:t>
                      </a:r>
                      <a:r>
                        <a:rPr kumimoji="0" lang="en-US" sz="1600" b="0" i="0" u="none" strike="noStrike" cap="none" normalizeH="0" baseline="0" dirty="0" smtClean="0">
                          <a:ln>
                            <a:noFill/>
                          </a:ln>
                          <a:solidFill>
                            <a:schemeClr val="tx1"/>
                          </a:solidFill>
                          <a:effectLst/>
                          <a:latin typeface="Arial" charset="0"/>
                        </a:rPr>
                        <a:t>In this way, </a:t>
                      </a:r>
                      <a:r>
                        <a:rPr kumimoji="0" lang="en-US" sz="1600" b="1" i="0" u="none" strike="noStrike" cap="none" normalizeH="0" baseline="0" dirty="0" smtClean="0">
                          <a:ln>
                            <a:noFill/>
                          </a:ln>
                          <a:solidFill>
                            <a:schemeClr val="tx1"/>
                          </a:solidFill>
                          <a:effectLst/>
                          <a:latin typeface="Arial" charset="0"/>
                        </a:rPr>
                        <a:t>color…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02927">
                <a:tc>
                  <a:txBody>
                    <a:bodyPr/>
                    <a:lstStyle/>
                    <a:p>
                      <a:pPr marL="0" marR="0" lvl="0" indent="0" algn="l" defTabSz="914400" rtl="0" eaLnBrk="1" fontAlgn="base" latinLnBrk="0" hangingPunct="1">
                        <a:lnSpc>
                          <a:spcPct val="100000"/>
                        </a:lnSpc>
                        <a:spcBef>
                          <a:spcPct val="50000"/>
                        </a:spcBef>
                        <a:spcAft>
                          <a:spcPct val="0"/>
                        </a:spcAft>
                        <a:buClr>
                          <a:schemeClr val="tx2"/>
                        </a:buClr>
                        <a:buSzTx/>
                        <a:buFontTx/>
                        <a:buNone/>
                        <a:tabLst/>
                      </a:pPr>
                      <a:r>
                        <a:rPr kumimoji="0" lang="en-US" sz="1800" b="1" i="0" u="none" strike="noStrike" cap="none" normalizeH="0" baseline="0" dirty="0" smtClean="0">
                          <a:ln>
                            <a:noFill/>
                          </a:ln>
                          <a:solidFill>
                            <a:schemeClr val="tx1"/>
                          </a:solidFill>
                          <a:effectLst/>
                          <a:latin typeface="Arial" charset="0"/>
                        </a:rPr>
                        <a:t>Same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Arial" charset="0"/>
                        </a:rPr>
                        <a:t>Terms must occur within the same sentence.  Use in Address field </a:t>
                      </a:r>
                      <a:r>
                        <a:rPr kumimoji="0" lang="en-US" sz="1600" b="0" i="0" u="sng" strike="noStrike" cap="none" normalizeH="0" baseline="0" dirty="0" smtClean="0">
                          <a:ln>
                            <a:noFill/>
                          </a:ln>
                          <a:solidFill>
                            <a:schemeClr val="tx1"/>
                          </a:solidFill>
                          <a:effectLst/>
                          <a:latin typeface="Arial" charset="0"/>
                        </a:rPr>
                        <a:t>only</a:t>
                      </a:r>
                      <a:r>
                        <a:rPr kumimoji="0" lang="en-US" sz="16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TextBox 4"/>
          <p:cNvSpPr txBox="1"/>
          <p:nvPr/>
        </p:nvSpPr>
        <p:spPr>
          <a:xfrm>
            <a:off x="762000" y="912674"/>
            <a:ext cx="8229600" cy="861774"/>
          </a:xfrm>
          <a:prstGeom prst="rect">
            <a:avLst/>
          </a:prstGeom>
          <a:noFill/>
        </p:spPr>
        <p:txBody>
          <a:bodyPr wrap="square" rtlCol="0">
            <a:spAutoFit/>
          </a:bodyPr>
          <a:lstStyle/>
          <a:p>
            <a:pPr lvl="0" algn="l"/>
            <a:r>
              <a:rPr lang="en-US" sz="1600" dirty="0" smtClean="0"/>
              <a:t/>
            </a:r>
            <a:br>
              <a:rPr lang="en-US" sz="1600" dirty="0" smtClean="0"/>
            </a:br>
            <a:r>
              <a:rPr lang="en-US" sz="1600" dirty="0" smtClean="0"/>
              <a:t>                            </a:t>
            </a:r>
            <a:r>
              <a:rPr lang="en-US" sz="1600" b="1" dirty="0" smtClean="0"/>
              <a:t>color theory = color AND theory</a:t>
            </a:r>
          </a:p>
          <a:p>
            <a:pPr algn="l"/>
            <a:endParaRPr lang="en-US" dirty="0"/>
          </a:p>
        </p:txBody>
      </p:sp>
      <mc:AlternateContent xmlns:mc="http://schemas.openxmlformats.org/markup-compatibility/2006" xmlns:p14="http://schemas.microsoft.com/office/powerpoint/2010/main">
        <mc:Choice Requires="p14">
          <p:contentPart p14:bwMode="auto" r:id="rId3">
            <p14:nvContentPartPr>
              <p14:cNvPr id="28675" name="Ink 3"/>
              <p14:cNvContentPartPr>
                <a14:cpLocks xmlns:a14="http://schemas.microsoft.com/office/drawing/2010/main" noRot="1" noChangeAspect="1" noEditPoints="1" noChangeArrowheads="1" noChangeShapeType="1"/>
              </p14:cNvContentPartPr>
              <p14:nvPr/>
            </p14:nvContentPartPr>
            <p14:xfrm>
              <a:off x="182860950" y="86753700"/>
              <a:ext cx="0" cy="0"/>
            </p14:xfrm>
          </p:contentPart>
        </mc:Choice>
        <mc:Fallback xmlns="">
          <p:pic>
            <p:nvPicPr>
              <p:cNvPr id="28675" name="Ink 3"/>
              <p:cNvPicPr>
                <a:picLocks noRot="1" noChangeAspect="1" noEditPoints="1" noChangeArrowheads="1" noChangeShapeType="1"/>
              </p:cNvPicPr>
              <p:nvPr/>
            </p:nvPicPr>
            <p:blipFill>
              <a:blip r:embed="rId4"/>
              <a:stretch>
                <a:fillRect/>
              </a:stretch>
            </p:blipFill>
            <p:spPr>
              <a:xfrm>
                <a:off x="182860950" y="86753700"/>
                <a:ext cx="0" cy="0"/>
              </a:xfrm>
              <a:prstGeom prst="rect">
                <a:avLst/>
              </a:prstGeom>
            </p:spPr>
          </p:pic>
        </mc:Fallback>
      </mc:AlternateContent>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search</a:t>
            </a:r>
            <a:endParaRPr lang="en-US" dirty="0"/>
          </a:p>
        </p:txBody>
      </p:sp>
      <p:sp>
        <p:nvSpPr>
          <p:cNvPr id="3" name="Content Placeholder 2"/>
          <p:cNvSpPr>
            <a:spLocks noGrp="1"/>
          </p:cNvSpPr>
          <p:nvPr>
            <p:ph idx="1"/>
          </p:nvPr>
        </p:nvSpPr>
        <p:spPr/>
        <p:txBody>
          <a:bodyPr/>
          <a:lstStyle/>
          <a:p>
            <a:endParaRPr lang="en-US" sz="1200" dirty="0" smtClean="0"/>
          </a:p>
          <a:p>
            <a:r>
              <a:rPr lang="en-US" dirty="0" smtClean="0"/>
              <a:t>A topic search uses only the Title, Keywords, and Abstract fields</a:t>
            </a:r>
          </a:p>
          <a:p>
            <a:pPr>
              <a:buNone/>
            </a:pPr>
            <a:endParaRPr lang="en-US" sz="1200" dirty="0" smtClean="0"/>
          </a:p>
        </p:txBody>
      </p:sp>
      <mc:AlternateContent xmlns:mc="http://schemas.openxmlformats.org/markup-compatibility/2006" xmlns:p14="http://schemas.microsoft.com/office/powerpoint/2010/main">
        <mc:Choice Requires="p14">
          <p:contentPart p14:bwMode="auto" r:id="rId2">
            <p14:nvContentPartPr>
              <p14:cNvPr id="1038" name="Ink 14"/>
              <p14:cNvContentPartPr>
                <a14:cpLocks xmlns:a14="http://schemas.microsoft.com/office/drawing/2010/main" noRot="1" noChangeAspect="1" noEditPoints="1" noChangeArrowheads="1" noChangeShapeType="1"/>
              </p14:cNvContentPartPr>
              <p14:nvPr/>
            </p14:nvContentPartPr>
            <p14:xfrm>
              <a:off x="98499613" y="128063625"/>
              <a:ext cx="0" cy="0"/>
            </p14:xfrm>
          </p:contentPart>
        </mc:Choice>
        <mc:Fallback xmlns="">
          <p:pic>
            <p:nvPicPr>
              <p:cNvPr id="1038" name="Ink 14"/>
              <p:cNvPicPr>
                <a:picLocks noRot="1" noChangeAspect="1" noEditPoints="1" noChangeArrowheads="1" noChangeShapeType="1"/>
              </p:cNvPicPr>
              <p:nvPr/>
            </p:nvPicPr>
            <p:blipFill>
              <a:blip r:embed="rId3"/>
              <a:stretch>
                <a:fillRect/>
              </a:stretch>
            </p:blipFill>
            <p:spPr>
              <a:xfrm>
                <a:off x="98499613" y="128063625"/>
                <a:ext cx="0" cy="0"/>
              </a:xfrm>
              <a:prstGeom prst="rect">
                <a:avLst/>
              </a:prstGeom>
            </p:spPr>
          </p:pic>
        </mc:Fallback>
      </mc:AlternateContent>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search examples</a:t>
            </a:r>
            <a:endParaRPr lang="en-US" dirty="0"/>
          </a:p>
        </p:txBody>
      </p:sp>
      <p:sp>
        <p:nvSpPr>
          <p:cNvPr id="3" name="Content Placeholder 2"/>
          <p:cNvSpPr>
            <a:spLocks noGrp="1"/>
          </p:cNvSpPr>
          <p:nvPr>
            <p:ph idx="1"/>
          </p:nvPr>
        </p:nvSpPr>
        <p:spPr/>
        <p:txBody>
          <a:bodyPr/>
          <a:lstStyle/>
          <a:p>
            <a:endParaRPr lang="en-US" sz="1200" dirty="0" smtClean="0"/>
          </a:p>
          <a:p>
            <a:r>
              <a:rPr lang="en-US" sz="2000" dirty="0" smtClean="0"/>
              <a:t>Multiple Sclerosis and MRI</a:t>
            </a:r>
          </a:p>
          <a:p>
            <a:pPr lvl="2">
              <a:buNone/>
            </a:pPr>
            <a:r>
              <a:rPr lang="en-US" sz="2000" b="1" dirty="0" smtClean="0"/>
              <a:t>"multiple sclerosis" and (MRI or "magnetic resonance imaging")</a:t>
            </a:r>
          </a:p>
          <a:p>
            <a:pPr marL="228600" lvl="1" indent="-228600">
              <a:spcBef>
                <a:spcPct val="50000"/>
              </a:spcBef>
              <a:buFontTx/>
              <a:buChar char="•"/>
            </a:pPr>
            <a:r>
              <a:rPr lang="en-US" dirty="0" smtClean="0"/>
              <a:t>black holes, galaxies, and gases via Spitzer Space telescope</a:t>
            </a:r>
          </a:p>
          <a:p>
            <a:pPr lvl="2">
              <a:buNone/>
            </a:pPr>
            <a:r>
              <a:rPr lang="en-US" sz="2000" b="1" dirty="0" err="1" smtClean="0"/>
              <a:t>spitzer</a:t>
            </a:r>
            <a:r>
              <a:rPr lang="en-US" sz="2000" b="1" dirty="0" smtClean="0"/>
              <a:t> and (“black hole*" or “</a:t>
            </a:r>
            <a:r>
              <a:rPr lang="en-US" sz="2000" b="1" dirty="0" err="1" smtClean="0"/>
              <a:t>galax</a:t>
            </a:r>
            <a:r>
              <a:rPr lang="en-US" sz="2000" b="1" dirty="0" smtClean="0"/>
              <a:t>*" or “gas*")</a:t>
            </a:r>
          </a:p>
          <a:p>
            <a:r>
              <a:rPr lang="en-US" sz="2000" dirty="0" smtClean="0"/>
              <a:t>language development of bilingual children</a:t>
            </a:r>
          </a:p>
          <a:p>
            <a:pPr lvl="2">
              <a:buNone/>
            </a:pPr>
            <a:r>
              <a:rPr lang="en-US" sz="2000" b="1" dirty="0" smtClean="0"/>
              <a:t>"language development" and bilingual child*</a:t>
            </a:r>
          </a:p>
          <a:p>
            <a:pPr marL="228600" lvl="1" indent="-228600">
              <a:spcBef>
                <a:spcPct val="50000"/>
              </a:spcBef>
              <a:buFontTx/>
              <a:buChar char="•"/>
            </a:pPr>
            <a:r>
              <a:rPr lang="en-US" dirty="0" smtClean="0"/>
              <a:t>global warming and the Arctic or Antarctica</a:t>
            </a:r>
          </a:p>
          <a:p>
            <a:pPr lvl="2">
              <a:buNone/>
            </a:pPr>
            <a:r>
              <a:rPr lang="en-US" sz="2000" b="1" dirty="0" smtClean="0"/>
              <a:t>("global warming" or "climate warming" or "climate change") and *arctic$</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Cited References in plain text…why?</a:t>
            </a:r>
            <a:endParaRPr lang="en-US" dirty="0"/>
          </a:p>
        </p:txBody>
      </p:sp>
      <p:sp>
        <p:nvSpPr>
          <p:cNvPr id="5" name="Content Placeholder 2"/>
          <p:cNvSpPr txBox="1">
            <a:spLocks/>
          </p:cNvSpPr>
          <p:nvPr/>
        </p:nvSpPr>
        <p:spPr>
          <a:xfrm>
            <a:off x="917575" y="1525588"/>
            <a:ext cx="7369175" cy="4570412"/>
          </a:xfrm>
          <a:prstGeom prst="rect">
            <a:avLst/>
          </a:prstGeom>
        </p:spPr>
        <p:txBody>
          <a:bodyPr/>
          <a:lstStyle/>
          <a:p>
            <a:pPr marL="342900" indent="-342900" algn="l">
              <a:lnSpc>
                <a:spcPct val="80000"/>
              </a:lnSpc>
              <a:spcBef>
                <a:spcPct val="50000"/>
              </a:spcBef>
              <a:buClr>
                <a:schemeClr val="tx2"/>
              </a:buClr>
              <a:buFontTx/>
              <a:buChar char="•"/>
            </a:pPr>
            <a:endParaRPr lang="en-US" sz="2000" dirty="0" smtClean="0">
              <a:latin typeface="+mn-lt"/>
            </a:endParaRPr>
          </a:p>
          <a:p>
            <a:pPr marL="457200" indent="-457200" algn="l">
              <a:lnSpc>
                <a:spcPct val="80000"/>
              </a:lnSpc>
              <a:spcBef>
                <a:spcPct val="50000"/>
              </a:spcBef>
              <a:buClr>
                <a:schemeClr val="tx2"/>
              </a:buClr>
              <a:buFont typeface="+mj-lt"/>
              <a:buAutoNum type="arabicPeriod"/>
            </a:pPr>
            <a:r>
              <a:rPr lang="en-US" sz="2000" dirty="0" smtClean="0">
                <a:latin typeface="+mn-lt"/>
              </a:rPr>
              <a:t>The reference is not indexed in the Web of Science.</a:t>
            </a:r>
          </a:p>
          <a:p>
            <a:pPr marL="457200" indent="-457200" algn="l">
              <a:lnSpc>
                <a:spcPct val="80000"/>
              </a:lnSpc>
              <a:spcBef>
                <a:spcPct val="50000"/>
              </a:spcBef>
              <a:buClr>
                <a:schemeClr val="tx2"/>
              </a:buClr>
              <a:buFont typeface="+mj-lt"/>
              <a:buAutoNum type="arabicPeriod"/>
            </a:pPr>
            <a:r>
              <a:rPr lang="en-US" sz="2000" dirty="0" smtClean="0">
                <a:latin typeface="+mn-lt"/>
              </a:rPr>
              <a:t>The reference is in the Web of Science but…</a:t>
            </a:r>
          </a:p>
          <a:p>
            <a:pPr marL="914400" lvl="1" indent="-457200" algn="l">
              <a:lnSpc>
                <a:spcPct val="80000"/>
              </a:lnSpc>
              <a:spcBef>
                <a:spcPct val="50000"/>
              </a:spcBef>
              <a:buClr>
                <a:schemeClr val="tx2"/>
              </a:buClr>
              <a:buFont typeface="+mj-lt"/>
              <a:buAutoNum type="alphaLcParenR"/>
            </a:pPr>
            <a:r>
              <a:rPr lang="en-US" sz="2000" dirty="0" smtClean="0">
                <a:latin typeface="+mn-lt"/>
              </a:rPr>
              <a:t>It is outside your subscription.</a:t>
            </a:r>
          </a:p>
          <a:p>
            <a:pPr marL="914400" lvl="1" indent="-457200" algn="l">
              <a:lnSpc>
                <a:spcPct val="80000"/>
              </a:lnSpc>
              <a:spcBef>
                <a:spcPct val="50000"/>
              </a:spcBef>
              <a:buClr>
                <a:schemeClr val="tx2"/>
              </a:buClr>
              <a:buFont typeface="+mj-lt"/>
              <a:buAutoNum type="alphaLcParenR"/>
            </a:pPr>
            <a:r>
              <a:rPr lang="en-US" sz="2000" dirty="0" smtClean="0">
                <a:latin typeface="+mn-lt"/>
              </a:rPr>
              <a:t>The author has cited it incorrectly. The information the author used to cite that reference doesn't match what we have captured for that reference, so it doesn't link to the record page. We call this a citation variant.</a:t>
            </a:r>
          </a:p>
          <a:p>
            <a:pPr marL="457200" indent="-457200" algn="l">
              <a:lnSpc>
                <a:spcPct val="80000"/>
              </a:lnSpc>
              <a:spcBef>
                <a:spcPct val="50000"/>
              </a:spcBef>
              <a:buClr>
                <a:schemeClr val="tx2"/>
              </a:buClr>
              <a:buFont typeface="+mj-lt"/>
              <a:buAutoNum type="arabicPeriod"/>
            </a:pPr>
            <a:endParaRPr lang="en-US" sz="2000" dirty="0" smtClean="0">
              <a:latin typeface="+mn-lt"/>
            </a:endParaRPr>
          </a:p>
          <a:p>
            <a:pPr marL="342900" indent="-342900" algn="l">
              <a:lnSpc>
                <a:spcPct val="80000"/>
              </a:lnSpc>
              <a:spcBef>
                <a:spcPct val="50000"/>
              </a:spcBef>
              <a:buClr>
                <a:schemeClr val="tx2"/>
              </a:buClr>
              <a:buFontTx/>
              <a:buChar char="•"/>
            </a:pPr>
            <a:r>
              <a:rPr lang="en-US" dirty="0" smtClean="0">
                <a:latin typeface="+mn-lt"/>
              </a:rPr>
              <a:t>Notice there is still Times Cited information, so you can still track that network of ideas and find related research even though you can't view that particular reference's full source record.</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ignin.jpg"/>
          <p:cNvPicPr>
            <a:picLocks noChangeAspect="1"/>
          </p:cNvPicPr>
          <p:nvPr/>
        </p:nvPicPr>
        <p:blipFill>
          <a:blip r:embed="rId3" cstate="print"/>
          <a:stretch>
            <a:fillRect/>
          </a:stretch>
        </p:blipFill>
        <p:spPr>
          <a:xfrm>
            <a:off x="3291369" y="2133600"/>
            <a:ext cx="4957281" cy="2286000"/>
          </a:xfrm>
          <a:prstGeom prst="rect">
            <a:avLst/>
          </a:prstGeom>
        </p:spPr>
      </p:pic>
      <p:sp>
        <p:nvSpPr>
          <p:cNvPr id="7" name="Title 6"/>
          <p:cNvSpPr>
            <a:spLocks noGrp="1"/>
          </p:cNvSpPr>
          <p:nvPr>
            <p:ph type="title"/>
          </p:nvPr>
        </p:nvSpPr>
        <p:spPr/>
        <p:txBody>
          <a:bodyPr/>
          <a:lstStyle/>
          <a:p>
            <a:r>
              <a:rPr lang="en-US" dirty="0" smtClean="0"/>
              <a:t>Create your Web of Science profile</a:t>
            </a:r>
            <a:endParaRPr lang="en-US" dirty="0"/>
          </a:p>
        </p:txBody>
      </p:sp>
      <p:sp>
        <p:nvSpPr>
          <p:cNvPr id="8" name="Content Placeholder 7"/>
          <p:cNvSpPr>
            <a:spLocks noGrp="1"/>
          </p:cNvSpPr>
          <p:nvPr>
            <p:ph sz="half" idx="1"/>
          </p:nvPr>
        </p:nvSpPr>
        <p:spPr>
          <a:xfrm>
            <a:off x="762000" y="1905000"/>
            <a:ext cx="3608388" cy="4570412"/>
          </a:xfrm>
        </p:spPr>
        <p:txBody>
          <a:bodyPr/>
          <a:lstStyle/>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400" dirty="0" smtClean="0"/>
          </a:p>
          <a:p>
            <a:endParaRPr lang="en-US" dirty="0"/>
          </a:p>
        </p:txBody>
      </p:sp>
      <p:sp>
        <p:nvSpPr>
          <p:cNvPr id="15" name="Rectangle 14"/>
          <p:cNvSpPr/>
          <p:nvPr/>
        </p:nvSpPr>
        <p:spPr bwMode="auto">
          <a:xfrm>
            <a:off x="5410200" y="2133600"/>
            <a:ext cx="914400" cy="304800"/>
          </a:xfrm>
          <a:prstGeom prst="rect">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1" name="Elbow Connector 10"/>
          <p:cNvCxnSpPr>
            <a:endCxn id="15" idx="2"/>
          </p:cNvCxnSpPr>
          <p:nvPr/>
        </p:nvCxnSpPr>
        <p:spPr bwMode="auto">
          <a:xfrm flipV="1">
            <a:off x="2743200" y="2438400"/>
            <a:ext cx="3124200" cy="1219200"/>
          </a:xfrm>
          <a:prstGeom prst="bentConnector2">
            <a:avLst/>
          </a:prstGeom>
          <a:noFill/>
          <a:ln w="38100" cap="flat" cmpd="sng" algn="ctr">
            <a:solidFill>
              <a:schemeClr val="tx2"/>
            </a:solidFill>
            <a:prstDash val="solid"/>
            <a:round/>
            <a:headEnd type="none" w="med" len="med"/>
            <a:tailEnd type="arrow"/>
          </a:ln>
          <a:effectLst/>
        </p:spPr>
      </p:cxnSp>
      <p:sp>
        <p:nvSpPr>
          <p:cNvPr id="20" name="TextBox 19"/>
          <p:cNvSpPr txBox="1"/>
          <p:nvPr/>
        </p:nvSpPr>
        <p:spPr>
          <a:xfrm>
            <a:off x="533400" y="2286000"/>
            <a:ext cx="2353808" cy="2952347"/>
          </a:xfrm>
          <a:prstGeom prst="rect">
            <a:avLst/>
          </a:prstGeom>
          <a:noFill/>
        </p:spPr>
        <p:txBody>
          <a:bodyPr wrap="square" rtlCol="0">
            <a:spAutoFit/>
          </a:bodyPr>
          <a:lstStyle/>
          <a:p>
            <a:pPr algn="l">
              <a:lnSpc>
                <a:spcPct val="150000"/>
              </a:lnSpc>
            </a:pPr>
            <a:r>
              <a:rPr lang="en-US" dirty="0" smtClean="0">
                <a:latin typeface="+mn-lt"/>
              </a:rPr>
              <a:t>Main benefits:</a:t>
            </a:r>
          </a:p>
          <a:p>
            <a:pPr marL="342900" indent="-342900" algn="l">
              <a:lnSpc>
                <a:spcPct val="150000"/>
              </a:lnSpc>
              <a:buAutoNum type="arabicPeriod"/>
            </a:pPr>
            <a:r>
              <a:rPr lang="en-US" dirty="0" smtClean="0">
                <a:latin typeface="+mn-lt"/>
              </a:rPr>
              <a:t>Roaming access</a:t>
            </a:r>
          </a:p>
          <a:p>
            <a:pPr marL="342900" indent="-342900" algn="l">
              <a:lnSpc>
                <a:spcPct val="150000"/>
              </a:lnSpc>
              <a:buAutoNum type="arabicPeriod"/>
            </a:pPr>
            <a:r>
              <a:rPr lang="en-US" dirty="0" smtClean="0">
                <a:latin typeface="+mn-lt"/>
              </a:rPr>
              <a:t>Save searches</a:t>
            </a:r>
          </a:p>
          <a:p>
            <a:pPr marL="342900" indent="-342900" algn="l">
              <a:lnSpc>
                <a:spcPct val="150000"/>
              </a:lnSpc>
              <a:buAutoNum type="arabicPeriod"/>
            </a:pPr>
            <a:r>
              <a:rPr lang="en-US" dirty="0" smtClean="0">
                <a:latin typeface="+mn-lt"/>
              </a:rPr>
              <a:t>Create alerts</a:t>
            </a:r>
          </a:p>
          <a:p>
            <a:pPr marL="342900" indent="-342900" algn="l">
              <a:lnSpc>
                <a:spcPct val="150000"/>
              </a:lnSpc>
              <a:buAutoNum type="arabicPeriod"/>
            </a:pPr>
            <a:r>
              <a:rPr lang="en-US" dirty="0" smtClean="0">
                <a:latin typeface="+mn-lt"/>
              </a:rPr>
              <a:t>Same login for </a:t>
            </a:r>
            <a:r>
              <a:rPr lang="en-US" dirty="0" err="1" smtClean="0">
                <a:latin typeface="+mn-lt"/>
              </a:rPr>
              <a:t>ResearcherID</a:t>
            </a:r>
            <a:r>
              <a:rPr lang="en-US" dirty="0" smtClean="0">
                <a:latin typeface="+mn-lt"/>
              </a:rPr>
              <a:t> and EndNote online.</a:t>
            </a:r>
            <a:endParaRPr lang="en-US"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Access</a:t>
            </a:r>
            <a:endParaRPr lang="en-US" dirty="0"/>
          </a:p>
        </p:txBody>
      </p:sp>
      <p:sp>
        <p:nvSpPr>
          <p:cNvPr id="3" name="Content Placeholder 2"/>
          <p:cNvSpPr>
            <a:spLocks noGrp="1"/>
          </p:cNvSpPr>
          <p:nvPr>
            <p:ph sz="half" idx="1"/>
          </p:nvPr>
        </p:nvSpPr>
        <p:spPr>
          <a:xfrm>
            <a:off x="917574" y="1525588"/>
            <a:ext cx="7540625" cy="4570412"/>
          </a:xfrm>
        </p:spPr>
        <p:txBody>
          <a:bodyPr>
            <a:normAutofit/>
          </a:bodyPr>
          <a:lstStyle/>
          <a:p>
            <a:r>
              <a:rPr lang="en-US" sz="2000" dirty="0" smtClean="0"/>
              <a:t>Access outside of institutional network</a:t>
            </a:r>
          </a:p>
          <a:p>
            <a:pPr lvl="1"/>
            <a:r>
              <a:rPr lang="en-US" sz="2000" dirty="0" smtClean="0"/>
              <a:t>Sign in and create a Web of Science profile (onsite)</a:t>
            </a:r>
          </a:p>
          <a:p>
            <a:pPr lvl="1"/>
            <a:r>
              <a:rPr lang="en-US" sz="2000" dirty="0" smtClean="0"/>
              <a:t>6 months roaming access outside of institutional IP range</a:t>
            </a:r>
          </a:p>
          <a:p>
            <a:pPr lvl="1"/>
            <a:r>
              <a:rPr lang="en-US" sz="2000" dirty="0" smtClean="0"/>
              <a:t>webofknowledge.com</a:t>
            </a:r>
          </a:p>
          <a:p>
            <a:pPr lvl="1"/>
            <a:endParaRPr lang="en-US" sz="2000" dirty="0" smtClean="0"/>
          </a:p>
          <a:p>
            <a:pPr lvl="1"/>
            <a:endParaRPr lang="en-US" sz="2000" dirty="0"/>
          </a:p>
        </p:txBody>
      </p:sp>
      <p:pic>
        <p:nvPicPr>
          <p:cNvPr id="7" name="Picture 6" descr="signin.jpg"/>
          <p:cNvPicPr>
            <a:picLocks noChangeAspect="1"/>
          </p:cNvPicPr>
          <p:nvPr/>
        </p:nvPicPr>
        <p:blipFill>
          <a:blip r:embed="rId3" cstate="print"/>
          <a:stretch>
            <a:fillRect/>
          </a:stretch>
        </p:blipFill>
        <p:spPr>
          <a:xfrm>
            <a:off x="2667000" y="3505200"/>
            <a:ext cx="5287766" cy="2438400"/>
          </a:xfrm>
          <a:prstGeom prst="rect">
            <a:avLst/>
          </a:prstGeom>
        </p:spPr>
      </p:pic>
      <p:sp>
        <p:nvSpPr>
          <p:cNvPr id="13" name="Rectangle 12"/>
          <p:cNvSpPr/>
          <p:nvPr/>
        </p:nvSpPr>
        <p:spPr bwMode="auto">
          <a:xfrm>
            <a:off x="4953000" y="3505200"/>
            <a:ext cx="914400" cy="304800"/>
          </a:xfrm>
          <a:prstGeom prst="rect">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 Searches</a:t>
            </a:r>
            <a:endParaRPr lang="en-US" dirty="0"/>
          </a:p>
        </p:txBody>
      </p:sp>
      <p:sp>
        <p:nvSpPr>
          <p:cNvPr id="5" name="Content Placeholder 2"/>
          <p:cNvSpPr txBox="1">
            <a:spLocks/>
          </p:cNvSpPr>
          <p:nvPr/>
        </p:nvSpPr>
        <p:spPr>
          <a:xfrm>
            <a:off x="917575" y="1525588"/>
            <a:ext cx="7369175" cy="4570412"/>
          </a:xfrm>
          <a:prstGeom prst="rect">
            <a:avLst/>
          </a:prstGeom>
        </p:spPr>
        <p:txBody>
          <a:bodyPr/>
          <a:lstStyle/>
          <a:p>
            <a:pPr marL="342900" lvl="1" indent="-342900" algn="l">
              <a:lnSpc>
                <a:spcPct val="80000"/>
              </a:lnSpc>
              <a:spcBef>
                <a:spcPct val="50000"/>
              </a:spcBef>
              <a:buClr>
                <a:schemeClr val="tx2"/>
              </a:buClr>
              <a:buFontTx/>
              <a:buChar char="•"/>
            </a:pPr>
            <a:endParaRPr lang="en-US" sz="2000" dirty="0" smtClean="0">
              <a:latin typeface="+mn-lt"/>
            </a:endParaRPr>
          </a:p>
          <a:p>
            <a:pPr marL="342900" lvl="1" indent="-342900" algn="l">
              <a:lnSpc>
                <a:spcPct val="80000"/>
              </a:lnSpc>
              <a:spcBef>
                <a:spcPct val="50000"/>
              </a:spcBef>
              <a:buClr>
                <a:schemeClr val="tx2"/>
              </a:buClr>
              <a:buFontTx/>
              <a:buChar char="•"/>
            </a:pPr>
            <a:r>
              <a:rPr lang="en-US" sz="2000" dirty="0" smtClean="0">
                <a:latin typeface="+mn-lt"/>
              </a:rPr>
              <a:t>Basic Search: Search by last name and first initial truncated * and then refine.</a:t>
            </a:r>
          </a:p>
          <a:p>
            <a:pPr marL="342900" lvl="1" indent="-342900" algn="l">
              <a:lnSpc>
                <a:spcPct val="80000"/>
              </a:lnSpc>
              <a:spcBef>
                <a:spcPct val="50000"/>
              </a:spcBef>
              <a:buClr>
                <a:schemeClr val="tx2"/>
              </a:buClr>
              <a:buFontTx/>
              <a:buChar char="•"/>
            </a:pPr>
            <a:endParaRPr lang="en-US" sz="2000" dirty="0" smtClean="0">
              <a:latin typeface="+mn-lt"/>
            </a:endParaRPr>
          </a:p>
          <a:p>
            <a:pPr marL="342900" lvl="1" indent="-342900" algn="l">
              <a:lnSpc>
                <a:spcPct val="80000"/>
              </a:lnSpc>
              <a:spcBef>
                <a:spcPct val="50000"/>
              </a:spcBef>
              <a:buClr>
                <a:schemeClr val="tx2"/>
              </a:buClr>
              <a:buFontTx/>
              <a:buChar char="•"/>
            </a:pPr>
            <a:r>
              <a:rPr lang="en-US" sz="2000" dirty="0" smtClean="0">
                <a:latin typeface="+mn-lt"/>
              </a:rPr>
              <a:t>Author Search feature: 3 step process that connects author name to research domain and organization.</a:t>
            </a:r>
          </a:p>
          <a:p>
            <a:pPr marL="342900" lvl="1" indent="-342900" algn="l">
              <a:lnSpc>
                <a:spcPct val="80000"/>
              </a:lnSpc>
              <a:spcBef>
                <a:spcPct val="50000"/>
              </a:spcBef>
              <a:buClr>
                <a:schemeClr val="tx2"/>
              </a:buClr>
              <a:buFontTx/>
              <a:buChar char="•"/>
            </a:pPr>
            <a:endParaRPr lang="en-US" sz="2000" dirty="0" smtClean="0">
              <a:latin typeface="+mn-lt"/>
            </a:endParaRPr>
          </a:p>
          <a:p>
            <a:pPr marL="342900" lvl="1" indent="-342900" algn="l">
              <a:lnSpc>
                <a:spcPct val="80000"/>
              </a:lnSpc>
              <a:spcBef>
                <a:spcPct val="50000"/>
              </a:spcBef>
              <a:buClr>
                <a:schemeClr val="tx2"/>
              </a:buClr>
              <a:buFontTx/>
              <a:buChar char="•"/>
            </a:pPr>
            <a:r>
              <a:rPr lang="en-US" sz="2000" b="1" dirty="0" smtClean="0">
                <a:latin typeface="+mn-lt"/>
              </a:rPr>
              <a:t>Christopher Reynolds</a:t>
            </a:r>
            <a:r>
              <a:rPr lang="en-US" sz="2000" dirty="0" smtClean="0">
                <a:latin typeface="+mn-lt"/>
              </a:rPr>
              <a:t>, Dept. of Astronomy-</a:t>
            </a:r>
            <a:r>
              <a:rPr lang="en-US" sz="2000" dirty="0" err="1" smtClean="0">
                <a:latin typeface="+mn-lt"/>
              </a:rPr>
              <a:t>Univ</a:t>
            </a:r>
            <a:r>
              <a:rPr lang="en-US" sz="2000" dirty="0" smtClean="0">
                <a:latin typeface="+mn-lt"/>
              </a:rPr>
              <a:t> Maryland</a:t>
            </a:r>
          </a:p>
          <a:p>
            <a:pPr marL="800100" lvl="2" indent="-342900" algn="l">
              <a:lnSpc>
                <a:spcPct val="80000"/>
              </a:lnSpc>
              <a:spcBef>
                <a:spcPct val="50000"/>
              </a:spcBef>
              <a:buClr>
                <a:schemeClr val="tx2"/>
              </a:buClr>
              <a:buFont typeface="Arial" pitchFamily="34" charset="0"/>
              <a:buChar char="–"/>
            </a:pPr>
            <a:r>
              <a:rPr lang="en-US" sz="2000" dirty="0" smtClean="0">
                <a:latin typeface="+mn-lt"/>
              </a:rPr>
              <a:t>Previously at NASA, University of Cambridge, University of Colorado Boulder</a:t>
            </a:r>
          </a:p>
          <a:p>
            <a:pPr marL="342900" lvl="1" indent="-342900" algn="l">
              <a:lnSpc>
                <a:spcPct val="80000"/>
              </a:lnSpc>
              <a:spcBef>
                <a:spcPct val="50000"/>
              </a:spcBef>
              <a:buClr>
                <a:schemeClr val="tx2"/>
              </a:buClr>
              <a:buFontTx/>
              <a:buChar char="•"/>
            </a:pPr>
            <a:r>
              <a:rPr lang="en-US" sz="2000" b="1" dirty="0" err="1" smtClean="0">
                <a:latin typeface="+mn-lt"/>
              </a:rPr>
              <a:t>Cormac</a:t>
            </a:r>
            <a:r>
              <a:rPr lang="en-US" sz="2000" b="1" dirty="0" smtClean="0">
                <a:latin typeface="+mn-lt"/>
              </a:rPr>
              <a:t> Reynolds</a:t>
            </a:r>
            <a:r>
              <a:rPr lang="en-US" sz="2000" dirty="0" smtClean="0">
                <a:latin typeface="+mn-lt"/>
              </a:rPr>
              <a:t>, </a:t>
            </a:r>
            <a:r>
              <a:rPr lang="en-US" sz="2000" dirty="0" err="1" smtClean="0">
                <a:latin typeface="+mn-lt"/>
              </a:rPr>
              <a:t>ResearcherID</a:t>
            </a:r>
            <a:r>
              <a:rPr lang="en-US" sz="2000" dirty="0" smtClean="0">
                <a:latin typeface="+mn-lt"/>
              </a:rPr>
              <a:t>:  B-5635-2013</a:t>
            </a:r>
          </a:p>
          <a:p>
            <a:pPr marL="342900" lvl="1" indent="-342900" algn="l">
              <a:lnSpc>
                <a:spcPct val="80000"/>
              </a:lnSpc>
              <a:spcBef>
                <a:spcPct val="50000"/>
              </a:spcBef>
              <a:buClr>
                <a:schemeClr val="tx2"/>
              </a:buClr>
              <a:buFontTx/>
              <a:buChar char="•"/>
            </a:pPr>
            <a:endParaRPr lang="en-US" sz="2000" dirty="0" smtClean="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Organization/Address Searches</a:t>
            </a:r>
            <a:endParaRPr lang="en-US" dirty="0"/>
          </a:p>
        </p:txBody>
      </p:sp>
      <p:sp>
        <p:nvSpPr>
          <p:cNvPr id="5" name="Content Placeholder 2"/>
          <p:cNvSpPr txBox="1">
            <a:spLocks/>
          </p:cNvSpPr>
          <p:nvPr/>
        </p:nvSpPr>
        <p:spPr>
          <a:xfrm>
            <a:off x="917575" y="1525588"/>
            <a:ext cx="7369175" cy="4570412"/>
          </a:xfrm>
          <a:prstGeom prst="rect">
            <a:avLst/>
          </a:prstGeom>
        </p:spPr>
        <p:txBody>
          <a:bodyPr/>
          <a:lstStyle/>
          <a:p>
            <a:pPr marL="342900" lvl="1" indent="-342900" algn="l">
              <a:lnSpc>
                <a:spcPct val="80000"/>
              </a:lnSpc>
              <a:spcBef>
                <a:spcPct val="50000"/>
              </a:spcBef>
              <a:buClr>
                <a:schemeClr val="tx2"/>
              </a:buClr>
              <a:buFontTx/>
              <a:buChar char="•"/>
            </a:pPr>
            <a:endParaRPr lang="en-US" sz="2000" dirty="0" smtClean="0">
              <a:latin typeface="+mn-lt"/>
            </a:endParaRPr>
          </a:p>
          <a:p>
            <a:pPr marL="342900" lvl="1" indent="-342900" algn="l">
              <a:lnSpc>
                <a:spcPct val="80000"/>
              </a:lnSpc>
              <a:spcBef>
                <a:spcPct val="50000"/>
              </a:spcBef>
              <a:buClr>
                <a:schemeClr val="tx2"/>
              </a:buClr>
              <a:buFontTx/>
              <a:buChar char="•"/>
            </a:pPr>
            <a:r>
              <a:rPr lang="en-US" sz="2000" dirty="0" smtClean="0">
                <a:latin typeface="+mn-lt"/>
              </a:rPr>
              <a:t>What is the research output of a particular organization?</a:t>
            </a:r>
          </a:p>
          <a:p>
            <a:pPr marL="800100" lvl="2" indent="-342900" algn="l">
              <a:lnSpc>
                <a:spcPct val="80000"/>
              </a:lnSpc>
              <a:spcBef>
                <a:spcPct val="50000"/>
              </a:spcBef>
              <a:buClr>
                <a:schemeClr val="tx2"/>
              </a:buClr>
              <a:buFont typeface="Arial" pitchFamily="34" charset="0"/>
              <a:buChar char="–"/>
            </a:pPr>
            <a:r>
              <a:rPr lang="en-US" sz="2000" dirty="0" smtClean="0">
                <a:latin typeface="+mn-lt"/>
              </a:rPr>
              <a:t>Medical Center, Loma Linda University</a:t>
            </a:r>
          </a:p>
          <a:p>
            <a:pPr marL="342900" lvl="1" indent="-342900" algn="l">
              <a:lnSpc>
                <a:spcPct val="80000"/>
              </a:lnSpc>
              <a:spcBef>
                <a:spcPct val="50000"/>
              </a:spcBef>
              <a:buClr>
                <a:schemeClr val="tx2"/>
              </a:buClr>
              <a:buFontTx/>
              <a:buChar char="•"/>
            </a:pPr>
            <a:r>
              <a:rPr lang="en-US" sz="2000" i="1" dirty="0" smtClean="0">
                <a:latin typeface="+mn-lt"/>
              </a:rPr>
              <a:t>Organization-Enhanced  </a:t>
            </a:r>
            <a:r>
              <a:rPr lang="en-US" sz="2000" dirty="0" smtClean="0">
                <a:latin typeface="+mn-lt"/>
              </a:rPr>
              <a:t>field</a:t>
            </a:r>
          </a:p>
          <a:p>
            <a:pPr marL="800100" lvl="2" indent="-342900" algn="l">
              <a:lnSpc>
                <a:spcPct val="80000"/>
              </a:lnSpc>
              <a:spcBef>
                <a:spcPct val="50000"/>
              </a:spcBef>
              <a:buClr>
                <a:schemeClr val="tx2"/>
              </a:buClr>
              <a:buFont typeface="Arial" pitchFamily="34" charset="0"/>
              <a:buChar char="–"/>
            </a:pPr>
            <a:r>
              <a:rPr lang="en-US" sz="2000" dirty="0" smtClean="0">
                <a:latin typeface="+mn-lt"/>
              </a:rPr>
              <a:t>Search by Preferred/Unified organization name or a more narrow, variant name</a:t>
            </a:r>
          </a:p>
          <a:p>
            <a:pPr marL="800100" lvl="2" indent="-342900" algn="l">
              <a:lnSpc>
                <a:spcPct val="80000"/>
              </a:lnSpc>
              <a:spcBef>
                <a:spcPct val="50000"/>
              </a:spcBef>
              <a:buClr>
                <a:schemeClr val="tx2"/>
              </a:buClr>
              <a:buFont typeface="Arial" pitchFamily="34" charset="0"/>
              <a:buChar char="–"/>
            </a:pPr>
            <a:r>
              <a:rPr lang="en-US" sz="2000" dirty="0" smtClean="0">
                <a:latin typeface="+mn-lt"/>
              </a:rPr>
              <a:t>2700 organizations have been unified with ongoing work to unify many more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Organization/Address Searches</a:t>
            </a:r>
            <a:endParaRPr lang="en-US" dirty="0"/>
          </a:p>
        </p:txBody>
      </p:sp>
      <p:sp>
        <p:nvSpPr>
          <p:cNvPr id="5" name="Content Placeholder 2"/>
          <p:cNvSpPr txBox="1">
            <a:spLocks/>
          </p:cNvSpPr>
          <p:nvPr/>
        </p:nvSpPr>
        <p:spPr>
          <a:xfrm>
            <a:off x="917575" y="1525588"/>
            <a:ext cx="7369175" cy="4570412"/>
          </a:xfrm>
          <a:prstGeom prst="rect">
            <a:avLst/>
          </a:prstGeom>
        </p:spPr>
        <p:txBody>
          <a:bodyPr/>
          <a:lstStyle/>
          <a:p>
            <a:pPr marL="342900" lvl="1" indent="-342900" algn="l">
              <a:lnSpc>
                <a:spcPct val="80000"/>
              </a:lnSpc>
              <a:spcBef>
                <a:spcPct val="50000"/>
              </a:spcBef>
              <a:buClr>
                <a:schemeClr val="tx2"/>
              </a:buClr>
            </a:pPr>
            <a:endParaRPr lang="en-US" sz="2000" dirty="0" smtClean="0">
              <a:latin typeface="+mn-lt"/>
            </a:endParaRPr>
          </a:p>
          <a:p>
            <a:pPr marL="342900" lvl="1" indent="-342900" algn="l">
              <a:lnSpc>
                <a:spcPct val="80000"/>
              </a:lnSpc>
              <a:spcBef>
                <a:spcPct val="50000"/>
              </a:spcBef>
              <a:buClr>
                <a:schemeClr val="tx2"/>
              </a:buClr>
              <a:buFont typeface="Arial" pitchFamily="34" charset="0"/>
              <a:buChar char="•"/>
            </a:pPr>
            <a:r>
              <a:rPr lang="en-US" sz="2000" dirty="0" smtClean="0">
                <a:latin typeface="+mn-lt"/>
              </a:rPr>
              <a:t>Address vs. Organization-Enhanced</a:t>
            </a:r>
          </a:p>
          <a:p>
            <a:pPr marL="800100" lvl="2" indent="-342900" algn="l">
              <a:lnSpc>
                <a:spcPct val="80000"/>
              </a:lnSpc>
              <a:spcBef>
                <a:spcPct val="50000"/>
              </a:spcBef>
              <a:buClr>
                <a:schemeClr val="tx2"/>
              </a:buClr>
              <a:buFont typeface="Arial" pitchFamily="34" charset="0"/>
              <a:buChar char="–"/>
            </a:pPr>
            <a:r>
              <a:rPr lang="en-US" sz="2000" dirty="0" smtClean="0">
                <a:latin typeface="+mn-lt"/>
              </a:rPr>
              <a:t>The Address field in Web of Science searches non-unified forms of all article addresses, as well as city, country, postal code, etc.</a:t>
            </a:r>
          </a:p>
          <a:p>
            <a:pPr marL="800100" lvl="2" indent="-342900" algn="l">
              <a:lnSpc>
                <a:spcPct val="80000"/>
              </a:lnSpc>
              <a:spcBef>
                <a:spcPct val="50000"/>
              </a:spcBef>
              <a:buClr>
                <a:schemeClr val="tx2"/>
              </a:buClr>
              <a:buFont typeface="Arial" pitchFamily="34" charset="0"/>
              <a:buChar char="–"/>
            </a:pPr>
            <a:r>
              <a:rPr lang="en-US" sz="2000" dirty="0" smtClean="0">
                <a:latin typeface="+mn-lt"/>
              </a:rPr>
              <a:t>Use the Address field to find papers written by authors in a particular institution that lacks an Organization-Enhanced entry.</a:t>
            </a:r>
          </a:p>
          <a:p>
            <a:pPr marL="800100" lvl="2" indent="-342900" algn="l">
              <a:lnSpc>
                <a:spcPct val="80000"/>
              </a:lnSpc>
              <a:spcBef>
                <a:spcPct val="50000"/>
              </a:spcBef>
              <a:buClr>
                <a:schemeClr val="tx2"/>
              </a:buClr>
              <a:buFont typeface="Arial" pitchFamily="34" charset="0"/>
              <a:buChar char="–"/>
            </a:pPr>
            <a:r>
              <a:rPr lang="en-US" sz="2000" dirty="0" smtClean="0">
                <a:latin typeface="+mn-lt"/>
              </a:rPr>
              <a:t>Portland Community College (Oregon)</a:t>
            </a:r>
            <a:endParaRPr lang="en-US" sz="2000" i="1" dirty="0" smtClean="0">
              <a:latin typeface="+mn-lt"/>
            </a:endParaRPr>
          </a:p>
          <a:p>
            <a:pPr marL="800100" lvl="2" indent="-342900" algn="l">
              <a:lnSpc>
                <a:spcPct val="80000"/>
              </a:lnSpc>
              <a:spcBef>
                <a:spcPct val="50000"/>
              </a:spcBef>
              <a:buClr>
                <a:schemeClr val="tx2"/>
              </a:buClr>
              <a:buFont typeface="Arial" pitchFamily="34" charset="0"/>
              <a:buChar char="–"/>
            </a:pPr>
            <a:endParaRPr lang="en-US" sz="2000" dirty="0" smtClean="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Saving results / Setting alerts</a:t>
            </a:r>
            <a:endParaRPr lang="en-US" dirty="0"/>
          </a:p>
        </p:txBody>
      </p:sp>
      <p:sp>
        <p:nvSpPr>
          <p:cNvPr id="4" name="Content Placeholder 3"/>
          <p:cNvSpPr>
            <a:spLocks noGrp="1"/>
          </p:cNvSpPr>
          <p:nvPr>
            <p:ph idx="1"/>
          </p:nvPr>
        </p:nvSpPr>
        <p:spPr/>
        <p:txBody>
          <a:bodyPr/>
          <a:lstStyle/>
          <a:p>
            <a:pPr>
              <a:buFont typeface="Arial" pitchFamily="34" charset="0"/>
              <a:buChar char="•"/>
              <a:defRPr/>
            </a:pPr>
            <a:r>
              <a:rPr lang="en-US" sz="2000" dirty="0" smtClean="0"/>
              <a:t>Marked List</a:t>
            </a:r>
          </a:p>
          <a:p>
            <a:pPr lvl="1">
              <a:buFont typeface="Arial" pitchFamily="34" charset="0"/>
              <a:buChar char="–"/>
              <a:defRPr/>
            </a:pPr>
            <a:r>
              <a:rPr lang="en-US" dirty="0" smtClean="0"/>
              <a:t>Up to 5000 references can be added</a:t>
            </a:r>
          </a:p>
          <a:p>
            <a:pPr>
              <a:buFont typeface="Arial" pitchFamily="34" charset="0"/>
              <a:buChar char="•"/>
              <a:defRPr/>
            </a:pPr>
            <a:r>
              <a:rPr lang="en-US" sz="2000" dirty="0" smtClean="0"/>
              <a:t>Search History</a:t>
            </a:r>
          </a:p>
          <a:p>
            <a:pPr>
              <a:buFont typeface="Arial" pitchFamily="34" charset="0"/>
              <a:buChar char="•"/>
              <a:defRPr/>
            </a:pPr>
            <a:endParaRPr lang="en-US" sz="800" dirty="0" smtClean="0"/>
          </a:p>
          <a:p>
            <a:pPr>
              <a:defRPr/>
            </a:pPr>
            <a:r>
              <a:rPr lang="en-US" sz="2000" dirty="0" smtClean="0"/>
              <a:t>Saving your results</a:t>
            </a:r>
          </a:p>
          <a:p>
            <a:pPr lvl="1">
              <a:defRPr/>
            </a:pPr>
            <a:r>
              <a:rPr lang="en-US" dirty="0" smtClean="0"/>
              <a:t>Marked List</a:t>
            </a:r>
          </a:p>
          <a:p>
            <a:pPr lvl="2">
              <a:defRPr/>
            </a:pPr>
            <a:r>
              <a:rPr lang="en-US" sz="2000" dirty="0" smtClean="0"/>
              <a:t>Print / Email / Tab-delimited / EndNote</a:t>
            </a:r>
          </a:p>
          <a:p>
            <a:pPr lvl="2">
              <a:defRPr/>
            </a:pPr>
            <a:r>
              <a:rPr lang="en-US" sz="2000" dirty="0" smtClean="0"/>
              <a:t>Up to 500 references can be output at a time</a:t>
            </a:r>
          </a:p>
          <a:p>
            <a:pPr lvl="1">
              <a:defRPr/>
            </a:pPr>
            <a:r>
              <a:rPr lang="en-US" dirty="0" smtClean="0"/>
              <a:t>Save search history</a:t>
            </a:r>
          </a:p>
          <a:p>
            <a:pPr>
              <a:defRPr/>
            </a:pPr>
            <a:r>
              <a:rPr lang="en-US" sz="2000" dirty="0" smtClean="0"/>
              <a:t>Email alerts</a:t>
            </a:r>
          </a:p>
          <a:p>
            <a:pPr lvl="2">
              <a:defRPr/>
            </a:pPr>
            <a:r>
              <a:rPr lang="en-US" sz="2000" dirty="0" smtClean="0"/>
              <a:t>Search alerts</a:t>
            </a:r>
          </a:p>
          <a:p>
            <a:pPr lvl="2">
              <a:defRPr/>
            </a:pPr>
            <a:r>
              <a:rPr lang="en-US" sz="2000" dirty="0" smtClean="0"/>
              <a:t>Citation alerts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Loma Linda University</a:t>
            </a:r>
            <a:endParaRPr lang="en-US" dirty="0"/>
          </a:p>
        </p:txBody>
      </p:sp>
      <p:sp>
        <p:nvSpPr>
          <p:cNvPr id="3" name="Content Placeholder 2"/>
          <p:cNvSpPr>
            <a:spLocks noGrp="1"/>
          </p:cNvSpPr>
          <p:nvPr>
            <p:ph idx="1"/>
          </p:nvPr>
        </p:nvSpPr>
        <p:spPr/>
        <p:txBody>
          <a:bodyPr/>
          <a:lstStyle/>
          <a:p>
            <a:pPr marL="342900" indent="-342900" eaLnBrk="1" hangingPunct="1">
              <a:lnSpc>
                <a:spcPct val="80000"/>
              </a:lnSpc>
            </a:pPr>
            <a:endParaRPr lang="en-US" sz="1200" dirty="0" smtClean="0"/>
          </a:p>
          <a:p>
            <a:pPr marL="342900" indent="-342900" eaLnBrk="1" hangingPunct="1">
              <a:lnSpc>
                <a:spcPct val="80000"/>
              </a:lnSpc>
            </a:pPr>
            <a:r>
              <a:rPr lang="en-US" dirty="0" smtClean="0"/>
              <a:t>Web of Science Core Collection holdings</a:t>
            </a:r>
          </a:p>
          <a:p>
            <a:pPr marL="742950" lvl="1" indent="-342900" eaLnBrk="1" hangingPunct="1">
              <a:lnSpc>
                <a:spcPct val="80000"/>
              </a:lnSpc>
            </a:pPr>
            <a:endParaRPr lang="en-US" sz="800" dirty="0" smtClean="0"/>
          </a:p>
          <a:p>
            <a:pPr marL="742950" lvl="1" indent="-342900" eaLnBrk="1" hangingPunct="1">
              <a:lnSpc>
                <a:spcPct val="80000"/>
              </a:lnSpc>
            </a:pPr>
            <a:r>
              <a:rPr lang="en-US" sz="2400" dirty="0" smtClean="0"/>
              <a:t>Science Citation Index Expanded</a:t>
            </a:r>
          </a:p>
          <a:p>
            <a:pPr marL="1028700" lvl="2" indent="-342900" eaLnBrk="1" hangingPunct="1">
              <a:lnSpc>
                <a:spcPct val="80000"/>
              </a:lnSpc>
              <a:buNone/>
            </a:pPr>
            <a:r>
              <a:rPr lang="en-US" dirty="0" smtClean="0"/>
              <a:t>	</a:t>
            </a:r>
            <a:r>
              <a:rPr lang="en-US" sz="1600" dirty="0" smtClean="0"/>
              <a:t>(8634 journals, </a:t>
            </a:r>
            <a:r>
              <a:rPr lang="en-US" sz="1600" dirty="0" smtClean="0">
                <a:hlinkClick r:id="rId3"/>
              </a:rPr>
              <a:t>See journal list</a:t>
            </a:r>
            <a:r>
              <a:rPr lang="en-US" sz="1600" dirty="0" smtClean="0"/>
              <a:t>)</a:t>
            </a:r>
          </a:p>
          <a:p>
            <a:pPr marL="1028700" lvl="2" indent="-342900" eaLnBrk="1" hangingPunct="1">
              <a:lnSpc>
                <a:spcPct val="80000"/>
              </a:lnSpc>
              <a:buNone/>
            </a:pPr>
            <a:endParaRPr lang="en-US" sz="800" dirty="0" smtClean="0"/>
          </a:p>
          <a:p>
            <a:pPr marL="742950" lvl="1" indent="-342900" eaLnBrk="1" hangingPunct="1">
              <a:lnSpc>
                <a:spcPct val="80000"/>
              </a:lnSpc>
            </a:pPr>
            <a:r>
              <a:rPr lang="en-US" sz="2400" dirty="0" smtClean="0"/>
              <a:t>Social Sciences </a:t>
            </a:r>
            <a:r>
              <a:rPr lang="en-US" sz="2400" smtClean="0"/>
              <a:t>Citation Index</a:t>
            </a:r>
            <a:endParaRPr lang="en-US" sz="2400" dirty="0" smtClean="0"/>
          </a:p>
          <a:p>
            <a:pPr marL="1028700" lvl="2" indent="-342900" eaLnBrk="1" hangingPunct="1">
              <a:lnSpc>
                <a:spcPct val="80000"/>
              </a:lnSpc>
              <a:buNone/>
            </a:pPr>
            <a:r>
              <a:rPr lang="en-US" dirty="0" smtClean="0"/>
              <a:t>	</a:t>
            </a:r>
            <a:r>
              <a:rPr lang="en-US" sz="1600" dirty="0" smtClean="0"/>
              <a:t>(3131 journals, </a:t>
            </a:r>
            <a:r>
              <a:rPr lang="en-US" sz="1600" dirty="0" smtClean="0">
                <a:hlinkClick r:id="rId4"/>
              </a:rPr>
              <a:t>See journal list</a:t>
            </a:r>
            <a:r>
              <a:rPr lang="en-US" sz="1600" dirty="0" smtClean="0"/>
              <a:t>)</a:t>
            </a:r>
          </a:p>
          <a:p>
            <a:pPr marL="1028700" lvl="2" indent="-342900" eaLnBrk="1" hangingPunct="1">
              <a:lnSpc>
                <a:spcPct val="80000"/>
              </a:lnSpc>
            </a:pPr>
            <a:endParaRPr lang="en-US" sz="1200" dirty="0" smtClean="0"/>
          </a:p>
          <a:p>
            <a:pPr marL="742950" lvl="1" indent="-342900" eaLnBrk="1" hangingPunct="1">
              <a:lnSpc>
                <a:spcPct val="80000"/>
              </a:lnSpc>
            </a:pPr>
            <a:endParaRPr lang="en-US" dirty="0" smtClean="0"/>
          </a:p>
          <a:p>
            <a:pPr>
              <a:buNone/>
            </a:pP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Working with </a:t>
            </a:r>
            <a:r>
              <a:rPr lang="en-US" sz="2400" smtClean="0"/>
              <a:t>your results</a:t>
            </a:r>
            <a:endParaRPr lang="en-US" sz="2400" dirty="0"/>
          </a:p>
        </p:txBody>
      </p:sp>
      <p:sp>
        <p:nvSpPr>
          <p:cNvPr id="3" name="Content Placeholder 2"/>
          <p:cNvSpPr>
            <a:spLocks noGrp="1"/>
          </p:cNvSpPr>
          <p:nvPr>
            <p:ph idx="1"/>
          </p:nvPr>
        </p:nvSpPr>
        <p:spPr/>
        <p:txBody>
          <a:bodyPr/>
          <a:lstStyle/>
          <a:p>
            <a:pPr marL="228600" lvl="1" indent="-228600">
              <a:spcBef>
                <a:spcPct val="50000"/>
              </a:spcBef>
              <a:buFontTx/>
              <a:buChar char="•"/>
            </a:pPr>
            <a:endParaRPr lang="en-US" sz="800" dirty="0" smtClean="0"/>
          </a:p>
          <a:p>
            <a:pPr marL="228600" lvl="1" indent="-228600">
              <a:spcBef>
                <a:spcPct val="50000"/>
              </a:spcBef>
              <a:buFontTx/>
              <a:buChar char="•"/>
            </a:pPr>
            <a:r>
              <a:rPr lang="en-US" sz="2400" dirty="0" smtClean="0"/>
              <a:t>Citation Reports</a:t>
            </a:r>
          </a:p>
          <a:p>
            <a:pPr marL="800100" lvl="2" indent="-342900">
              <a:lnSpc>
                <a:spcPct val="80000"/>
              </a:lnSpc>
              <a:spcBef>
                <a:spcPct val="50000"/>
              </a:spcBef>
              <a:buFont typeface="Arial" pitchFamily="34" charset="0"/>
              <a:buChar char="–"/>
            </a:pPr>
            <a:r>
              <a:rPr lang="en-US" sz="2000" dirty="0" smtClean="0"/>
              <a:t>Shows how much citation activity is going on for a result set</a:t>
            </a:r>
          </a:p>
          <a:p>
            <a:pPr marL="800100" lvl="2" indent="-342900">
              <a:lnSpc>
                <a:spcPct val="80000"/>
              </a:lnSpc>
              <a:spcBef>
                <a:spcPct val="50000"/>
              </a:spcBef>
              <a:buFont typeface="Arial" pitchFamily="34" charset="0"/>
              <a:buChar char="–"/>
            </a:pPr>
            <a:r>
              <a:rPr lang="en-US" sz="2000" dirty="0" smtClean="0"/>
              <a:t>Usually created after an author or organization search</a:t>
            </a:r>
          </a:p>
          <a:p>
            <a:pPr marL="228600" lvl="1" indent="-228600">
              <a:spcBef>
                <a:spcPct val="50000"/>
              </a:spcBef>
              <a:buFontTx/>
              <a:buChar char="•"/>
            </a:pPr>
            <a:r>
              <a:rPr lang="en-US" sz="2400" dirty="0" smtClean="0"/>
              <a:t>Analyze Results</a:t>
            </a:r>
          </a:p>
          <a:p>
            <a:pPr marL="800100" lvl="2" indent="-342900">
              <a:lnSpc>
                <a:spcPct val="80000"/>
              </a:lnSpc>
              <a:spcBef>
                <a:spcPct val="50000"/>
              </a:spcBef>
              <a:buFont typeface="Arial" pitchFamily="34" charset="0"/>
              <a:buChar char="–"/>
            </a:pPr>
            <a:r>
              <a:rPr lang="en-US" sz="2000" dirty="0" smtClean="0"/>
              <a:t>Who are the top authors at an institution?</a:t>
            </a:r>
          </a:p>
          <a:p>
            <a:pPr marL="800100" lvl="2" indent="-342900">
              <a:lnSpc>
                <a:spcPct val="80000"/>
              </a:lnSpc>
              <a:spcBef>
                <a:spcPct val="50000"/>
              </a:spcBef>
              <a:buFont typeface="Arial" pitchFamily="34" charset="0"/>
              <a:buChar char="–"/>
            </a:pPr>
            <a:r>
              <a:rPr lang="en-US" sz="2000" dirty="0" smtClean="0"/>
              <a:t>What are the top funding agencies for a particular research topic?</a:t>
            </a:r>
          </a:p>
          <a:p>
            <a:pPr marL="800100" lvl="2" indent="-342900">
              <a:lnSpc>
                <a:spcPct val="80000"/>
              </a:lnSpc>
              <a:spcBef>
                <a:spcPct val="50000"/>
              </a:spcBef>
              <a:buFont typeface="Arial" pitchFamily="34" charset="0"/>
              <a:buChar char="–"/>
            </a:pPr>
            <a:r>
              <a:rPr lang="en-US" sz="2000" dirty="0" smtClean="0"/>
              <a:t>Which institutions publish a lot on a particular research topic?</a:t>
            </a:r>
          </a:p>
          <a:p>
            <a:pPr marL="800100" lvl="2" indent="-342900">
              <a:lnSpc>
                <a:spcPct val="80000"/>
              </a:lnSpc>
              <a:spcBef>
                <a:spcPct val="50000"/>
              </a:spcBef>
              <a:buFont typeface="Arial" pitchFamily="34" charset="0"/>
              <a:buChar char="–"/>
            </a:pPr>
            <a:endParaRPr lang="en-US" sz="2000" dirty="0" smtClean="0"/>
          </a:p>
          <a:p>
            <a:pPr marL="800100" lvl="2" indent="-342900">
              <a:lnSpc>
                <a:spcPct val="80000"/>
              </a:lnSpc>
              <a:spcBef>
                <a:spcPct val="50000"/>
              </a:spcBef>
              <a:buFont typeface="Arial" pitchFamily="34" charset="0"/>
              <a:buChar char="–"/>
            </a:pPr>
            <a:endParaRPr lang="en-US" sz="2000" dirty="0"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of Science and </a:t>
            </a:r>
            <a:r>
              <a:rPr lang="en-US" dirty="0" err="1" smtClean="0"/>
              <a:t>PubMed</a:t>
            </a:r>
            <a:endParaRPr lang="en-US" dirty="0"/>
          </a:p>
        </p:txBody>
      </p:sp>
      <p:graphicFrame>
        <p:nvGraphicFramePr>
          <p:cNvPr id="4" name="Table 3"/>
          <p:cNvGraphicFramePr>
            <a:graphicFrameLocks noGrp="1"/>
          </p:cNvGraphicFramePr>
          <p:nvPr/>
        </p:nvGraphicFramePr>
        <p:xfrm>
          <a:off x="533400" y="1447800"/>
          <a:ext cx="8001000" cy="5025153"/>
        </p:xfrm>
        <a:graphic>
          <a:graphicData uri="http://schemas.openxmlformats.org/drawingml/2006/table">
            <a:tbl>
              <a:tblPr firstRow="1" bandRow="1">
                <a:tableStyleId>{21E4AEA4-8DFA-4A89-87EB-49C32662AFE0}</a:tableStyleId>
              </a:tblPr>
              <a:tblGrid>
                <a:gridCol w="2667000"/>
                <a:gridCol w="2667000"/>
                <a:gridCol w="2667000"/>
              </a:tblGrid>
              <a:tr h="811767">
                <a:tc>
                  <a:txBody>
                    <a:bodyPr/>
                    <a:lstStyle/>
                    <a:p>
                      <a:endParaRPr lang="en-US" dirty="0"/>
                    </a:p>
                  </a:txBody>
                  <a:tcPr anchor="ctr">
                    <a:noFill/>
                  </a:tcPr>
                </a:tc>
                <a:tc>
                  <a:txBody>
                    <a:bodyPr/>
                    <a:lstStyle/>
                    <a:p>
                      <a:pPr algn="ctr"/>
                      <a:r>
                        <a:rPr lang="en-US" dirty="0" err="1" smtClean="0"/>
                        <a:t>PubMed</a:t>
                      </a:r>
                      <a:endParaRPr lang="en-US" dirty="0"/>
                    </a:p>
                  </a:txBody>
                  <a:tcPr anchor="ctr"/>
                </a:tc>
                <a:tc>
                  <a:txBody>
                    <a:bodyPr/>
                    <a:lstStyle/>
                    <a:p>
                      <a:pPr algn="ctr"/>
                      <a:r>
                        <a:rPr lang="en-US" dirty="0" smtClean="0"/>
                        <a:t>Web of Science</a:t>
                      </a:r>
                      <a:endParaRPr lang="en-US" dirty="0"/>
                    </a:p>
                  </a:txBody>
                  <a:tcPr anchor="ctr"/>
                </a:tc>
              </a:tr>
              <a:tr h="1401132">
                <a:tc>
                  <a:txBody>
                    <a:bodyPr/>
                    <a:lstStyle/>
                    <a:p>
                      <a:r>
                        <a:rPr lang="en-US" dirty="0" smtClean="0"/>
                        <a:t>Topic</a:t>
                      </a:r>
                      <a:r>
                        <a:rPr lang="en-US" baseline="0" dirty="0" smtClean="0"/>
                        <a:t> search</a:t>
                      </a:r>
                      <a:endParaRPr lang="en-US" dirty="0"/>
                    </a:p>
                  </a:txBody>
                  <a:tcPr anchor="ctr">
                    <a:solidFill>
                      <a:srgbClr val="D3CDE0"/>
                    </a:solidFill>
                  </a:tcPr>
                </a:tc>
                <a:tc rowSpan="2">
                  <a:txBody>
                    <a:bodyPr/>
                    <a:lstStyle/>
                    <a:p>
                      <a:pPr algn="ctr"/>
                      <a:r>
                        <a:rPr lang="en-US" dirty="0" smtClean="0"/>
                        <a:t>Controlled</a:t>
                      </a:r>
                      <a:r>
                        <a:rPr lang="en-US" baseline="0" dirty="0" smtClean="0"/>
                        <a:t> subject vocabulary = </a:t>
                      </a:r>
                      <a:r>
                        <a:rPr lang="en-US" b="1" baseline="0" dirty="0" smtClean="0"/>
                        <a:t>precise search results</a:t>
                      </a:r>
                      <a:endParaRPr lang="en-US" b="1" dirty="0"/>
                    </a:p>
                  </a:txBody>
                  <a:tcPr anchor="ctr">
                    <a:solidFill>
                      <a:srgbClr val="EAE8F0"/>
                    </a:solidFill>
                  </a:tcPr>
                </a:tc>
                <a:tc>
                  <a:txBody>
                    <a:bodyPr/>
                    <a:lstStyle/>
                    <a:p>
                      <a:pPr algn="ctr"/>
                      <a:r>
                        <a:rPr lang="en-US" dirty="0" smtClean="0"/>
                        <a:t>Title, Keyword, and Abstract</a:t>
                      </a:r>
                      <a:endParaRPr lang="en-US" dirty="0"/>
                    </a:p>
                  </a:txBody>
                  <a:tcPr anchor="ctr">
                    <a:solidFill>
                      <a:srgbClr val="EAE8F0"/>
                    </a:solidFill>
                  </a:tcPr>
                </a:tc>
              </a:tr>
              <a:tr h="811767">
                <a:tc>
                  <a:txBody>
                    <a:bodyPr/>
                    <a:lstStyle/>
                    <a:p>
                      <a:r>
                        <a:rPr lang="en-US" dirty="0" smtClean="0"/>
                        <a:t>Discover</a:t>
                      </a:r>
                      <a:r>
                        <a:rPr lang="en-US" baseline="0" dirty="0" smtClean="0"/>
                        <a:t> related research</a:t>
                      </a:r>
                      <a:endParaRPr lang="en-US" dirty="0"/>
                    </a:p>
                  </a:txBody>
                  <a:tcPr anchor="ctr">
                    <a:solidFill>
                      <a:srgbClr val="D3CDE0"/>
                    </a:solidFill>
                  </a:tcPr>
                </a:tc>
                <a:tc vMerge="1">
                  <a:txBody>
                    <a:bodyPr/>
                    <a:lstStyle/>
                    <a:p>
                      <a:pPr algn="ctr"/>
                      <a:endParaRPr lang="en-US" dirty="0"/>
                    </a:p>
                  </a:txBody>
                  <a:tcPr anchor="ctr"/>
                </a:tc>
                <a:tc>
                  <a:txBody>
                    <a:bodyPr/>
                    <a:lstStyle/>
                    <a:p>
                      <a:pPr algn="ctr"/>
                      <a:r>
                        <a:rPr lang="en-US" b="1" dirty="0" smtClean="0"/>
                        <a:t>Connections via</a:t>
                      </a:r>
                      <a:r>
                        <a:rPr lang="en-US" b="1" baseline="0" dirty="0" smtClean="0"/>
                        <a:t> c</a:t>
                      </a:r>
                      <a:r>
                        <a:rPr lang="en-US" b="1" dirty="0" smtClean="0"/>
                        <a:t>itation</a:t>
                      </a:r>
                      <a:r>
                        <a:rPr lang="en-US" b="1" baseline="0" dirty="0" smtClean="0"/>
                        <a:t> activity</a:t>
                      </a:r>
                      <a:endParaRPr lang="en-US" b="1" dirty="0"/>
                    </a:p>
                  </a:txBody>
                  <a:tcPr anchor="ctr">
                    <a:solidFill>
                      <a:srgbClr val="EAE8F0"/>
                    </a:solidFill>
                  </a:tcPr>
                </a:tc>
              </a:tr>
              <a:tr h="811767">
                <a:tc>
                  <a:txBody>
                    <a:bodyPr/>
                    <a:lstStyle/>
                    <a:p>
                      <a:r>
                        <a:rPr lang="en-US" dirty="0" smtClean="0"/>
                        <a:t>Interdisciplinary</a:t>
                      </a:r>
                      <a:endParaRPr lang="en-US" dirty="0"/>
                    </a:p>
                  </a:txBody>
                  <a:tcPr anchor="ctr">
                    <a:solidFill>
                      <a:srgbClr val="D3CDE0"/>
                    </a:solidFill>
                  </a:tcPr>
                </a:tc>
                <a:tc>
                  <a:txBody>
                    <a:bodyPr/>
                    <a:lstStyle/>
                    <a:p>
                      <a:pPr algn="ctr"/>
                      <a:r>
                        <a:rPr lang="en-US" dirty="0" smtClean="0"/>
                        <a:t>Biomedical sciences</a:t>
                      </a:r>
                      <a:endParaRPr lang="en-US" dirty="0"/>
                    </a:p>
                  </a:txBody>
                  <a:tcPr anchor="ctr">
                    <a:solidFill>
                      <a:srgbClr val="EAE8F0"/>
                    </a:solidFill>
                  </a:tcPr>
                </a:tc>
                <a:tc>
                  <a:txBody>
                    <a:bodyPr/>
                    <a:lstStyle/>
                    <a:p>
                      <a:pPr algn="ctr"/>
                      <a:r>
                        <a:rPr lang="en-US" dirty="0" smtClean="0"/>
                        <a:t>Yes (Chemistry, structural biology, biophysics, or other “less medical” topics)</a:t>
                      </a:r>
                      <a:endParaRPr lang="en-US" dirty="0"/>
                    </a:p>
                  </a:txBody>
                  <a:tcPr anchor="ctr">
                    <a:solidFill>
                      <a:srgbClr val="EAE8F0"/>
                    </a:solidFill>
                  </a:tcPr>
                </a:tc>
              </a:tr>
              <a:tr h="811767">
                <a:tc>
                  <a:txBody>
                    <a:bodyPr/>
                    <a:lstStyle/>
                    <a:p>
                      <a:r>
                        <a:rPr lang="en-US" dirty="0" smtClean="0"/>
                        <a:t>Citation counts</a:t>
                      </a:r>
                      <a:endParaRPr lang="en-US" dirty="0"/>
                    </a:p>
                  </a:txBody>
                  <a:tcPr anchor="ctr">
                    <a:solidFill>
                      <a:srgbClr val="D3CDE0"/>
                    </a:solidFill>
                  </a:tcPr>
                </a:tc>
                <a:tc>
                  <a:txBody>
                    <a:bodyPr/>
                    <a:lstStyle/>
                    <a:p>
                      <a:pPr algn="ctr"/>
                      <a:r>
                        <a:rPr lang="en-US" dirty="0" smtClean="0"/>
                        <a:t>No</a:t>
                      </a:r>
                      <a:endParaRPr lang="en-US" dirty="0"/>
                    </a:p>
                  </a:txBody>
                  <a:tcPr anchor="ctr">
                    <a:solidFill>
                      <a:srgbClr val="EAE8F0"/>
                    </a:solidFill>
                  </a:tcPr>
                </a:tc>
                <a:tc>
                  <a:txBody>
                    <a:bodyPr/>
                    <a:lstStyle/>
                    <a:p>
                      <a:pPr algn="ctr"/>
                      <a:r>
                        <a:rPr lang="en-US" b="1" dirty="0" smtClean="0"/>
                        <a:t>Times cited &amp;</a:t>
                      </a:r>
                    </a:p>
                    <a:p>
                      <a:pPr algn="ctr"/>
                      <a:r>
                        <a:rPr lang="en-US" b="1" dirty="0" smtClean="0"/>
                        <a:t>Cited</a:t>
                      </a:r>
                      <a:r>
                        <a:rPr lang="en-US" b="1" baseline="0" dirty="0" smtClean="0"/>
                        <a:t> references</a:t>
                      </a:r>
                      <a:endParaRPr lang="en-US" b="1" dirty="0"/>
                    </a:p>
                  </a:txBody>
                  <a:tcPr anchor="ctr">
                    <a:solidFill>
                      <a:srgbClr val="EAE8F0"/>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Support and Training</a:t>
            </a:r>
          </a:p>
        </p:txBody>
      </p:sp>
      <p:sp>
        <p:nvSpPr>
          <p:cNvPr id="33795" name="Content Placeholder 4"/>
          <p:cNvSpPr>
            <a:spLocks noGrp="1"/>
          </p:cNvSpPr>
          <p:nvPr>
            <p:ph idx="1"/>
          </p:nvPr>
        </p:nvSpPr>
        <p:spPr/>
        <p:txBody>
          <a:bodyPr/>
          <a:lstStyle/>
          <a:p>
            <a:pPr>
              <a:defRPr/>
            </a:pPr>
            <a:r>
              <a:rPr lang="en-US" sz="2000" dirty="0" smtClean="0">
                <a:ea typeface="ＭＳ Ｐゴシック" charset="-128"/>
              </a:rPr>
              <a:t>Technical Support</a:t>
            </a:r>
          </a:p>
          <a:p>
            <a:pPr lvl="1">
              <a:buFont typeface="Arial" pitchFamily="34" charset="0"/>
              <a:buNone/>
              <a:defRPr/>
            </a:pPr>
            <a:r>
              <a:rPr lang="en-US" dirty="0" smtClean="0">
                <a:ea typeface="ＭＳ Ｐゴシック" charset="-128"/>
              </a:rPr>
              <a:t>For access, content, searching, troubleshooting and</a:t>
            </a:r>
          </a:p>
          <a:p>
            <a:pPr lvl="1">
              <a:buFont typeface="Arial" pitchFamily="34" charset="0"/>
              <a:buNone/>
              <a:defRPr/>
            </a:pPr>
            <a:r>
              <a:rPr lang="en-US" dirty="0" smtClean="0">
                <a:ea typeface="ＭＳ Ｐゴシック" charset="-128"/>
              </a:rPr>
              <a:t>technical issues.</a:t>
            </a:r>
          </a:p>
          <a:p>
            <a:pPr lvl="1">
              <a:buFont typeface="Arial" pitchFamily="34" charset="0"/>
              <a:buNone/>
              <a:defRPr/>
            </a:pPr>
            <a:r>
              <a:rPr lang="en-US" dirty="0" smtClean="0">
                <a:ea typeface="ＭＳ Ｐゴシック" charset="-128"/>
                <a:hlinkClick r:id="rId3"/>
              </a:rPr>
              <a:t>http://ip-science.thomsonreuters.com/techsupport/</a:t>
            </a:r>
          </a:p>
          <a:p>
            <a:pPr lvl="1">
              <a:buFont typeface="Arial" pitchFamily="34" charset="0"/>
              <a:buNone/>
              <a:defRPr/>
            </a:pPr>
            <a:endParaRPr lang="en-US" dirty="0" smtClean="0">
              <a:ea typeface="ＭＳ Ｐゴシック" charset="-128"/>
              <a:hlinkClick r:id="rId3"/>
            </a:endParaRPr>
          </a:p>
          <a:p>
            <a:pPr>
              <a:defRPr/>
            </a:pPr>
            <a:r>
              <a:rPr lang="en-US" sz="2000" dirty="0" smtClean="0">
                <a:ea typeface="ＭＳ Ｐゴシック" charset="-128"/>
              </a:rPr>
              <a:t>Training</a:t>
            </a:r>
          </a:p>
          <a:p>
            <a:pPr lvl="1">
              <a:buFont typeface="Arial" pitchFamily="34" charset="0"/>
              <a:buNone/>
              <a:defRPr/>
            </a:pPr>
            <a:r>
              <a:rPr lang="en-US" dirty="0" smtClean="0">
                <a:ea typeface="ＭＳ Ｐゴシック" charset="-128"/>
              </a:rPr>
              <a:t>For product or IP-related training options.</a:t>
            </a:r>
          </a:p>
          <a:p>
            <a:pPr lvl="1">
              <a:buFont typeface="Arial" pitchFamily="34" charset="0"/>
              <a:buNone/>
              <a:defRPr/>
            </a:pPr>
            <a:r>
              <a:rPr lang="en-US" dirty="0" smtClean="0">
                <a:ea typeface="ＭＳ Ｐゴシック" charset="-128"/>
                <a:hlinkClick r:id="rId4"/>
              </a:rPr>
              <a:t>http://thomsonreuters.com/products_services/science/training/</a:t>
            </a:r>
          </a:p>
          <a:p>
            <a:pPr lvl="1">
              <a:buFont typeface="Arial" pitchFamily="34" charset="0"/>
              <a:buNone/>
              <a:defRPr/>
            </a:pPr>
            <a:endParaRPr lang="en-US" dirty="0" smtClean="0">
              <a:ea typeface="ＭＳ Ｐゴシック" charset="-128"/>
            </a:endParaRPr>
          </a:p>
          <a:p>
            <a:pPr lvl="1">
              <a:buFont typeface="Arial" pitchFamily="34" charset="0"/>
              <a:buNone/>
              <a:defRPr/>
            </a:pPr>
            <a:endParaRPr lang="en-US" dirty="0" smtClean="0">
              <a:ea typeface="ＭＳ Ｐゴシック" charset="-128"/>
            </a:endParaRPr>
          </a:p>
        </p:txBody>
      </p:sp>
      <p:sp>
        <p:nvSpPr>
          <p:cNvPr id="33797" name="Slide Number Placeholder 3"/>
          <p:cNvSpPr>
            <a:spLocks noGrp="1"/>
          </p:cNvSpPr>
          <p:nvPr>
            <p:ph type="sldNum" sz="quarter" idx="11"/>
          </p:nvPr>
        </p:nvSpPr>
        <p:spPr/>
        <p:txBody>
          <a:bodyPr/>
          <a:lstStyle/>
          <a:p>
            <a:pPr>
              <a:defRPr/>
            </a:pPr>
            <a:fld id="{FEA11983-A4F8-49CF-88ED-2FC7FA6E58E5}" type="slidenum">
              <a:rPr lang="en-US" smtClean="0"/>
              <a:pPr>
                <a:defRPr/>
              </a:pPr>
              <a:t>22</a:t>
            </a:fld>
            <a:endParaRPr lang="en-US"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Indexing practices and benefits</a:t>
            </a:r>
            <a:endParaRPr lang="en-US" dirty="0"/>
          </a:p>
        </p:txBody>
      </p:sp>
      <p:sp>
        <p:nvSpPr>
          <p:cNvPr id="3" name="Content Placeholder 2"/>
          <p:cNvSpPr>
            <a:spLocks noGrp="1"/>
          </p:cNvSpPr>
          <p:nvPr>
            <p:ph idx="1"/>
          </p:nvPr>
        </p:nvSpPr>
        <p:spPr/>
        <p:txBody>
          <a:bodyPr/>
          <a:lstStyle/>
          <a:p>
            <a:pPr marL="342900" indent="-342900" eaLnBrk="1" hangingPunct="1">
              <a:lnSpc>
                <a:spcPct val="80000"/>
              </a:lnSpc>
            </a:pPr>
            <a:endParaRPr lang="en-US" sz="1200" dirty="0" smtClean="0"/>
          </a:p>
          <a:p>
            <a:pPr marL="342900" indent="-342900" eaLnBrk="1" hangingPunct="1">
              <a:lnSpc>
                <a:spcPct val="80000"/>
              </a:lnSpc>
            </a:pPr>
            <a:r>
              <a:rPr lang="en-US" dirty="0" smtClean="0"/>
              <a:t>Cover-to-cover indexing of almost 12,000 journals</a:t>
            </a:r>
          </a:p>
          <a:p>
            <a:pPr marL="742950" lvl="1" indent="-342900" eaLnBrk="1" hangingPunct="1">
              <a:lnSpc>
                <a:spcPct val="80000"/>
              </a:lnSpc>
            </a:pPr>
            <a:r>
              <a:rPr lang="en-US" sz="2400" dirty="0" smtClean="0"/>
              <a:t>Everything is indexed (letters, editorials, reviews, articles, etc.)</a:t>
            </a:r>
          </a:p>
          <a:p>
            <a:pPr marL="742950" lvl="1" indent="-342900" eaLnBrk="1" hangingPunct="1">
              <a:lnSpc>
                <a:spcPct val="80000"/>
              </a:lnSpc>
            </a:pPr>
            <a:r>
              <a:rPr lang="en-US" sz="2400" dirty="0" smtClean="0"/>
              <a:t>International</a:t>
            </a:r>
          </a:p>
          <a:p>
            <a:pPr marL="742950" lvl="1" indent="-342900" eaLnBrk="1" hangingPunct="1">
              <a:lnSpc>
                <a:spcPct val="80000"/>
              </a:lnSpc>
            </a:pPr>
            <a:r>
              <a:rPr lang="en-US" sz="2400" dirty="0" smtClean="0"/>
              <a:t>Influential</a:t>
            </a:r>
          </a:p>
          <a:p>
            <a:pPr marL="1028700" lvl="2" indent="-342900" eaLnBrk="1" hangingPunct="1">
              <a:buNone/>
            </a:pPr>
            <a:r>
              <a:rPr lang="en-US" sz="2000" dirty="0" smtClean="0">
                <a:hlinkClick r:id="rId3"/>
              </a:rPr>
              <a:t>Thomson Reuters Journal Selection Process</a:t>
            </a:r>
            <a:endParaRPr lang="en-US" sz="2000" dirty="0" smtClean="0"/>
          </a:p>
          <a:p>
            <a:pPr marL="342900" indent="-342900" eaLnBrk="1" hangingPunct="1">
              <a:lnSpc>
                <a:spcPct val="80000"/>
              </a:lnSpc>
            </a:pPr>
            <a:endParaRPr lang="en-US" sz="1800" dirty="0" smtClean="0"/>
          </a:p>
          <a:p>
            <a:pPr marL="342900" indent="-342900" eaLnBrk="1" hangingPunct="1">
              <a:lnSpc>
                <a:spcPct val="80000"/>
              </a:lnSpc>
            </a:pPr>
            <a:r>
              <a:rPr lang="en-US" dirty="0" smtClean="0"/>
              <a:t>Key benefits</a:t>
            </a:r>
          </a:p>
          <a:p>
            <a:pPr marL="742950" lvl="1" indent="-342900" eaLnBrk="1" hangingPunct="1">
              <a:lnSpc>
                <a:spcPct val="80000"/>
              </a:lnSpc>
            </a:pPr>
            <a:r>
              <a:rPr lang="en-US" sz="2400" dirty="0" smtClean="0"/>
              <a:t>Includes the entire list of works cited by an article</a:t>
            </a:r>
          </a:p>
          <a:p>
            <a:pPr marL="742950" lvl="1" indent="-342900" eaLnBrk="1" hangingPunct="1">
              <a:lnSpc>
                <a:spcPct val="80000"/>
              </a:lnSpc>
            </a:pPr>
            <a:r>
              <a:rPr lang="en-US" sz="2400" dirty="0" smtClean="0"/>
              <a:t>References are searchable and navigable</a:t>
            </a:r>
          </a:p>
          <a:p>
            <a:pPr marL="342900" indent="-342900" eaLnBrk="1" hangingPunct="1">
              <a:lnSpc>
                <a:spcPct val="80000"/>
              </a:lnSpc>
            </a:pPr>
            <a:endParaRPr lang="en-US" sz="2000" dirty="0" smtClean="0"/>
          </a:p>
          <a:p>
            <a:pPr marL="742950" lvl="1" indent="-342900" eaLnBrk="1" hangingPunct="1">
              <a:lnSpc>
                <a:spcPct val="80000"/>
              </a:lnSpc>
            </a:pPr>
            <a:endParaRPr lang="en-US" dirty="0" smtClean="0"/>
          </a:p>
          <a:p>
            <a:pPr>
              <a:buNone/>
            </a:pP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22" name="Line 14"/>
          <p:cNvSpPr>
            <a:spLocks noChangeShapeType="1"/>
          </p:cNvSpPr>
          <p:nvPr/>
        </p:nvSpPr>
        <p:spPr bwMode="auto">
          <a:xfrm flipV="1">
            <a:off x="5334000" y="1614488"/>
            <a:ext cx="1295400" cy="671512"/>
          </a:xfrm>
          <a:prstGeom prst="line">
            <a:avLst/>
          </a:prstGeom>
          <a:noFill/>
          <a:ln w="57150">
            <a:solidFill>
              <a:schemeClr val="tx1"/>
            </a:solidFill>
            <a:round/>
            <a:headEnd/>
            <a:tailEnd type="triangle" w="med" len="med"/>
          </a:ln>
        </p:spPr>
        <p:txBody>
          <a:bodyPr/>
          <a:lstStyle/>
          <a:p>
            <a:endParaRPr lang="en-US"/>
          </a:p>
        </p:txBody>
      </p:sp>
      <p:sp>
        <p:nvSpPr>
          <p:cNvPr id="68623" name="Line 15"/>
          <p:cNvSpPr>
            <a:spLocks noChangeShapeType="1"/>
          </p:cNvSpPr>
          <p:nvPr/>
        </p:nvSpPr>
        <p:spPr bwMode="auto">
          <a:xfrm flipH="1">
            <a:off x="2133600" y="2590800"/>
            <a:ext cx="1524000" cy="838200"/>
          </a:xfrm>
          <a:prstGeom prst="line">
            <a:avLst/>
          </a:prstGeom>
          <a:noFill/>
          <a:ln w="57150">
            <a:solidFill>
              <a:schemeClr val="tx1"/>
            </a:solidFill>
            <a:round/>
            <a:headEnd/>
            <a:tailEnd type="triangle" w="med" len="med"/>
          </a:ln>
        </p:spPr>
        <p:txBody>
          <a:bodyPr/>
          <a:lstStyle/>
          <a:p>
            <a:endParaRPr lang="en-US"/>
          </a:p>
        </p:txBody>
      </p:sp>
      <p:pic>
        <p:nvPicPr>
          <p:cNvPr id="40" name="Picture 39" descr="WoSCC.jpg"/>
          <p:cNvPicPr>
            <a:picLocks noChangeAspect="1"/>
          </p:cNvPicPr>
          <p:nvPr/>
        </p:nvPicPr>
        <p:blipFill>
          <a:blip r:embed="rId3" cstate="print"/>
          <a:stretch>
            <a:fillRect/>
          </a:stretch>
        </p:blipFill>
        <p:spPr>
          <a:xfrm>
            <a:off x="838200" y="2514600"/>
            <a:ext cx="1295400" cy="890836"/>
          </a:xfrm>
          <a:prstGeom prst="rect">
            <a:avLst/>
          </a:prstGeom>
          <a:ln>
            <a:solidFill>
              <a:schemeClr val="tx2"/>
            </a:solidFill>
          </a:ln>
        </p:spPr>
      </p:pic>
      <p:sp>
        <p:nvSpPr>
          <p:cNvPr id="68627" name="Text Box 19"/>
          <p:cNvSpPr txBox="1">
            <a:spLocks noChangeArrowheads="1"/>
          </p:cNvSpPr>
          <p:nvPr/>
        </p:nvSpPr>
        <p:spPr bwMode="auto">
          <a:xfrm>
            <a:off x="1219200" y="27432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dirty="0"/>
              <a:t>2000</a:t>
            </a:r>
          </a:p>
        </p:txBody>
      </p:sp>
      <p:sp>
        <p:nvSpPr>
          <p:cNvPr id="68631" name="Line 23"/>
          <p:cNvSpPr>
            <a:spLocks noChangeShapeType="1"/>
          </p:cNvSpPr>
          <p:nvPr/>
        </p:nvSpPr>
        <p:spPr bwMode="auto">
          <a:xfrm flipH="1" flipV="1">
            <a:off x="5205413" y="3090863"/>
            <a:ext cx="1347787" cy="1404937"/>
          </a:xfrm>
          <a:prstGeom prst="line">
            <a:avLst/>
          </a:prstGeom>
          <a:noFill/>
          <a:ln w="31750" cap="flat" cmpd="sng">
            <a:solidFill>
              <a:schemeClr val="tx1"/>
            </a:solidFill>
            <a:prstDash val="dash"/>
            <a:round/>
            <a:headEnd type="triangle" w="lg" len="lg"/>
            <a:tailEnd type="triangle" w="lg" len="lg"/>
          </a:ln>
        </p:spPr>
        <p:txBody>
          <a:bodyPr/>
          <a:lstStyle/>
          <a:p>
            <a:endParaRPr lang="en-US"/>
          </a:p>
        </p:txBody>
      </p:sp>
      <p:sp>
        <p:nvSpPr>
          <p:cNvPr id="68637" name="Line 29"/>
          <p:cNvSpPr>
            <a:spLocks noChangeShapeType="1"/>
          </p:cNvSpPr>
          <p:nvPr/>
        </p:nvSpPr>
        <p:spPr bwMode="auto">
          <a:xfrm flipH="1" flipV="1">
            <a:off x="1905000" y="4648200"/>
            <a:ext cx="3962400" cy="457200"/>
          </a:xfrm>
          <a:prstGeom prst="line">
            <a:avLst/>
          </a:prstGeom>
          <a:noFill/>
          <a:ln w="57150">
            <a:solidFill>
              <a:schemeClr val="tx1"/>
            </a:solidFill>
            <a:prstDash val="solid"/>
            <a:round/>
            <a:headEnd/>
            <a:tailEnd type="triangle" w="med" len="med"/>
          </a:ln>
        </p:spPr>
        <p:txBody>
          <a:bodyPr/>
          <a:lstStyle/>
          <a:p>
            <a:endParaRPr lang="en-US"/>
          </a:p>
        </p:txBody>
      </p:sp>
      <p:sp>
        <p:nvSpPr>
          <p:cNvPr id="68638" name="Line 30"/>
          <p:cNvSpPr>
            <a:spLocks noChangeShapeType="1"/>
          </p:cNvSpPr>
          <p:nvPr/>
        </p:nvSpPr>
        <p:spPr bwMode="auto">
          <a:xfrm flipH="1" flipV="1">
            <a:off x="2590800" y="4191000"/>
            <a:ext cx="3276600" cy="838200"/>
          </a:xfrm>
          <a:prstGeom prst="line">
            <a:avLst/>
          </a:prstGeom>
          <a:noFill/>
          <a:ln w="57150">
            <a:solidFill>
              <a:schemeClr val="tx1"/>
            </a:solidFill>
            <a:prstDash val="solid"/>
            <a:round/>
            <a:headEnd/>
            <a:tailEnd type="triangle" w="med" len="med"/>
          </a:ln>
        </p:spPr>
        <p:txBody>
          <a:bodyPr/>
          <a:lstStyle/>
          <a:p>
            <a:endParaRPr lang="en-US"/>
          </a:p>
        </p:txBody>
      </p:sp>
      <p:sp>
        <p:nvSpPr>
          <p:cNvPr id="38" name="Title 37"/>
          <p:cNvSpPr>
            <a:spLocks noGrp="1"/>
          </p:cNvSpPr>
          <p:nvPr>
            <p:ph type="title"/>
          </p:nvPr>
        </p:nvSpPr>
        <p:spPr>
          <a:xfrm>
            <a:off x="762000" y="304800"/>
            <a:ext cx="7369175" cy="836612"/>
          </a:xfrm>
        </p:spPr>
        <p:txBody>
          <a:bodyPr/>
          <a:lstStyle/>
          <a:p>
            <a:r>
              <a:rPr lang="en-US" dirty="0" smtClean="0"/>
              <a:t>Searchable and Navigable</a:t>
            </a:r>
            <a:endParaRPr lang="en-US" dirty="0"/>
          </a:p>
        </p:txBody>
      </p:sp>
      <p:pic>
        <p:nvPicPr>
          <p:cNvPr id="37" name="Picture 36" descr="WoSCC.jpg"/>
          <p:cNvPicPr>
            <a:picLocks noChangeAspect="1"/>
          </p:cNvPicPr>
          <p:nvPr/>
        </p:nvPicPr>
        <p:blipFill>
          <a:blip r:embed="rId4" cstate="print"/>
          <a:stretch>
            <a:fillRect/>
          </a:stretch>
        </p:blipFill>
        <p:spPr>
          <a:xfrm>
            <a:off x="3602708" y="1752600"/>
            <a:ext cx="1883692" cy="1295400"/>
          </a:xfrm>
          <a:prstGeom prst="rect">
            <a:avLst/>
          </a:prstGeom>
          <a:ln>
            <a:solidFill>
              <a:schemeClr val="tx2"/>
            </a:solidFill>
          </a:ln>
        </p:spPr>
      </p:pic>
      <p:sp>
        <p:nvSpPr>
          <p:cNvPr id="14370" name="Text Box 33"/>
          <p:cNvSpPr txBox="1">
            <a:spLocks noChangeArrowheads="1"/>
          </p:cNvSpPr>
          <p:nvPr/>
        </p:nvSpPr>
        <p:spPr bwMode="auto">
          <a:xfrm>
            <a:off x="4191000" y="2286000"/>
            <a:ext cx="658813" cy="336550"/>
          </a:xfrm>
          <a:prstGeom prst="rect">
            <a:avLst/>
          </a:prstGeom>
          <a:solidFill>
            <a:schemeClr val="bg1"/>
          </a:solidFill>
          <a:ln w="9525">
            <a:noFill/>
            <a:miter lim="800000"/>
            <a:headEnd/>
            <a:tailEnd/>
          </a:ln>
        </p:spPr>
        <p:txBody>
          <a:bodyPr>
            <a:spAutoFit/>
          </a:bodyPr>
          <a:lstStyle/>
          <a:p>
            <a:pPr eaLnBrk="0" hangingPunct="0">
              <a:spcBef>
                <a:spcPct val="50000"/>
              </a:spcBef>
            </a:pPr>
            <a:r>
              <a:rPr lang="en-US" sz="1600" dirty="0"/>
              <a:t>2000</a:t>
            </a:r>
          </a:p>
        </p:txBody>
      </p:sp>
      <p:pic>
        <p:nvPicPr>
          <p:cNvPr id="55" name="Picture 54" descr="WoSCC.jpg"/>
          <p:cNvPicPr>
            <a:picLocks noChangeAspect="1"/>
          </p:cNvPicPr>
          <p:nvPr/>
        </p:nvPicPr>
        <p:blipFill>
          <a:blip r:embed="rId3" cstate="print"/>
          <a:stretch>
            <a:fillRect/>
          </a:stretch>
        </p:blipFill>
        <p:spPr>
          <a:xfrm>
            <a:off x="228600" y="3048000"/>
            <a:ext cx="1295400" cy="890836"/>
          </a:xfrm>
          <a:prstGeom prst="rect">
            <a:avLst/>
          </a:prstGeom>
          <a:ln>
            <a:solidFill>
              <a:schemeClr val="tx2"/>
            </a:solidFill>
          </a:ln>
        </p:spPr>
      </p:pic>
      <p:sp>
        <p:nvSpPr>
          <p:cNvPr id="68625" name="Text Box 17"/>
          <p:cNvSpPr txBox="1">
            <a:spLocks noChangeArrowheads="1"/>
          </p:cNvSpPr>
          <p:nvPr/>
        </p:nvSpPr>
        <p:spPr bwMode="auto">
          <a:xfrm>
            <a:off x="609600" y="35052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dirty="0"/>
              <a:t>1974</a:t>
            </a:r>
          </a:p>
        </p:txBody>
      </p:sp>
      <p:pic>
        <p:nvPicPr>
          <p:cNvPr id="60" name="Picture 59" descr="WoSCC.jpg"/>
          <p:cNvPicPr>
            <a:picLocks noChangeAspect="1"/>
          </p:cNvPicPr>
          <p:nvPr/>
        </p:nvPicPr>
        <p:blipFill>
          <a:blip r:embed="rId3" cstate="print"/>
          <a:stretch>
            <a:fillRect/>
          </a:stretch>
        </p:blipFill>
        <p:spPr>
          <a:xfrm>
            <a:off x="6629400" y="3962400"/>
            <a:ext cx="1295400" cy="890836"/>
          </a:xfrm>
          <a:prstGeom prst="rect">
            <a:avLst/>
          </a:prstGeom>
          <a:ln>
            <a:solidFill>
              <a:schemeClr val="tx2"/>
            </a:solidFill>
          </a:ln>
        </p:spPr>
      </p:pic>
      <p:pic>
        <p:nvPicPr>
          <p:cNvPr id="59" name="Picture 58" descr="WoSCC.jpg"/>
          <p:cNvPicPr>
            <a:picLocks noChangeAspect="1"/>
          </p:cNvPicPr>
          <p:nvPr/>
        </p:nvPicPr>
        <p:blipFill>
          <a:blip r:embed="rId3" cstate="print"/>
          <a:stretch>
            <a:fillRect/>
          </a:stretch>
        </p:blipFill>
        <p:spPr>
          <a:xfrm>
            <a:off x="457200" y="4038600"/>
            <a:ext cx="1295400" cy="890836"/>
          </a:xfrm>
          <a:prstGeom prst="rect">
            <a:avLst/>
          </a:prstGeom>
          <a:ln>
            <a:solidFill>
              <a:schemeClr val="tx2"/>
            </a:solidFill>
          </a:ln>
        </p:spPr>
      </p:pic>
      <p:sp>
        <p:nvSpPr>
          <p:cNvPr id="68628" name="Text Box 20"/>
          <p:cNvSpPr txBox="1">
            <a:spLocks noChangeArrowheads="1"/>
          </p:cNvSpPr>
          <p:nvPr/>
        </p:nvSpPr>
        <p:spPr bwMode="auto">
          <a:xfrm>
            <a:off x="762000" y="43434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dirty="0"/>
              <a:t>1993</a:t>
            </a:r>
          </a:p>
        </p:txBody>
      </p:sp>
      <p:pic>
        <p:nvPicPr>
          <p:cNvPr id="57" name="Picture 56" descr="WoSCC.jpg"/>
          <p:cNvPicPr>
            <a:picLocks noChangeAspect="1"/>
          </p:cNvPicPr>
          <p:nvPr/>
        </p:nvPicPr>
        <p:blipFill>
          <a:blip r:embed="rId3" cstate="print"/>
          <a:stretch>
            <a:fillRect/>
          </a:stretch>
        </p:blipFill>
        <p:spPr>
          <a:xfrm>
            <a:off x="1219200" y="3505200"/>
            <a:ext cx="1295400" cy="890836"/>
          </a:xfrm>
          <a:prstGeom prst="rect">
            <a:avLst/>
          </a:prstGeom>
          <a:ln>
            <a:solidFill>
              <a:schemeClr val="tx2"/>
            </a:solidFill>
          </a:ln>
        </p:spPr>
      </p:pic>
      <p:sp>
        <p:nvSpPr>
          <p:cNvPr id="68626" name="Text Box 18"/>
          <p:cNvSpPr txBox="1">
            <a:spLocks noChangeArrowheads="1"/>
          </p:cNvSpPr>
          <p:nvPr/>
        </p:nvSpPr>
        <p:spPr bwMode="auto">
          <a:xfrm>
            <a:off x="1600200" y="38100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dirty="0"/>
              <a:t>1998</a:t>
            </a:r>
          </a:p>
        </p:txBody>
      </p:sp>
      <p:sp>
        <p:nvSpPr>
          <p:cNvPr id="68634" name="Text Box 26"/>
          <p:cNvSpPr txBox="1">
            <a:spLocks noChangeArrowheads="1"/>
          </p:cNvSpPr>
          <p:nvPr/>
        </p:nvSpPr>
        <p:spPr bwMode="auto">
          <a:xfrm>
            <a:off x="7010400" y="4191000"/>
            <a:ext cx="457200" cy="184666"/>
          </a:xfrm>
          <a:prstGeom prst="rect">
            <a:avLst/>
          </a:prstGeom>
          <a:solidFill>
            <a:schemeClr val="bg1"/>
          </a:solidFill>
          <a:ln w="3175">
            <a:noFill/>
            <a:miter lim="800000"/>
            <a:headEnd/>
            <a:tailEnd/>
          </a:ln>
        </p:spPr>
        <p:txBody>
          <a:bodyPr wrap="square" lIns="0" tIns="0" rIns="0" bIns="0">
            <a:spAutoFit/>
          </a:bodyPr>
          <a:lstStyle/>
          <a:p>
            <a:pPr algn="ctr" eaLnBrk="0" hangingPunct="0">
              <a:spcBef>
                <a:spcPct val="50000"/>
              </a:spcBef>
            </a:pPr>
            <a:r>
              <a:rPr lang="en-US" sz="1200" dirty="0"/>
              <a:t>2008</a:t>
            </a:r>
          </a:p>
        </p:txBody>
      </p:sp>
      <p:pic>
        <p:nvPicPr>
          <p:cNvPr id="58" name="Picture 57" descr="WoSCC.jpg"/>
          <p:cNvPicPr>
            <a:picLocks noChangeAspect="1"/>
          </p:cNvPicPr>
          <p:nvPr/>
        </p:nvPicPr>
        <p:blipFill>
          <a:blip r:embed="rId3" cstate="print"/>
          <a:stretch>
            <a:fillRect/>
          </a:stretch>
        </p:blipFill>
        <p:spPr>
          <a:xfrm>
            <a:off x="7239000" y="4572000"/>
            <a:ext cx="1295400" cy="890836"/>
          </a:xfrm>
          <a:prstGeom prst="rect">
            <a:avLst/>
          </a:prstGeom>
          <a:ln>
            <a:solidFill>
              <a:schemeClr val="tx2"/>
            </a:solidFill>
          </a:ln>
        </p:spPr>
      </p:pic>
      <p:sp>
        <p:nvSpPr>
          <p:cNvPr id="68636" name="Text Box 28"/>
          <p:cNvSpPr txBox="1">
            <a:spLocks noChangeArrowheads="1"/>
          </p:cNvSpPr>
          <p:nvPr/>
        </p:nvSpPr>
        <p:spPr bwMode="auto">
          <a:xfrm>
            <a:off x="7543800" y="4800600"/>
            <a:ext cx="457200" cy="184666"/>
          </a:xfrm>
          <a:prstGeom prst="rect">
            <a:avLst/>
          </a:prstGeom>
          <a:solidFill>
            <a:schemeClr val="bg1"/>
          </a:solidFill>
          <a:ln w="3175">
            <a:noFill/>
            <a:miter lim="800000"/>
            <a:headEnd/>
            <a:tailEnd/>
          </a:ln>
        </p:spPr>
        <p:txBody>
          <a:bodyPr wrap="square" lIns="0" tIns="0" rIns="0" bIns="0">
            <a:spAutoFit/>
          </a:bodyPr>
          <a:lstStyle/>
          <a:p>
            <a:pPr algn="ctr" eaLnBrk="0" hangingPunct="0">
              <a:spcBef>
                <a:spcPct val="50000"/>
              </a:spcBef>
            </a:pPr>
            <a:r>
              <a:rPr lang="en-US" sz="1200" dirty="0"/>
              <a:t>2002</a:t>
            </a:r>
          </a:p>
        </p:txBody>
      </p:sp>
      <p:pic>
        <p:nvPicPr>
          <p:cNvPr id="62" name="Picture 61" descr="WoSCC.jpg"/>
          <p:cNvPicPr>
            <a:picLocks noChangeAspect="1"/>
          </p:cNvPicPr>
          <p:nvPr/>
        </p:nvPicPr>
        <p:blipFill>
          <a:blip r:embed="rId3" cstate="print"/>
          <a:stretch>
            <a:fillRect/>
          </a:stretch>
        </p:blipFill>
        <p:spPr>
          <a:xfrm>
            <a:off x="6705600" y="5181600"/>
            <a:ext cx="1295400" cy="890836"/>
          </a:xfrm>
          <a:prstGeom prst="rect">
            <a:avLst/>
          </a:prstGeom>
          <a:ln>
            <a:solidFill>
              <a:schemeClr val="tx2"/>
            </a:solidFill>
          </a:ln>
        </p:spPr>
      </p:pic>
      <p:sp>
        <p:nvSpPr>
          <p:cNvPr id="68639" name="Text Box 31"/>
          <p:cNvSpPr txBox="1">
            <a:spLocks noChangeArrowheads="1"/>
          </p:cNvSpPr>
          <p:nvPr/>
        </p:nvSpPr>
        <p:spPr bwMode="auto">
          <a:xfrm>
            <a:off x="7315200" y="5638800"/>
            <a:ext cx="457200" cy="184150"/>
          </a:xfrm>
          <a:prstGeom prst="rect">
            <a:avLst/>
          </a:prstGeom>
          <a:solidFill>
            <a:schemeClr val="bg1"/>
          </a:solidFill>
          <a:ln w="3175">
            <a:noFill/>
            <a:miter lim="800000"/>
            <a:headEnd/>
            <a:tailEnd/>
          </a:ln>
        </p:spPr>
        <p:txBody>
          <a:bodyPr wrap="square" lIns="0" tIns="0" rIns="0" bIns="0">
            <a:spAutoFit/>
          </a:bodyPr>
          <a:lstStyle/>
          <a:p>
            <a:pPr algn="ctr" eaLnBrk="0" hangingPunct="0">
              <a:spcBef>
                <a:spcPct val="50000"/>
              </a:spcBef>
            </a:pPr>
            <a:r>
              <a:rPr lang="en-US" sz="1200" dirty="0"/>
              <a:t>2000</a:t>
            </a:r>
          </a:p>
        </p:txBody>
      </p:sp>
      <p:pic>
        <p:nvPicPr>
          <p:cNvPr id="64" name="Picture 63" descr="WoSCC.jpg"/>
          <p:cNvPicPr>
            <a:picLocks noChangeAspect="1"/>
          </p:cNvPicPr>
          <p:nvPr/>
        </p:nvPicPr>
        <p:blipFill>
          <a:blip r:embed="rId3" cstate="print"/>
          <a:stretch>
            <a:fillRect/>
          </a:stretch>
        </p:blipFill>
        <p:spPr>
          <a:xfrm>
            <a:off x="5791200" y="4572000"/>
            <a:ext cx="1295400" cy="890836"/>
          </a:xfrm>
          <a:prstGeom prst="rect">
            <a:avLst/>
          </a:prstGeom>
          <a:ln>
            <a:solidFill>
              <a:schemeClr val="tx2"/>
            </a:solidFill>
          </a:ln>
        </p:spPr>
      </p:pic>
      <p:sp>
        <p:nvSpPr>
          <p:cNvPr id="68635" name="Text Box 27"/>
          <p:cNvSpPr txBox="1">
            <a:spLocks noChangeArrowheads="1"/>
          </p:cNvSpPr>
          <p:nvPr/>
        </p:nvSpPr>
        <p:spPr bwMode="auto">
          <a:xfrm>
            <a:off x="5943600" y="4953000"/>
            <a:ext cx="457200" cy="184666"/>
          </a:xfrm>
          <a:prstGeom prst="rect">
            <a:avLst/>
          </a:prstGeom>
          <a:solidFill>
            <a:schemeClr val="bg1"/>
          </a:solidFill>
          <a:ln w="3175">
            <a:noFill/>
            <a:miter lim="800000"/>
            <a:headEnd/>
            <a:tailEnd/>
          </a:ln>
        </p:spPr>
        <p:txBody>
          <a:bodyPr wrap="square" lIns="0" tIns="0" rIns="0" bIns="0">
            <a:spAutoFit/>
          </a:bodyPr>
          <a:lstStyle/>
          <a:p>
            <a:pPr algn="ctr" eaLnBrk="0" hangingPunct="0">
              <a:spcBef>
                <a:spcPct val="50000"/>
              </a:spcBef>
            </a:pPr>
            <a:r>
              <a:rPr lang="en-US" sz="1200" dirty="0"/>
              <a:t>1999</a:t>
            </a:r>
          </a:p>
        </p:txBody>
      </p:sp>
      <p:pic>
        <p:nvPicPr>
          <p:cNvPr id="66" name="Picture 65" descr="WoSCC.jpg"/>
          <p:cNvPicPr>
            <a:picLocks noChangeAspect="1"/>
          </p:cNvPicPr>
          <p:nvPr/>
        </p:nvPicPr>
        <p:blipFill>
          <a:blip r:embed="rId3" cstate="print"/>
          <a:stretch>
            <a:fillRect/>
          </a:stretch>
        </p:blipFill>
        <p:spPr>
          <a:xfrm>
            <a:off x="6858000" y="457200"/>
            <a:ext cx="1295400" cy="890836"/>
          </a:xfrm>
          <a:prstGeom prst="rect">
            <a:avLst/>
          </a:prstGeom>
          <a:ln>
            <a:solidFill>
              <a:schemeClr val="tx2"/>
            </a:solidFill>
          </a:ln>
        </p:spPr>
      </p:pic>
      <p:sp>
        <p:nvSpPr>
          <p:cNvPr id="68621" name="Text Box 13"/>
          <p:cNvSpPr txBox="1">
            <a:spLocks noChangeArrowheads="1"/>
          </p:cNvSpPr>
          <p:nvPr/>
        </p:nvSpPr>
        <p:spPr bwMode="auto">
          <a:xfrm>
            <a:off x="7239000" y="7620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a:t>2004</a:t>
            </a:r>
          </a:p>
        </p:txBody>
      </p:sp>
      <p:pic>
        <p:nvPicPr>
          <p:cNvPr id="63" name="Picture 62" descr="WoSCC.jpg"/>
          <p:cNvPicPr>
            <a:picLocks noChangeAspect="1"/>
          </p:cNvPicPr>
          <p:nvPr/>
        </p:nvPicPr>
        <p:blipFill>
          <a:blip r:embed="rId3" cstate="print"/>
          <a:stretch>
            <a:fillRect/>
          </a:stretch>
        </p:blipFill>
        <p:spPr>
          <a:xfrm>
            <a:off x="7620000" y="1066800"/>
            <a:ext cx="1295400" cy="890836"/>
          </a:xfrm>
          <a:prstGeom prst="rect">
            <a:avLst/>
          </a:prstGeom>
          <a:ln>
            <a:solidFill>
              <a:schemeClr val="tx2"/>
            </a:solidFill>
          </a:ln>
        </p:spPr>
      </p:pic>
      <p:sp>
        <p:nvSpPr>
          <p:cNvPr id="68633" name="Text Box 25"/>
          <p:cNvSpPr txBox="1">
            <a:spLocks noChangeArrowheads="1"/>
          </p:cNvSpPr>
          <p:nvPr/>
        </p:nvSpPr>
        <p:spPr bwMode="auto">
          <a:xfrm>
            <a:off x="8305800" y="14478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dirty="0"/>
              <a:t>2008</a:t>
            </a:r>
          </a:p>
        </p:txBody>
      </p:sp>
      <p:pic>
        <p:nvPicPr>
          <p:cNvPr id="61" name="Picture 60" descr="WoSCC.jpg"/>
          <p:cNvPicPr>
            <a:picLocks noChangeAspect="1"/>
          </p:cNvPicPr>
          <p:nvPr/>
        </p:nvPicPr>
        <p:blipFill>
          <a:blip r:embed="rId3" cstate="print"/>
          <a:stretch>
            <a:fillRect/>
          </a:stretch>
        </p:blipFill>
        <p:spPr>
          <a:xfrm>
            <a:off x="7239000" y="1752600"/>
            <a:ext cx="1295400" cy="890836"/>
          </a:xfrm>
          <a:prstGeom prst="rect">
            <a:avLst/>
          </a:prstGeom>
          <a:ln>
            <a:solidFill>
              <a:schemeClr val="tx2"/>
            </a:solidFill>
          </a:ln>
        </p:spPr>
      </p:pic>
      <p:sp>
        <p:nvSpPr>
          <p:cNvPr id="68643" name="Text Box 35"/>
          <p:cNvSpPr txBox="1">
            <a:spLocks noChangeArrowheads="1"/>
          </p:cNvSpPr>
          <p:nvPr/>
        </p:nvSpPr>
        <p:spPr bwMode="auto">
          <a:xfrm>
            <a:off x="7620000" y="22860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dirty="0"/>
              <a:t>2009</a:t>
            </a:r>
          </a:p>
        </p:txBody>
      </p:sp>
      <p:pic>
        <p:nvPicPr>
          <p:cNvPr id="65" name="Picture 64" descr="WoSCC.jpg"/>
          <p:cNvPicPr>
            <a:picLocks noChangeAspect="1"/>
          </p:cNvPicPr>
          <p:nvPr/>
        </p:nvPicPr>
        <p:blipFill>
          <a:blip r:embed="rId3" cstate="print"/>
          <a:stretch>
            <a:fillRect/>
          </a:stretch>
        </p:blipFill>
        <p:spPr>
          <a:xfrm>
            <a:off x="6629400" y="1143000"/>
            <a:ext cx="1295400" cy="890836"/>
          </a:xfrm>
          <a:prstGeom prst="rect">
            <a:avLst/>
          </a:prstGeom>
          <a:ln>
            <a:solidFill>
              <a:schemeClr val="tx2"/>
            </a:solidFill>
          </a:ln>
        </p:spPr>
      </p:pic>
      <p:sp>
        <p:nvSpPr>
          <p:cNvPr id="68629" name="Text Box 21"/>
          <p:cNvSpPr txBox="1">
            <a:spLocks noChangeArrowheads="1"/>
          </p:cNvSpPr>
          <p:nvPr/>
        </p:nvSpPr>
        <p:spPr bwMode="auto">
          <a:xfrm>
            <a:off x="6858000" y="14478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spcBef>
                <a:spcPct val="50000"/>
              </a:spcBef>
            </a:pPr>
            <a:r>
              <a:rPr lang="en-US" sz="1200" dirty="0"/>
              <a:t>2003</a:t>
            </a:r>
          </a:p>
        </p:txBody>
      </p:sp>
      <p:sp>
        <p:nvSpPr>
          <p:cNvPr id="68624" name="Text Box 16"/>
          <p:cNvSpPr txBox="1">
            <a:spLocks noChangeArrowheads="1"/>
          </p:cNvSpPr>
          <p:nvPr/>
        </p:nvSpPr>
        <p:spPr bwMode="auto">
          <a:xfrm>
            <a:off x="2438400" y="2682875"/>
            <a:ext cx="990600" cy="441325"/>
          </a:xfrm>
          <a:prstGeom prst="rect">
            <a:avLst/>
          </a:prstGeom>
          <a:solidFill>
            <a:srgbClr val="DDDDDD"/>
          </a:solidFill>
          <a:ln w="12700">
            <a:solidFill>
              <a:schemeClr val="folHlink"/>
            </a:solidFill>
            <a:miter lim="800000"/>
            <a:headEnd/>
            <a:tailEnd/>
          </a:ln>
        </p:spPr>
        <p:txBody>
          <a:bodyPr wrap="square" lIns="0" rIns="0">
            <a:spAutoFit/>
          </a:bodyPr>
          <a:lstStyle/>
          <a:p>
            <a:pPr algn="ctr" eaLnBrk="0" hangingPunct="0">
              <a:lnSpc>
                <a:spcPct val="80000"/>
              </a:lnSpc>
              <a:spcBef>
                <a:spcPct val="50000"/>
              </a:spcBef>
            </a:pPr>
            <a:r>
              <a:rPr lang="en-US" sz="1400" i="1" dirty="0"/>
              <a:t>Cited References</a:t>
            </a:r>
          </a:p>
        </p:txBody>
      </p:sp>
      <p:sp>
        <p:nvSpPr>
          <p:cNvPr id="68630" name="Text Box 22"/>
          <p:cNvSpPr txBox="1">
            <a:spLocks noChangeArrowheads="1"/>
          </p:cNvSpPr>
          <p:nvPr/>
        </p:nvSpPr>
        <p:spPr bwMode="auto">
          <a:xfrm>
            <a:off x="5715000" y="1676400"/>
            <a:ext cx="609600" cy="444500"/>
          </a:xfrm>
          <a:prstGeom prst="rect">
            <a:avLst/>
          </a:prstGeom>
          <a:solidFill>
            <a:srgbClr val="DDDDDD"/>
          </a:solidFill>
          <a:ln w="12700">
            <a:solidFill>
              <a:schemeClr val="folHlink"/>
            </a:solidFill>
            <a:miter lim="800000"/>
            <a:headEnd/>
            <a:tailEnd/>
          </a:ln>
        </p:spPr>
        <p:txBody>
          <a:bodyPr lIns="0" rIns="0">
            <a:spAutoFit/>
          </a:bodyPr>
          <a:lstStyle/>
          <a:p>
            <a:pPr algn="ctr" eaLnBrk="0" hangingPunct="0">
              <a:lnSpc>
                <a:spcPct val="80000"/>
              </a:lnSpc>
              <a:spcBef>
                <a:spcPct val="50000"/>
              </a:spcBef>
            </a:pPr>
            <a:r>
              <a:rPr lang="en-US" sz="1400" i="1" dirty="0"/>
              <a:t>Times Cited</a:t>
            </a:r>
          </a:p>
        </p:txBody>
      </p:sp>
      <p:sp>
        <p:nvSpPr>
          <p:cNvPr id="68632" name="Text Box 24"/>
          <p:cNvSpPr txBox="1">
            <a:spLocks noChangeArrowheads="1"/>
          </p:cNvSpPr>
          <p:nvPr/>
        </p:nvSpPr>
        <p:spPr bwMode="auto">
          <a:xfrm>
            <a:off x="5105400" y="3581400"/>
            <a:ext cx="762000" cy="738664"/>
          </a:xfrm>
          <a:prstGeom prst="rect">
            <a:avLst/>
          </a:prstGeom>
          <a:solidFill>
            <a:srgbClr val="DDDDDD"/>
          </a:solidFill>
          <a:ln w="12700">
            <a:solidFill>
              <a:schemeClr val="folHlink"/>
            </a:solidFill>
            <a:miter lim="800000"/>
            <a:headEnd/>
            <a:tailEnd/>
          </a:ln>
        </p:spPr>
        <p:txBody>
          <a:bodyPr wrap="square" lIns="0" rIns="0">
            <a:spAutoFit/>
          </a:bodyPr>
          <a:lstStyle/>
          <a:p>
            <a:pPr algn="ctr" eaLnBrk="0" hangingPunct="0">
              <a:spcBef>
                <a:spcPct val="50000"/>
              </a:spcBef>
            </a:pPr>
            <a:r>
              <a:rPr lang="en-US" sz="1400" i="1" dirty="0" smtClean="0"/>
              <a:t>View Related </a:t>
            </a:r>
            <a:r>
              <a:rPr lang="en-US" sz="1400" i="1" dirty="0"/>
              <a:t>Records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6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6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6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86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86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86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86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6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86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86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86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863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863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863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863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863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863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8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2" grpId="0" animBg="1"/>
      <p:bldP spid="68623" grpId="0" animBg="1"/>
      <p:bldP spid="68627" grpId="0" animBg="1"/>
      <p:bldP spid="68631" grpId="0" animBg="1"/>
      <p:bldP spid="68637" grpId="0" animBg="1"/>
      <p:bldP spid="68638" grpId="0" animBg="1"/>
      <p:bldP spid="68625" grpId="0" animBg="1"/>
      <p:bldP spid="68628" grpId="0" animBg="1"/>
      <p:bldP spid="68626" grpId="0" animBg="1"/>
      <p:bldP spid="68634" grpId="0" animBg="1"/>
      <p:bldP spid="68636" grpId="0" animBg="1"/>
      <p:bldP spid="68639" grpId="0" animBg="1"/>
      <p:bldP spid="68635" grpId="0" animBg="1"/>
      <p:bldP spid="68621" grpId="0" animBg="1"/>
      <p:bldP spid="68633" grpId="0" animBg="1"/>
      <p:bldP spid="68643" grpId="0" animBg="1"/>
      <p:bldP spid="68629" grpId="0" animBg="1"/>
      <p:bldP spid="68624" grpId="0" animBg="1"/>
      <p:bldP spid="68630" grpId="0" animBg="1"/>
      <p:bldP spid="686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of Science can answer questions like…</a:t>
            </a:r>
            <a:endParaRPr lang="en-US" dirty="0"/>
          </a:p>
        </p:txBody>
      </p:sp>
      <p:sp>
        <p:nvSpPr>
          <p:cNvPr id="4" name="Rounded Rectangular Callout 3"/>
          <p:cNvSpPr/>
          <p:nvPr/>
        </p:nvSpPr>
        <p:spPr bwMode="auto">
          <a:xfrm>
            <a:off x="228600" y="1524000"/>
            <a:ext cx="2819400" cy="1676400"/>
          </a:xfrm>
          <a:prstGeom prst="wedgeRoundRectCallout">
            <a:avLst/>
          </a:prstGeom>
          <a:solidFill>
            <a:srgbClr val="FF0000">
              <a:alpha val="20000"/>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400" dirty="0" smtClean="0"/>
              <a:t>What papers on a particular topic are the most highly cited?</a:t>
            </a:r>
          </a:p>
        </p:txBody>
      </p:sp>
      <p:sp>
        <p:nvSpPr>
          <p:cNvPr id="6" name="Rounded Rectangular Callout 5"/>
          <p:cNvSpPr/>
          <p:nvPr/>
        </p:nvSpPr>
        <p:spPr bwMode="auto">
          <a:xfrm>
            <a:off x="3429000" y="1600200"/>
            <a:ext cx="3048000" cy="1981200"/>
          </a:xfrm>
          <a:prstGeom prst="wedgeRoundRectCallout">
            <a:avLst/>
          </a:prstGeom>
          <a:solidFill>
            <a:srgbClr val="FFFF00">
              <a:alpha val="20000"/>
            </a:srgbClr>
          </a:solid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1"/>
            <a:r>
              <a:rPr lang="en-US" sz="2400" dirty="0" smtClean="0"/>
              <a:t>Which authors have published the most papers on a particular topic?</a:t>
            </a:r>
          </a:p>
          <a:p>
            <a:endParaRPr lang="en-US" sz="2400" dirty="0" smtClean="0"/>
          </a:p>
        </p:txBody>
      </p:sp>
      <p:sp>
        <p:nvSpPr>
          <p:cNvPr id="8" name="Rounded Rectangular Callout 7"/>
          <p:cNvSpPr/>
          <p:nvPr/>
        </p:nvSpPr>
        <p:spPr bwMode="auto">
          <a:xfrm>
            <a:off x="6934200" y="1981200"/>
            <a:ext cx="1905000" cy="1676400"/>
          </a:xfrm>
          <a:prstGeom prst="wedgeRoundRectCallout">
            <a:avLst/>
          </a:prstGeom>
          <a:solidFill>
            <a:schemeClr val="tx2">
              <a:alpha val="20000"/>
            </a:schemeClr>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400" dirty="0" smtClean="0"/>
              <a:t>What is the research output of an author?</a:t>
            </a:r>
          </a:p>
        </p:txBody>
      </p:sp>
      <p:sp>
        <p:nvSpPr>
          <p:cNvPr id="9" name="Rounded Rectangular Callout 8"/>
          <p:cNvSpPr/>
          <p:nvPr/>
        </p:nvSpPr>
        <p:spPr bwMode="auto">
          <a:xfrm>
            <a:off x="1752600" y="3962400"/>
            <a:ext cx="2514600" cy="1828800"/>
          </a:xfrm>
          <a:prstGeom prst="wedgeRoundRectCallout">
            <a:avLst/>
          </a:prstGeom>
          <a:solidFill>
            <a:srgbClr val="00B050">
              <a:alpha val="20000"/>
            </a:srgbClr>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400" dirty="0" smtClean="0"/>
              <a:t>What is the research output of a particular organization?</a:t>
            </a:r>
          </a:p>
        </p:txBody>
      </p:sp>
      <p:sp>
        <p:nvSpPr>
          <p:cNvPr id="10" name="Rounded Rectangular Callout 9"/>
          <p:cNvSpPr/>
          <p:nvPr/>
        </p:nvSpPr>
        <p:spPr bwMode="auto">
          <a:xfrm>
            <a:off x="4876800" y="4267200"/>
            <a:ext cx="2743200" cy="1371600"/>
          </a:xfrm>
          <a:prstGeom prst="wedgeRoundRectCallout">
            <a:avLst/>
          </a:prstGeom>
          <a:solidFill>
            <a:srgbClr val="7030A0">
              <a:alpha val="20000"/>
            </a:srgbClr>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400" dirty="0" smtClean="0"/>
              <a:t>What agencies fund research on a particular topic?</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762001" y="1828800"/>
            <a:ext cx="3276599" cy="2819400"/>
          </a:xfrm>
        </p:spPr>
        <p:txBody>
          <a:bodyPr wrap="square" rIns="0" numCol="1" anchor="ctr" anchorCtr="0">
            <a:noAutofit/>
          </a:bodyPr>
          <a:lstStyle/>
          <a:p>
            <a:pPr marL="342900" indent="-342900">
              <a:buClrTx/>
              <a:buNone/>
            </a:pPr>
            <a:r>
              <a:rPr lang="en-US" sz="2000" b="1" dirty="0" smtClean="0"/>
              <a:t>Search Demos</a:t>
            </a:r>
          </a:p>
          <a:p>
            <a:pPr lvl="1"/>
            <a:r>
              <a:rPr lang="en-US" b="1" dirty="0" smtClean="0"/>
              <a:t>Topic</a:t>
            </a:r>
          </a:p>
          <a:p>
            <a:pPr lvl="1"/>
            <a:r>
              <a:rPr lang="en-US" b="1" dirty="0" smtClean="0"/>
              <a:t>Author</a:t>
            </a:r>
          </a:p>
          <a:p>
            <a:pPr lvl="1"/>
            <a:r>
              <a:rPr lang="en-US" b="1" dirty="0" smtClean="0"/>
              <a:t>Organization/Address</a:t>
            </a:r>
          </a:p>
        </p:txBody>
      </p:sp>
      <p:sp>
        <p:nvSpPr>
          <p:cNvPr id="6" name="Content Placeholder 2"/>
          <p:cNvSpPr txBox="1">
            <a:spLocks/>
          </p:cNvSpPr>
          <p:nvPr/>
        </p:nvSpPr>
        <p:spPr bwMode="auto">
          <a:xfrm>
            <a:off x="4724400" y="1219200"/>
            <a:ext cx="3962400" cy="5105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228600" lvl="0" indent="-228600" algn="l" eaLnBrk="0" hangingPunct="0">
              <a:spcBef>
                <a:spcPct val="50000"/>
              </a:spcBef>
              <a:buClr>
                <a:schemeClr val="tx2"/>
              </a:buClr>
              <a:buFontTx/>
              <a:buChar char="•"/>
              <a:defRPr/>
            </a:pPr>
            <a:r>
              <a:rPr lang="en-US" sz="1600" kern="0" dirty="0" smtClean="0"/>
              <a:t>Search tips</a:t>
            </a:r>
          </a:p>
          <a:p>
            <a:pPr marL="228600" lvl="0" indent="-228600" algn="l" eaLnBrk="0" hangingPunct="0">
              <a:spcBef>
                <a:spcPct val="50000"/>
              </a:spcBef>
              <a:buClr>
                <a:schemeClr val="tx2"/>
              </a:buClr>
              <a:buFontTx/>
              <a:buChar char="•"/>
              <a:defRPr/>
            </a:pPr>
            <a:r>
              <a:rPr lang="en-US" sz="1600" kern="0" dirty="0" smtClean="0"/>
              <a:t>Record Overview</a:t>
            </a:r>
          </a:p>
          <a:p>
            <a:pPr marL="628650" lvl="1" indent="-285750" algn="l" eaLnBrk="0" hangingPunct="0">
              <a:spcBef>
                <a:spcPct val="30000"/>
              </a:spcBef>
              <a:buClr>
                <a:schemeClr val="tx2"/>
              </a:buClr>
              <a:buFont typeface="Arial" charset="0"/>
              <a:buChar char="–"/>
              <a:defRPr/>
            </a:pPr>
            <a:r>
              <a:rPr lang="en-US" sz="1600" kern="0" dirty="0" smtClean="0"/>
              <a:t>Cited References</a:t>
            </a:r>
          </a:p>
          <a:p>
            <a:pPr marL="628650" lvl="1" indent="-285750" algn="l" eaLnBrk="0" hangingPunct="0">
              <a:spcBef>
                <a:spcPct val="30000"/>
              </a:spcBef>
              <a:buClr>
                <a:schemeClr val="tx2"/>
              </a:buClr>
              <a:buFont typeface="Arial" charset="0"/>
              <a:buChar char="–"/>
              <a:defRPr/>
            </a:pPr>
            <a:r>
              <a:rPr lang="en-US" sz="1600" kern="0" dirty="0" smtClean="0"/>
              <a:t>Related Records</a:t>
            </a:r>
          </a:p>
          <a:p>
            <a:pPr marL="628650" lvl="1" indent="-285750" algn="l" eaLnBrk="0" hangingPunct="0">
              <a:spcBef>
                <a:spcPct val="30000"/>
              </a:spcBef>
              <a:buClr>
                <a:schemeClr val="tx2"/>
              </a:buClr>
              <a:buFont typeface="Arial" charset="0"/>
              <a:buChar char="–"/>
              <a:defRPr/>
            </a:pPr>
            <a:r>
              <a:rPr lang="en-US" sz="1600" kern="0" dirty="0" smtClean="0"/>
              <a:t>Times Cited </a:t>
            </a:r>
          </a:p>
          <a:p>
            <a:pPr marL="228600" lvl="0" indent="-228600" algn="l" eaLnBrk="0" hangingPunct="0">
              <a:spcBef>
                <a:spcPct val="50000"/>
              </a:spcBef>
              <a:buClr>
                <a:schemeClr val="tx2"/>
              </a:buClr>
              <a:buFontTx/>
              <a:buChar char="•"/>
              <a:defRPr/>
            </a:pPr>
            <a:r>
              <a:rPr lang="en-US" sz="1600" kern="0" dirty="0" smtClean="0"/>
              <a:t>Managing Results</a:t>
            </a:r>
          </a:p>
          <a:p>
            <a:pPr marL="628650" lvl="1" indent="-285750" algn="l" eaLnBrk="0" hangingPunct="0">
              <a:spcBef>
                <a:spcPct val="30000"/>
              </a:spcBef>
              <a:buClr>
                <a:schemeClr val="tx2"/>
              </a:buClr>
              <a:buFont typeface="Arial" charset="0"/>
              <a:buChar char="–"/>
              <a:defRPr/>
            </a:pPr>
            <a:r>
              <a:rPr lang="en-US" sz="1600" kern="0" dirty="0" smtClean="0"/>
              <a:t>Refine</a:t>
            </a:r>
          </a:p>
          <a:p>
            <a:pPr marL="628650" lvl="1" indent="-285750" algn="l" eaLnBrk="0" hangingPunct="0">
              <a:spcBef>
                <a:spcPct val="30000"/>
              </a:spcBef>
              <a:buClr>
                <a:schemeClr val="tx2"/>
              </a:buClr>
              <a:buFont typeface="Arial" charset="0"/>
              <a:buChar char="–"/>
              <a:defRPr/>
            </a:pPr>
            <a:r>
              <a:rPr lang="en-US" sz="1600" kern="0" dirty="0" smtClean="0"/>
              <a:t>Analyze</a:t>
            </a:r>
          </a:p>
          <a:p>
            <a:pPr marL="628650" lvl="1" indent="-285750" algn="l" eaLnBrk="0" hangingPunct="0">
              <a:spcBef>
                <a:spcPct val="30000"/>
              </a:spcBef>
              <a:buClr>
                <a:schemeClr val="tx2"/>
              </a:buClr>
              <a:buFont typeface="Arial" charset="0"/>
              <a:buChar char="–"/>
              <a:defRPr/>
            </a:pPr>
            <a:r>
              <a:rPr lang="en-US" sz="1600" kern="0" dirty="0" smtClean="0"/>
              <a:t>Citation Report</a:t>
            </a:r>
          </a:p>
          <a:p>
            <a:pPr marL="228600" marR="0" lvl="0" indent="-228600" algn="l" defTabSz="914400" rtl="0" eaLnBrk="0" fontAlgn="base" latinLnBrk="0" hangingPunct="0">
              <a:lnSpc>
                <a:spcPct val="100000"/>
              </a:lnSpc>
              <a:spcBef>
                <a:spcPct val="50000"/>
              </a:spcBef>
              <a:spcAft>
                <a:spcPct val="0"/>
              </a:spcAft>
              <a:buClr>
                <a:schemeClr val="tx2"/>
              </a:buClr>
              <a:buSzTx/>
              <a:buFontTx/>
              <a:buChar char="•"/>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Saving Results</a:t>
            </a:r>
          </a:p>
          <a:p>
            <a:pPr marL="628650" marR="0" lvl="1" indent="-285750" algn="l" defTabSz="914400" rtl="0" eaLnBrk="0" fontAlgn="base" latinLnBrk="0" hangingPunct="0">
              <a:lnSpc>
                <a:spcPct val="100000"/>
              </a:lnSpc>
              <a:spcBef>
                <a:spcPct val="30000"/>
              </a:spcBef>
              <a:spcAft>
                <a:spcPct val="0"/>
              </a:spcAft>
              <a:buClr>
                <a:schemeClr val="tx2"/>
              </a:buClr>
              <a:buSzTx/>
              <a:buFont typeface="Arial" charset="0"/>
              <a:buChar char="–"/>
              <a:tabLst/>
              <a:defRPr/>
            </a:pPr>
            <a:r>
              <a:rPr kumimoji="0" lang="en-US" sz="1600" b="0" i="0" u="none" strike="noStrike" kern="0" cap="none" spc="0" normalizeH="0" baseline="0" noProof="0" dirty="0" smtClean="0">
                <a:ln>
                  <a:noFill/>
                </a:ln>
                <a:solidFill>
                  <a:schemeClr val="tx1"/>
                </a:solidFill>
                <a:effectLst/>
                <a:uLnTx/>
                <a:uFillTx/>
                <a:latin typeface="+mn-lt"/>
              </a:rPr>
              <a:t>Marked List</a:t>
            </a:r>
          </a:p>
          <a:p>
            <a:pPr marL="628650" marR="0" lvl="1" indent="-285750" algn="l" defTabSz="914400" rtl="0" eaLnBrk="0" fontAlgn="base" latinLnBrk="0" hangingPunct="0">
              <a:lnSpc>
                <a:spcPct val="100000"/>
              </a:lnSpc>
              <a:spcBef>
                <a:spcPct val="30000"/>
              </a:spcBef>
              <a:spcAft>
                <a:spcPct val="0"/>
              </a:spcAft>
              <a:buClr>
                <a:schemeClr val="tx2"/>
              </a:buClr>
              <a:buSzTx/>
              <a:buFont typeface="Arial" charset="0"/>
              <a:buChar char="–"/>
              <a:tabLst/>
              <a:defRPr/>
            </a:pPr>
            <a:r>
              <a:rPr kumimoji="0" lang="en-US" sz="1600" b="0" i="0" u="none" strike="noStrike" kern="0" cap="none" spc="0" normalizeH="0" baseline="0" noProof="0" dirty="0" smtClean="0">
                <a:ln>
                  <a:noFill/>
                </a:ln>
                <a:solidFill>
                  <a:schemeClr val="tx1"/>
                </a:solidFill>
                <a:effectLst/>
                <a:uLnTx/>
                <a:uFillTx/>
                <a:latin typeface="+mn-lt"/>
              </a:rPr>
              <a:t>EndNote </a:t>
            </a:r>
          </a:p>
          <a:p>
            <a:pPr marL="628650" marR="0" lvl="1" indent="-285750" algn="l" defTabSz="914400" rtl="0" eaLnBrk="0" fontAlgn="base" latinLnBrk="0" hangingPunct="0">
              <a:lnSpc>
                <a:spcPct val="100000"/>
              </a:lnSpc>
              <a:spcBef>
                <a:spcPct val="30000"/>
              </a:spcBef>
              <a:spcAft>
                <a:spcPct val="0"/>
              </a:spcAft>
              <a:buClr>
                <a:schemeClr val="tx2"/>
              </a:buClr>
              <a:buSzTx/>
              <a:buFont typeface="Arial" charset="0"/>
              <a:buChar char="–"/>
              <a:tabLst/>
              <a:defRPr/>
            </a:pPr>
            <a:r>
              <a:rPr kumimoji="0" lang="en-US" sz="1600" b="0" i="0" u="none" strike="noStrike" kern="0" cap="none" spc="0" normalizeH="0" baseline="0" noProof="0" dirty="0" smtClean="0">
                <a:ln>
                  <a:noFill/>
                </a:ln>
                <a:solidFill>
                  <a:schemeClr val="tx1"/>
                </a:solidFill>
                <a:effectLst/>
                <a:uLnTx/>
                <a:uFillTx/>
                <a:latin typeface="+mn-lt"/>
              </a:rPr>
              <a:t>Search History/Alerts</a:t>
            </a:r>
          </a:p>
          <a:p>
            <a:pPr marL="628650" marR="0" lvl="1" indent="-285750" algn="l" defTabSz="914400" rtl="0" eaLnBrk="0" fontAlgn="base" latinLnBrk="0" hangingPunct="0">
              <a:lnSpc>
                <a:spcPct val="100000"/>
              </a:lnSpc>
              <a:spcBef>
                <a:spcPct val="30000"/>
              </a:spcBef>
              <a:spcAft>
                <a:spcPct val="0"/>
              </a:spcAft>
              <a:buClr>
                <a:schemeClr val="tx2"/>
              </a:buClr>
              <a:buSzTx/>
              <a:buFont typeface="Arial" charset="0"/>
              <a:buChar char="–"/>
              <a:tabLst/>
              <a:defRPr/>
            </a:pPr>
            <a:r>
              <a:rPr kumimoji="0" lang="en-US" sz="1600" b="0" i="0" u="none" strike="noStrike" kern="0" cap="none" spc="0" normalizeH="0" baseline="0" noProof="0" dirty="0" smtClean="0">
                <a:ln>
                  <a:noFill/>
                </a:ln>
                <a:solidFill>
                  <a:schemeClr val="tx1"/>
                </a:solidFill>
                <a:effectLst/>
                <a:uLnTx/>
                <a:uFillTx/>
                <a:latin typeface="+mn-lt"/>
              </a:rPr>
              <a:t>Citation Alerts</a:t>
            </a:r>
          </a:p>
        </p:txBody>
      </p:sp>
      <p:sp>
        <p:nvSpPr>
          <p:cNvPr id="7" name="Left Brace 6"/>
          <p:cNvSpPr/>
          <p:nvPr/>
        </p:nvSpPr>
        <p:spPr bwMode="auto">
          <a:xfrm>
            <a:off x="3657600" y="1219200"/>
            <a:ext cx="1371600" cy="5105400"/>
          </a:xfrm>
          <a:prstGeom prst="leftBrace">
            <a:avLst>
              <a:gd name="adj1" fmla="val 8333"/>
              <a:gd name="adj2" fmla="val 30661"/>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logic and search assistance</a:t>
            </a:r>
          </a:p>
        </p:txBody>
      </p:sp>
      <p:sp>
        <p:nvSpPr>
          <p:cNvPr id="3" name="Content Placeholder 2"/>
          <p:cNvSpPr>
            <a:spLocks noGrp="1"/>
          </p:cNvSpPr>
          <p:nvPr>
            <p:ph idx="1"/>
          </p:nvPr>
        </p:nvSpPr>
        <p:spPr/>
        <p:txBody>
          <a:bodyPr/>
          <a:lstStyle/>
          <a:p>
            <a:endParaRPr lang="en-US" sz="1200" dirty="0" smtClean="0"/>
          </a:p>
          <a:p>
            <a:pPr lvl="1">
              <a:buNone/>
            </a:pPr>
            <a:r>
              <a:rPr lang="en-US" sz="2400" dirty="0" smtClean="0"/>
              <a:t>best color match = best AND color AND match</a:t>
            </a:r>
          </a:p>
          <a:p>
            <a:pPr lvl="1">
              <a:buNone/>
            </a:pPr>
            <a:r>
              <a:rPr lang="en-US" sz="2400" dirty="0" smtClean="0"/>
              <a:t>“best color match” = best color match [phrase]</a:t>
            </a:r>
          </a:p>
          <a:p>
            <a:pPr lvl="1">
              <a:buNone/>
            </a:pPr>
            <a:r>
              <a:rPr lang="en-US" sz="2400" dirty="0" smtClean="0"/>
              <a:t>frog = frog OR frogs</a:t>
            </a:r>
          </a:p>
          <a:p>
            <a:pPr lvl="1">
              <a:buNone/>
            </a:pPr>
            <a:r>
              <a:rPr lang="en-US" sz="2400" dirty="0" smtClean="0"/>
              <a:t>color = color OR </a:t>
            </a:r>
            <a:r>
              <a:rPr lang="en-US" sz="2400" dirty="0" err="1" smtClean="0"/>
              <a:t>colour</a:t>
            </a:r>
            <a:endParaRPr lang="en-US" sz="2400" dirty="0" smtClean="0"/>
          </a:p>
          <a:p>
            <a:pPr lvl="1">
              <a:buNone/>
            </a:pPr>
            <a:r>
              <a:rPr lang="en-US" sz="2400" dirty="0" smtClean="0"/>
              <a:t>best = good OR better OR best</a:t>
            </a:r>
          </a:p>
          <a:p>
            <a:pPr lvl="1">
              <a:buNone/>
            </a:pPr>
            <a:r>
              <a:rPr lang="en-US" sz="2400" dirty="0" smtClean="0"/>
              <a:t>loud = loud OR louder OR loudest</a:t>
            </a:r>
          </a:p>
          <a:p>
            <a:pPr lvl="1">
              <a:buNone/>
            </a:pPr>
            <a:r>
              <a:rPr lang="en-US" sz="2400" dirty="0" smtClean="0"/>
              <a:t>“color* match” = color match</a:t>
            </a:r>
          </a:p>
          <a:p>
            <a:pPr lvl="1">
              <a:buNone/>
            </a:pPr>
            <a:r>
              <a:rPr lang="en-US" sz="2400" dirty="0" smtClean="0"/>
              <a:t>                           colorful match</a:t>
            </a:r>
          </a:p>
          <a:p>
            <a:pPr lvl="1">
              <a:buFont typeface="Arial" pitchFamily="34" charset="0"/>
              <a:buChar char="–"/>
            </a:pPr>
            <a:endParaRPr lang="en-US" dirty="0" smtClean="0"/>
          </a:p>
        </p:txBody>
      </p:sp>
      <mc:AlternateContent xmlns:mc="http://schemas.openxmlformats.org/markup-compatibility/2006" xmlns:p14="http://schemas.microsoft.com/office/powerpoint/2010/main">
        <mc:Choice Requires="p14">
          <p:contentPart p14:bwMode="auto" r:id="rId2">
            <p14:nvContentPartPr>
              <p14:cNvPr id="33794" name="Ink 2"/>
              <p14:cNvContentPartPr>
                <a14:cpLocks xmlns:a14="http://schemas.microsoft.com/office/drawing/2010/main" noRot="1" noChangeAspect="1" noEditPoints="1" noChangeArrowheads="1" noChangeShapeType="1"/>
              </p14:cNvContentPartPr>
              <p14:nvPr/>
            </p14:nvContentPartPr>
            <p14:xfrm>
              <a:off x="98499613" y="128063625"/>
              <a:ext cx="0" cy="0"/>
            </p14:xfrm>
          </p:contentPart>
        </mc:Choice>
        <mc:Fallback xmlns="">
          <p:pic>
            <p:nvPicPr>
              <p:cNvPr id="33794" name="Ink 2"/>
              <p:cNvPicPr>
                <a:picLocks noRot="1" noChangeAspect="1" noEditPoints="1" noChangeArrowheads="1" noChangeShapeType="1"/>
              </p:cNvPicPr>
              <p:nvPr/>
            </p:nvPicPr>
            <p:blipFill>
              <a:blip r:embed="rId3"/>
              <a:stretch>
                <a:fillRect/>
              </a:stretch>
            </p:blipFill>
            <p:spPr>
              <a:xfrm>
                <a:off x="98499613" y="128063625"/>
                <a:ext cx="0" cy="0"/>
              </a:xfrm>
              <a:prstGeom prst="rect">
                <a:avLst/>
              </a:prstGeom>
            </p:spPr>
          </p:pic>
        </mc:Fallback>
      </mc:AlternateContent>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7369175" cy="836613"/>
          </a:xfrm>
        </p:spPr>
        <p:txBody>
          <a:bodyPr/>
          <a:lstStyle/>
          <a:p>
            <a:pPr eaLnBrk="1" hangingPunct="1"/>
            <a:r>
              <a:rPr lang="en-US" smtClean="0"/>
              <a:t>Wildcard Characters (Truncation)</a:t>
            </a:r>
            <a:endParaRPr lang="en-US" smtClean="0">
              <a:solidFill>
                <a:schemeClr val="accent1"/>
              </a:solidFill>
            </a:endParaRPr>
          </a:p>
        </p:txBody>
      </p:sp>
      <p:graphicFrame>
        <p:nvGraphicFramePr>
          <p:cNvPr id="30804" name="Group 84"/>
          <p:cNvGraphicFramePr>
            <a:graphicFrameLocks noGrp="1"/>
          </p:cNvGraphicFramePr>
          <p:nvPr/>
        </p:nvGraphicFramePr>
        <p:xfrm>
          <a:off x="762000" y="1219200"/>
          <a:ext cx="7543800" cy="4697412"/>
        </p:xfrm>
        <a:graphic>
          <a:graphicData uri="http://schemas.openxmlformats.org/drawingml/2006/table">
            <a:tbl>
              <a:tblPr/>
              <a:tblGrid>
                <a:gridCol w="1507590"/>
                <a:gridCol w="3018105"/>
                <a:gridCol w="3018105"/>
              </a:tblGrid>
              <a:tr h="426006">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1800" b="1" i="0" u="none" strike="noStrike" cap="none" normalizeH="0" baseline="0" dirty="0" smtClean="0">
                          <a:ln>
                            <a:noFill/>
                          </a:ln>
                          <a:solidFill>
                            <a:schemeClr val="tx1"/>
                          </a:solidFill>
                          <a:effectLst/>
                          <a:latin typeface="Arial" charset="0"/>
                        </a:rPr>
                        <a:t>Symbol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1800" b="1" i="0" u="none" strike="noStrike" cap="none" normalizeH="0" baseline="0" dirty="0" smtClean="0">
                          <a:ln>
                            <a:noFill/>
                          </a:ln>
                          <a:solidFill>
                            <a:schemeClr val="tx1"/>
                          </a:solidFill>
                          <a:effectLst/>
                          <a:latin typeface="Arial" charset="0"/>
                        </a:rPr>
                        <a:t>Retrieves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1800" b="1" i="0" u="none" strike="noStrike" cap="none" normalizeH="0" baseline="0" dirty="0" smtClean="0">
                          <a:ln>
                            <a:noFill/>
                          </a:ln>
                          <a:solidFill>
                            <a:schemeClr val="tx1"/>
                          </a:solidFill>
                          <a:effectLst/>
                          <a:latin typeface="Arial" charset="0"/>
                        </a:rPr>
                        <a:t>Example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2182506">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5400" b="0" i="0" u="none" strike="noStrike" cap="none" normalizeH="0" baseline="0" dirty="0" smtClean="0">
                          <a:ln>
                            <a:noFill/>
                          </a:ln>
                          <a:solidFill>
                            <a:schemeClr val="tx1"/>
                          </a:solidFill>
                          <a:effectLst/>
                          <a:latin typeface="Arial"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1800" b="0" i="0" u="none" strike="noStrike" cap="none" normalizeH="0" baseline="0" dirty="0" smtClean="0">
                          <a:ln>
                            <a:noFill/>
                          </a:ln>
                          <a:solidFill>
                            <a:schemeClr val="tx1"/>
                          </a:solidFill>
                          <a:effectLst/>
                          <a:latin typeface="Arial" charset="0"/>
                        </a:rPr>
                        <a:t>Zero or more characters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spcBef>
                          <a:spcPct val="50000"/>
                        </a:spcBef>
                        <a:buClr>
                          <a:schemeClr val="tx2"/>
                        </a:buClr>
                      </a:pPr>
                      <a:r>
                        <a:rPr lang="en-US" sz="1600" b="1" dirty="0" smtClean="0"/>
                        <a:t>ethyl</a:t>
                      </a:r>
                      <a:r>
                        <a:rPr lang="en-US" sz="1600" b="1" dirty="0" smtClean="0">
                          <a:solidFill>
                            <a:schemeClr val="tx2"/>
                          </a:solidFill>
                        </a:rPr>
                        <a:t>*</a:t>
                      </a:r>
                      <a:r>
                        <a:rPr lang="en-US" sz="1600" b="1" dirty="0" smtClean="0"/>
                        <a:t> =  ethyl</a:t>
                      </a:r>
                      <a:r>
                        <a:rPr lang="en-US" sz="1600" b="1" dirty="0" smtClean="0">
                          <a:solidFill>
                            <a:schemeClr val="tx2"/>
                          </a:solidFill>
                        </a:rPr>
                        <a:t>ene</a:t>
                      </a:r>
                      <a:r>
                        <a:rPr lang="en-US" sz="1600" b="1" dirty="0" smtClean="0"/>
                        <a:t/>
                      </a:r>
                      <a:br>
                        <a:rPr lang="en-US" sz="1600" b="1" dirty="0" smtClean="0"/>
                      </a:br>
                      <a:r>
                        <a:rPr lang="en-US" sz="1600" b="1" dirty="0" smtClean="0"/>
                        <a:t>               </a:t>
                      </a:r>
                      <a:r>
                        <a:rPr lang="en-US" sz="1600" b="1" dirty="0" err="1" smtClean="0"/>
                        <a:t>ethyl</a:t>
                      </a:r>
                      <a:r>
                        <a:rPr lang="en-US" sz="1600" b="1" dirty="0" err="1" smtClean="0">
                          <a:solidFill>
                            <a:schemeClr val="tx2"/>
                          </a:solidFill>
                        </a:rPr>
                        <a:t>acetate</a:t>
                      </a:r>
                      <a:r>
                        <a:rPr lang="en-US" sz="1600" b="1" dirty="0" smtClean="0"/>
                        <a:t/>
                      </a:r>
                      <a:br>
                        <a:rPr lang="en-US" sz="1600" b="1" dirty="0" smtClean="0"/>
                      </a:br>
                      <a:r>
                        <a:rPr lang="en-US" sz="1600" b="1" dirty="0" smtClean="0"/>
                        <a:t>               </a:t>
                      </a:r>
                      <a:r>
                        <a:rPr lang="en-US" sz="1600" b="1" dirty="0" err="1" smtClean="0"/>
                        <a:t>ethyl</a:t>
                      </a:r>
                      <a:r>
                        <a:rPr lang="en-US" sz="1600" b="1" dirty="0" err="1" smtClean="0">
                          <a:solidFill>
                            <a:schemeClr val="tx2"/>
                          </a:solidFill>
                        </a:rPr>
                        <a:t>formamide</a:t>
                      </a:r>
                      <a:endParaRPr lang="en-US" sz="1600" b="1" dirty="0" smtClean="0">
                        <a:solidFill>
                          <a:schemeClr val="tx2"/>
                        </a:solidFill>
                      </a:endParaRPr>
                    </a:p>
                    <a:p>
                      <a:pPr marL="0" marR="0" lvl="0" indent="0" algn="l" defTabSz="914400" rtl="0" eaLnBrk="1" fontAlgn="base" latinLnBrk="0" hangingPunct="1">
                        <a:lnSpc>
                          <a:spcPct val="100000"/>
                        </a:lnSpc>
                        <a:spcBef>
                          <a:spcPct val="50000"/>
                        </a:spcBef>
                        <a:spcAft>
                          <a:spcPct val="0"/>
                        </a:spcAft>
                        <a:buClr>
                          <a:schemeClr val="tx2"/>
                        </a:buClr>
                        <a:buSzTx/>
                        <a:buFontTx/>
                        <a:buNone/>
                        <a:tabLst/>
                        <a:defRPr/>
                      </a:pPr>
                      <a:r>
                        <a:rPr lang="en-US" sz="1600" b="1" dirty="0" smtClean="0">
                          <a:solidFill>
                            <a:schemeClr val="tx2"/>
                          </a:solidFill>
                        </a:rPr>
                        <a:t>*</a:t>
                      </a:r>
                      <a:r>
                        <a:rPr lang="en-US" sz="1600" b="1" dirty="0" smtClean="0"/>
                        <a:t>ethyl =  </a:t>
                      </a:r>
                      <a:r>
                        <a:rPr lang="en-US" sz="1600" b="1" dirty="0" smtClean="0">
                          <a:solidFill>
                            <a:schemeClr val="tx2"/>
                          </a:solidFill>
                        </a:rPr>
                        <a:t>m</a:t>
                      </a:r>
                      <a:r>
                        <a:rPr lang="en-US" sz="1600" b="1" dirty="0" smtClean="0"/>
                        <a:t>ethyl</a:t>
                      </a:r>
                      <a:br>
                        <a:rPr lang="en-US" sz="1600" b="1" dirty="0" smtClean="0"/>
                      </a:br>
                      <a:r>
                        <a:rPr lang="en-US" sz="1600" b="1" dirty="0" smtClean="0"/>
                        <a:t>               </a:t>
                      </a:r>
                      <a:r>
                        <a:rPr lang="en-US" sz="1600" b="1" dirty="0" err="1" smtClean="0">
                          <a:solidFill>
                            <a:schemeClr val="tx2"/>
                          </a:solidFill>
                        </a:rPr>
                        <a:t>di</a:t>
                      </a:r>
                      <a:r>
                        <a:rPr lang="en-US" sz="1600" b="1" dirty="0" err="1" smtClean="0"/>
                        <a:t>methyl</a:t>
                      </a:r>
                      <a:r>
                        <a:rPr lang="en-US" sz="1600" b="1" dirty="0" smtClean="0"/>
                        <a:t/>
                      </a:r>
                      <a:br>
                        <a:rPr lang="en-US" sz="1600" b="1" dirty="0" smtClean="0"/>
                      </a:br>
                      <a:endParaRPr lang="en-US" sz="1600" b="1" dirty="0" smtClean="0"/>
                    </a:p>
                    <a:p>
                      <a:r>
                        <a:rPr lang="en-US" sz="1600" b="1" dirty="0" smtClean="0">
                          <a:solidFill>
                            <a:schemeClr val="tx2"/>
                          </a:solidFill>
                        </a:rPr>
                        <a:t>*</a:t>
                      </a:r>
                      <a:r>
                        <a:rPr lang="en-US" sz="1600" b="1" dirty="0" smtClean="0"/>
                        <a:t>ethyl</a:t>
                      </a:r>
                      <a:r>
                        <a:rPr lang="en-US" sz="1600" b="1" dirty="0" smtClean="0">
                          <a:solidFill>
                            <a:schemeClr val="tx2"/>
                          </a:solidFill>
                        </a:rPr>
                        <a:t>*</a:t>
                      </a:r>
                      <a:r>
                        <a:rPr lang="en-US" sz="1600" b="1" dirty="0" smtClean="0"/>
                        <a:t> = </a:t>
                      </a:r>
                      <a:r>
                        <a:rPr lang="en-US" sz="1600" b="1" dirty="0" smtClean="0">
                          <a:solidFill>
                            <a:schemeClr val="tx2"/>
                          </a:solidFill>
                        </a:rPr>
                        <a:t>trichloro</a:t>
                      </a:r>
                      <a:r>
                        <a:rPr lang="en-US" sz="1600" b="1" dirty="0" smtClean="0"/>
                        <a:t>ethyl</a:t>
                      </a:r>
                      <a:r>
                        <a:rPr lang="en-US" sz="1600" b="1" dirty="0" smtClean="0">
                          <a:solidFill>
                            <a:schemeClr val="tx2"/>
                          </a:solidFill>
                        </a:rPr>
                        <a:t>ene</a:t>
                      </a:r>
                    </a:p>
                    <a:p>
                      <a:r>
                        <a:rPr lang="en-US" sz="1600" b="1" dirty="0" smtClean="0"/>
                        <a:t>                </a:t>
                      </a:r>
                      <a:r>
                        <a:rPr lang="en-US" sz="1600" b="1" dirty="0" err="1" smtClean="0">
                          <a:solidFill>
                            <a:schemeClr val="tx2"/>
                          </a:solidFill>
                        </a:rPr>
                        <a:t>m</a:t>
                      </a:r>
                      <a:r>
                        <a:rPr lang="en-US" sz="1600" b="1" dirty="0" err="1" smtClean="0"/>
                        <a:t>ethyl</a:t>
                      </a:r>
                      <a:r>
                        <a:rPr lang="en-US" sz="1600" b="1" dirty="0" err="1" smtClean="0">
                          <a:solidFill>
                            <a:schemeClr val="tx2"/>
                          </a:solidFill>
                        </a:rPr>
                        <a:t>pyridinium</a:t>
                      </a:r>
                      <a:endParaRPr lang="en-US" sz="1600" b="1" dirty="0">
                        <a:solidFill>
                          <a:schemeClr val="tx2"/>
                        </a:solidFill>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4450">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4000" b="0" i="0" u="none" strike="noStrike" cap="none" normalizeH="0" baseline="0" dirty="0" smtClean="0">
                          <a:ln>
                            <a:noFill/>
                          </a:ln>
                          <a:solidFill>
                            <a:schemeClr val="tx1"/>
                          </a:solidFill>
                          <a:effectLst/>
                          <a:latin typeface="Arial"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1800" b="0" i="0" u="none" strike="noStrike" cap="none" normalizeH="0" baseline="0" dirty="0" smtClean="0">
                          <a:ln>
                            <a:noFill/>
                          </a:ln>
                          <a:solidFill>
                            <a:schemeClr val="tx1"/>
                          </a:solidFill>
                          <a:effectLst/>
                          <a:latin typeface="Arial" charset="0"/>
                        </a:rPr>
                        <a:t>Zero or one character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chemeClr val="tx2"/>
                        </a:buClr>
                        <a:buSzTx/>
                        <a:buFontTx/>
                        <a:buNone/>
                        <a:tabLst/>
                        <a:defRPr/>
                      </a:pPr>
                      <a:r>
                        <a:rPr kumimoji="0" lang="en-US" sz="1600" b="1" i="0" u="none" strike="noStrike" cap="none" normalizeH="0" baseline="0" dirty="0" smtClean="0">
                          <a:ln>
                            <a:noFill/>
                          </a:ln>
                          <a:solidFill>
                            <a:schemeClr val="tx1"/>
                          </a:solidFill>
                          <a:effectLst/>
                          <a:latin typeface="Arial" charset="0"/>
                        </a:rPr>
                        <a:t>  </a:t>
                      </a:r>
                      <a:r>
                        <a:rPr lang="en-US" sz="1600" b="1" dirty="0" smtClean="0"/>
                        <a:t>eight</a:t>
                      </a:r>
                      <a:r>
                        <a:rPr lang="en-US" sz="1600" b="1" dirty="0" smtClean="0">
                          <a:solidFill>
                            <a:schemeClr val="tx2"/>
                          </a:solidFill>
                        </a:rPr>
                        <a:t>$</a:t>
                      </a:r>
                      <a:r>
                        <a:rPr lang="en-US" sz="1600" b="1" dirty="0" smtClean="0"/>
                        <a:t> = eight </a:t>
                      </a:r>
                      <a:br>
                        <a:rPr lang="en-US" sz="1600" b="1" dirty="0" smtClean="0"/>
                      </a:br>
                      <a:r>
                        <a:rPr lang="en-US" sz="1600" b="1" dirty="0" smtClean="0"/>
                        <a:t>               eight</a:t>
                      </a:r>
                      <a:r>
                        <a:rPr lang="en-US" sz="1600" b="1" dirty="0" smtClean="0">
                          <a:solidFill>
                            <a:schemeClr val="tx2"/>
                          </a:solidFill>
                        </a:rPr>
                        <a:t>h</a:t>
                      </a:r>
                      <a:r>
                        <a:rPr lang="en-US" sz="1600" b="1" dirty="0" smtClean="0"/>
                        <a:t/>
                      </a:r>
                      <a:br>
                        <a:rPr lang="en-US" sz="1600" b="1" dirty="0" smtClean="0"/>
                      </a:br>
                      <a:r>
                        <a:rPr lang="en-US" sz="1600" b="1" dirty="0" smtClean="0"/>
                        <a:t>               eight</a:t>
                      </a:r>
                      <a:r>
                        <a:rPr lang="en-US" sz="1600" b="1" dirty="0" smtClean="0">
                          <a:solidFill>
                            <a:schemeClr val="tx2"/>
                          </a:solidFill>
                        </a:rPr>
                        <a:t>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4450">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4400" b="0" i="0" u="none" strike="noStrike" cap="none" normalizeH="0" baseline="0" dirty="0" smtClean="0">
                          <a:ln>
                            <a:noFill/>
                          </a:ln>
                          <a:solidFill>
                            <a:schemeClr val="tx1"/>
                          </a:solidFill>
                          <a:effectLst/>
                          <a:latin typeface="Arial"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1800" b="0" i="0" u="none" strike="noStrike" cap="none" normalizeH="0" baseline="0" dirty="0" smtClean="0">
                          <a:ln>
                            <a:noFill/>
                          </a:ln>
                          <a:solidFill>
                            <a:schemeClr val="tx1"/>
                          </a:solidFill>
                          <a:effectLst/>
                          <a:latin typeface="Arial" charset="0"/>
                        </a:rPr>
                        <a:t>One character only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sz="1600" b="1" i="0" u="none" strike="noStrike" cap="none" normalizeH="0" baseline="0" dirty="0" smtClean="0">
                          <a:ln>
                            <a:noFill/>
                          </a:ln>
                          <a:solidFill>
                            <a:schemeClr val="tx1"/>
                          </a:solidFill>
                          <a:effectLst/>
                          <a:latin typeface="Arial" charset="0"/>
                        </a:rPr>
                        <a:t>  </a:t>
                      </a:r>
                      <a:r>
                        <a:rPr lang="en-US" sz="1600" b="1" dirty="0" err="1" smtClean="0"/>
                        <a:t>en</a:t>
                      </a:r>
                      <a:r>
                        <a:rPr lang="en-US" sz="1600" b="1" dirty="0" err="1" smtClean="0">
                          <a:solidFill>
                            <a:schemeClr val="tx2"/>
                          </a:solidFill>
                        </a:rPr>
                        <a:t>?</a:t>
                      </a:r>
                      <a:r>
                        <a:rPr lang="en-US" sz="1600" b="1" dirty="0" err="1" smtClean="0"/>
                        <a:t>oblast</a:t>
                      </a:r>
                      <a:r>
                        <a:rPr lang="en-US" sz="1600" b="1" dirty="0" smtClean="0"/>
                        <a:t> = </a:t>
                      </a:r>
                      <a:r>
                        <a:rPr lang="en-US" sz="1600" b="1" dirty="0" err="1" smtClean="0"/>
                        <a:t>en</a:t>
                      </a:r>
                      <a:r>
                        <a:rPr lang="en-US" sz="1600" b="1" dirty="0" err="1" smtClean="0">
                          <a:solidFill>
                            <a:schemeClr val="tx2"/>
                          </a:solidFill>
                        </a:rPr>
                        <a:t>t</a:t>
                      </a:r>
                      <a:r>
                        <a:rPr lang="en-US" sz="1600" b="1" dirty="0" err="1" smtClean="0"/>
                        <a:t>oblast</a:t>
                      </a:r>
                      <a:r>
                        <a:rPr lang="en-US" sz="1600" b="1" dirty="0" smtClean="0"/>
                        <a:t/>
                      </a:r>
                      <a:br>
                        <a:rPr lang="en-US" sz="1600" b="1" dirty="0" smtClean="0"/>
                      </a:br>
                      <a:r>
                        <a:rPr lang="en-US" sz="1600" b="1" dirty="0" smtClean="0"/>
                        <a:t>                     en</a:t>
                      </a:r>
                      <a:r>
                        <a:rPr lang="en-US" sz="1600" b="1" dirty="0" smtClean="0">
                          <a:solidFill>
                            <a:schemeClr val="tx2"/>
                          </a:solidFill>
                        </a:rPr>
                        <a:t>d</a:t>
                      </a:r>
                      <a:r>
                        <a:rPr lang="en-US" sz="1600" b="1" dirty="0" smtClean="0"/>
                        <a:t>oblast</a:t>
                      </a:r>
                      <a:endParaRPr lang="en-US" sz="1600" b="1"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Box 5"/>
          <p:cNvSpPr txBox="1">
            <a:spLocks noChangeArrowheads="1"/>
          </p:cNvSpPr>
          <p:nvPr/>
        </p:nvSpPr>
        <p:spPr bwMode="auto">
          <a:xfrm>
            <a:off x="2133600" y="6172200"/>
            <a:ext cx="7162800" cy="369888"/>
          </a:xfrm>
          <a:prstGeom prst="rect">
            <a:avLst/>
          </a:prstGeom>
          <a:noFill/>
          <a:ln w="9525">
            <a:noFill/>
            <a:miter lim="800000"/>
            <a:headEnd/>
            <a:tailEnd/>
          </a:ln>
        </p:spPr>
        <p:txBody>
          <a:bodyPr>
            <a:spAutoFit/>
          </a:bodyPr>
          <a:lstStyle/>
          <a:p>
            <a:r>
              <a:rPr lang="en-US" dirty="0" smtClean="0">
                <a:solidFill>
                  <a:schemeClr val="tx2"/>
                </a:solidFill>
              </a:rPr>
              <a:t>Topic searches must have at least 3 characters to use * wildcard.</a:t>
            </a:r>
            <a:endParaRPr lang="en-US" dirty="0">
              <a:solidFill>
                <a:schemeClr val="tx2"/>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506413"/>
            <a:ext cx="7369175" cy="836612"/>
          </a:xfrm>
        </p:spPr>
        <p:txBody>
          <a:bodyPr/>
          <a:lstStyle/>
          <a:p>
            <a:pPr eaLnBrk="1" hangingPunct="1"/>
            <a:r>
              <a:rPr lang="en-US" dirty="0" smtClean="0"/>
              <a:t>Search Operators</a:t>
            </a:r>
          </a:p>
        </p:txBody>
      </p:sp>
      <p:graphicFrame>
        <p:nvGraphicFramePr>
          <p:cNvPr id="31815" name="Group 71"/>
          <p:cNvGraphicFramePr>
            <a:graphicFrameLocks noGrp="1"/>
          </p:cNvGraphicFramePr>
          <p:nvPr>
            <p:ph idx="1"/>
          </p:nvPr>
        </p:nvGraphicFramePr>
        <p:xfrm>
          <a:off x="685801" y="1525588"/>
          <a:ext cx="7600951" cy="4302760"/>
        </p:xfrm>
        <a:graphic>
          <a:graphicData uri="http://schemas.openxmlformats.org/drawingml/2006/table">
            <a:tbl>
              <a:tblPr/>
              <a:tblGrid>
                <a:gridCol w="1481904"/>
                <a:gridCol w="6119047"/>
              </a:tblGrid>
              <a:tr h="1397000">
                <a:tc>
                  <a:txBody>
                    <a:bodyPr/>
                    <a:lstStyle/>
                    <a:p>
                      <a:pPr marL="0" marR="0" lvl="0" indent="0" algn="l" defTabSz="914400" rtl="0" eaLnBrk="1" fontAlgn="base" latinLnBrk="0" hangingPunct="1">
                        <a:lnSpc>
                          <a:spcPct val="100000"/>
                        </a:lnSpc>
                        <a:spcBef>
                          <a:spcPct val="50000"/>
                        </a:spcBef>
                        <a:spcAft>
                          <a:spcPct val="0"/>
                        </a:spcAft>
                        <a:buClr>
                          <a:schemeClr val="tx2"/>
                        </a:buClr>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L="78955" marR="789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Arial" charset="0"/>
                        </a:rPr>
                        <a:t>All search terms must occur to be retrieved.</a:t>
                      </a:r>
                      <a:endParaRPr kumimoji="0" lang="en-US" sz="16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5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latin typeface="Arial" charset="0"/>
                        </a:rPr>
                        <a:t>TOPIC: aspartame AND cancer</a:t>
                      </a: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5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Arial" charset="0"/>
                        </a:rPr>
                        <a:t>Retrieves documents that contain both </a:t>
                      </a:r>
                      <a:r>
                        <a:rPr kumimoji="0" lang="en-US" sz="1600" b="0" i="1" u="none" strike="noStrike" cap="none" normalizeH="0" baseline="0" dirty="0" smtClean="0">
                          <a:ln>
                            <a:noFill/>
                          </a:ln>
                          <a:solidFill>
                            <a:schemeClr val="tx1"/>
                          </a:solidFill>
                          <a:effectLst/>
                          <a:latin typeface="Arial" charset="0"/>
                        </a:rPr>
                        <a:t>aspartame</a:t>
                      </a:r>
                      <a:r>
                        <a:rPr kumimoji="0" lang="en-US" sz="1600" b="0" i="0" u="none" strike="noStrike" cap="none" normalizeH="0" baseline="0" dirty="0" smtClean="0">
                          <a:ln>
                            <a:noFill/>
                          </a:ln>
                          <a:solidFill>
                            <a:schemeClr val="tx1"/>
                          </a:solidFill>
                          <a:effectLst/>
                          <a:latin typeface="Arial" charset="0"/>
                        </a:rPr>
                        <a:t> and </a:t>
                      </a:r>
                      <a:r>
                        <a:rPr kumimoji="0" lang="en-US" sz="1600" b="0" i="1" u="none" strike="noStrike" cap="none" normalizeH="0" baseline="0" dirty="0" smtClean="0">
                          <a:ln>
                            <a:noFill/>
                          </a:ln>
                          <a:solidFill>
                            <a:schemeClr val="tx1"/>
                          </a:solidFill>
                          <a:effectLst/>
                          <a:latin typeface="Arial" charset="0"/>
                        </a:rPr>
                        <a:t>cancer</a:t>
                      </a:r>
                      <a:r>
                        <a:rPr kumimoji="0" lang="en-US" sz="16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50000"/>
                        </a:spcBef>
                        <a:spcAft>
                          <a:spcPct val="0"/>
                        </a:spcAft>
                        <a:buClr>
                          <a:schemeClr val="tx2"/>
                        </a:buClr>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78955" marR="789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3200">
                <a:tc>
                  <a:txBody>
                    <a:bodyPr/>
                    <a:lstStyle/>
                    <a:p>
                      <a:pPr marL="0" marR="0" lvl="0" indent="0" algn="l" defTabSz="914400" rtl="0" eaLnBrk="1" fontAlgn="base" latinLnBrk="0" hangingPunct="1">
                        <a:lnSpc>
                          <a:spcPct val="100000"/>
                        </a:lnSpc>
                        <a:spcBef>
                          <a:spcPct val="50000"/>
                        </a:spcBef>
                        <a:spcAft>
                          <a:spcPct val="0"/>
                        </a:spcAft>
                        <a:buClr>
                          <a:schemeClr val="tx2"/>
                        </a:buClr>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L="78955" marR="789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Arial" charset="0"/>
                        </a:rPr>
                        <a:t>Any one of the search terms must occur to be retrieved. Use when searching variants and synonyms.</a:t>
                      </a:r>
                      <a:endParaRPr kumimoji="0" lang="en-US" sz="16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5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latin typeface="Arial" charset="0"/>
                        </a:rPr>
                        <a:t>TOPIC: aspartame OR saccharine OR sweetener</a:t>
                      </a: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5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Arial" charset="0"/>
                        </a:rPr>
                        <a:t>Retrieves documents that contain at least one of the terms.</a:t>
                      </a:r>
                    </a:p>
                  </a:txBody>
                  <a:tcPr marL="78955" marR="789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7000">
                <a:tc>
                  <a:txBody>
                    <a:bodyPr/>
                    <a:lstStyle/>
                    <a:p>
                      <a:pPr marL="0" marR="0" lvl="0" indent="0" algn="l" defTabSz="914400" rtl="0" eaLnBrk="1" fontAlgn="base" latinLnBrk="0" hangingPunct="1">
                        <a:lnSpc>
                          <a:spcPct val="100000"/>
                        </a:lnSpc>
                        <a:spcBef>
                          <a:spcPct val="50000"/>
                        </a:spcBef>
                        <a:spcAft>
                          <a:spcPct val="0"/>
                        </a:spcAft>
                        <a:buClr>
                          <a:schemeClr val="tx2"/>
                        </a:buClr>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L="78955" marR="789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Arial" charset="0"/>
                        </a:rPr>
                        <a:t>Excludes records that contain a given search term.</a:t>
                      </a:r>
                      <a:endParaRPr kumimoji="0" lang="en-US" sz="16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50000"/>
                        </a:spcBef>
                        <a:spcAft>
                          <a:spcPct val="0"/>
                        </a:spcAft>
                        <a:buClr>
                          <a:schemeClr val="tx2"/>
                        </a:buClr>
                        <a:buSzTx/>
                        <a:buFontTx/>
                        <a:buNone/>
                        <a:tabLst/>
                      </a:pPr>
                      <a:r>
                        <a:rPr kumimoji="0" lang="en-US" sz="1600" b="1" i="0" u="none" strike="noStrike" cap="none" normalizeH="0" baseline="0" dirty="0" smtClean="0">
                          <a:ln>
                            <a:noFill/>
                          </a:ln>
                          <a:solidFill>
                            <a:schemeClr val="tx1"/>
                          </a:solidFill>
                          <a:effectLst/>
                          <a:latin typeface="Arial" charset="0"/>
                        </a:rPr>
                        <a:t>TOPIC: aids NOT hearing</a:t>
                      </a: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50000"/>
                        </a:spcBef>
                        <a:spcAft>
                          <a:spcPct val="0"/>
                        </a:spcAft>
                        <a:buClr>
                          <a:schemeClr val="tx2"/>
                        </a:buClr>
                        <a:buSzTx/>
                        <a:buFontTx/>
                        <a:buNone/>
                        <a:tabLst/>
                      </a:pPr>
                      <a:r>
                        <a:rPr kumimoji="0" lang="en-US" sz="1600" b="0" i="0" u="none" strike="noStrike" cap="none" normalizeH="0" baseline="0" dirty="0" smtClean="0">
                          <a:ln>
                            <a:noFill/>
                          </a:ln>
                          <a:solidFill>
                            <a:schemeClr val="tx1"/>
                          </a:solidFill>
                          <a:effectLst/>
                          <a:latin typeface="Arial" charset="0"/>
                        </a:rPr>
                        <a:t>Retrieves documents with </a:t>
                      </a:r>
                      <a:r>
                        <a:rPr kumimoji="0" lang="en-US" sz="1600" b="0" i="1" u="none" strike="noStrike" cap="none" normalizeH="0" baseline="0" dirty="0" smtClean="0">
                          <a:ln>
                            <a:noFill/>
                          </a:ln>
                          <a:solidFill>
                            <a:schemeClr val="tx1"/>
                          </a:solidFill>
                          <a:effectLst/>
                          <a:latin typeface="Arial" charset="0"/>
                        </a:rPr>
                        <a:t>aids,</a:t>
                      </a:r>
                      <a:r>
                        <a:rPr kumimoji="0" lang="en-US" sz="1600" b="0" i="0" u="none" strike="noStrike" cap="none" normalizeH="0" baseline="0" dirty="0" smtClean="0">
                          <a:ln>
                            <a:noFill/>
                          </a:ln>
                          <a:solidFill>
                            <a:schemeClr val="tx1"/>
                          </a:solidFill>
                          <a:effectLst/>
                          <a:latin typeface="Arial" charset="0"/>
                        </a:rPr>
                        <a:t> excluding any which also contain </a:t>
                      </a:r>
                      <a:r>
                        <a:rPr kumimoji="0" lang="en-US" sz="1600" b="0" i="1" u="none" strike="noStrike" cap="none" normalizeH="0" baseline="0" dirty="0" smtClean="0">
                          <a:ln>
                            <a:noFill/>
                          </a:ln>
                          <a:solidFill>
                            <a:schemeClr val="tx1"/>
                          </a:solidFill>
                          <a:effectLst/>
                          <a:latin typeface="Arial" charset="0"/>
                        </a:rPr>
                        <a:t>hearing</a:t>
                      </a:r>
                      <a:r>
                        <a:rPr kumimoji="0" lang="en-US" sz="1600" b="0" i="0" u="none" strike="noStrike" cap="none" normalizeH="0" baseline="0" dirty="0" smtClean="0">
                          <a:ln>
                            <a:noFill/>
                          </a:ln>
                          <a:solidFill>
                            <a:schemeClr val="tx1"/>
                          </a:solidFill>
                          <a:effectLst/>
                          <a:latin typeface="Arial" charset="0"/>
                        </a:rPr>
                        <a:t>.</a:t>
                      </a:r>
                    </a:p>
                  </a:txBody>
                  <a:tcPr marL="78955" marR="789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8449" name="Picture 29" descr="and"/>
          <p:cNvPicPr>
            <a:picLocks noGrp="1" noChangeAspect="1" noChangeArrowheads="1"/>
          </p:cNvPicPr>
          <p:nvPr>
            <p:ph sz="quarter" idx="4294967295"/>
          </p:nvPr>
        </p:nvPicPr>
        <p:blipFill>
          <a:blip r:embed="rId3" cstate="print"/>
          <a:stretch>
            <a:fillRect/>
          </a:stretch>
        </p:blipFill>
        <p:spPr>
          <a:xfrm>
            <a:off x="915097" y="1676400"/>
            <a:ext cx="1236855" cy="1152525"/>
          </a:xfrm>
          <a:noFill/>
        </p:spPr>
      </p:pic>
      <p:pic>
        <p:nvPicPr>
          <p:cNvPr id="18450" name="Picture 43" descr="or3"/>
          <p:cNvPicPr>
            <a:picLocks noGrp="1" noChangeAspect="1" noChangeArrowheads="1"/>
          </p:cNvPicPr>
          <p:nvPr>
            <p:ph sz="quarter" idx="4294967295"/>
          </p:nvPr>
        </p:nvPicPr>
        <p:blipFill>
          <a:blip r:embed="rId4" cstate="print"/>
          <a:stretch>
            <a:fillRect/>
          </a:stretch>
        </p:blipFill>
        <p:spPr>
          <a:xfrm>
            <a:off x="763182" y="3124200"/>
            <a:ext cx="1359711" cy="1209675"/>
          </a:xfrm>
          <a:noFill/>
        </p:spPr>
      </p:pic>
      <p:pic>
        <p:nvPicPr>
          <p:cNvPr id="18451" name="Picture 46" descr="not"/>
          <p:cNvPicPr>
            <a:picLocks noGrp="1" noChangeAspect="1" noChangeArrowheads="1"/>
          </p:cNvPicPr>
          <p:nvPr>
            <p:ph sz="quarter" idx="4294967295"/>
          </p:nvPr>
        </p:nvPicPr>
        <p:blipFill>
          <a:blip r:embed="rId5" cstate="print"/>
          <a:srcRect/>
          <a:stretch>
            <a:fillRect/>
          </a:stretch>
        </p:blipFill>
        <p:spPr>
          <a:xfrm>
            <a:off x="838200" y="4495800"/>
            <a:ext cx="1276350" cy="1247775"/>
          </a:xfr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1aa51857816a0d3f64740ce26df6688958a5c"/>
</p:tagLst>
</file>

<file path=ppt/theme/theme1.xml><?xml version="1.0" encoding="utf-8"?>
<a:theme xmlns:a="http://schemas.openxmlformats.org/drawingml/2006/main" name="3_TEST_tr_present_080326_v1">
  <a:themeElements>
    <a:clrScheme name="3_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Knowledge">
      <a:majorFont>
        <a:latin typeface="Knowledge Bold"/>
        <a:ea typeface=""/>
        <a:cs typeface=""/>
      </a:majorFont>
      <a:minorFont>
        <a:latin typeface="Knowledge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3_TEST_tr_present_080326_v1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3_TEST_tr_present_080326_v1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3_TEST_tr_present_080326_v1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3_TEST_tr_present_080326_v1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39962</TotalTime>
  <Words>1169</Words>
  <Application>Microsoft Macintosh PowerPoint</Application>
  <PresentationFormat>On-screen Show (4:3)</PresentationFormat>
  <Paragraphs>240</Paragraphs>
  <Slides>22</Slides>
  <Notes>15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3_TEST_tr_present_080326_v1</vt:lpstr>
      <vt:lpstr>         Loma Linda University Web of Science: Basic Search</vt:lpstr>
      <vt:lpstr>Loma Linda University</vt:lpstr>
      <vt:lpstr>Indexing practices and benefits</vt:lpstr>
      <vt:lpstr>Searchable and Navigable</vt:lpstr>
      <vt:lpstr>Web of Science can answer questions like…</vt:lpstr>
      <vt:lpstr>Agenda</vt:lpstr>
      <vt:lpstr>Search logic and search assistance</vt:lpstr>
      <vt:lpstr>Wildcard Characters (Truncation)</vt:lpstr>
      <vt:lpstr>Search Operators</vt:lpstr>
      <vt:lpstr>Proximity Operators</vt:lpstr>
      <vt:lpstr>Topic search</vt:lpstr>
      <vt:lpstr>Topic search examples</vt:lpstr>
      <vt:lpstr>Cited References in plain text…why?</vt:lpstr>
      <vt:lpstr>Create your Web of Science profile</vt:lpstr>
      <vt:lpstr>Remote Access</vt:lpstr>
      <vt:lpstr>Author Searches</vt:lpstr>
      <vt:lpstr>Organization/Address Searches</vt:lpstr>
      <vt:lpstr>Organization/Address Searches</vt:lpstr>
      <vt:lpstr>Saving results / Setting alerts</vt:lpstr>
      <vt:lpstr>Working with your results</vt:lpstr>
      <vt:lpstr>Web of Science and PubMed</vt:lpstr>
      <vt:lpstr> Support and Training</vt:lpstr>
    </vt:vector>
  </TitlesOfParts>
  <Company>Thomson - Scientific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Bibliometrics:  evaluating research performance</dc:title>
  <dc:creator>User Services</dc:creator>
  <cp:lastModifiedBy>Janelle Carillo</cp:lastModifiedBy>
  <cp:revision>1340</cp:revision>
  <dcterms:created xsi:type="dcterms:W3CDTF">2008-10-03T15:29:31Z</dcterms:created>
  <dcterms:modified xsi:type="dcterms:W3CDTF">2014-08-19T22:10:03Z</dcterms:modified>
</cp:coreProperties>
</file>