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56" r:id="rId2"/>
    <p:sldId id="289" r:id="rId3"/>
    <p:sldId id="292" r:id="rId4"/>
    <p:sldId id="290" r:id="rId5"/>
    <p:sldId id="291" r:id="rId6"/>
    <p:sldId id="257" r:id="rId7"/>
    <p:sldId id="285" r:id="rId8"/>
    <p:sldId id="286" r:id="rId9"/>
    <p:sldId id="288" r:id="rId10"/>
    <p:sldId id="287" r:id="rId11"/>
    <p:sldId id="268" r:id="rId12"/>
    <p:sldId id="269" r:id="rId13"/>
    <p:sldId id="270" r:id="rId14"/>
    <p:sldId id="271" r:id="rId15"/>
    <p:sldId id="272" r:id="rId16"/>
    <p:sldId id="273" r:id="rId17"/>
    <p:sldId id="284" r:id="rId18"/>
    <p:sldId id="274" r:id="rId19"/>
    <p:sldId id="275"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333"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298" r:id="rId49"/>
    <p:sldId id="334" r:id="rId50"/>
    <p:sldId id="317" r:id="rId51"/>
    <p:sldId id="294" r:id="rId52"/>
    <p:sldId id="295" r:id="rId53"/>
    <p:sldId id="296" r:id="rId54"/>
    <p:sldId id="297" r:id="rId55"/>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3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7072"/>
          </a:xfrm>
          <a:prstGeom prst="rect">
            <a:avLst/>
          </a:prstGeom>
        </p:spPr>
        <p:txBody>
          <a:bodyPr vert="horz" lIns="92930" tIns="46465" rIns="92930" bIns="46465" rtlCol="0"/>
          <a:lstStyle>
            <a:lvl1pPr algn="r">
              <a:defRPr sz="1200"/>
            </a:lvl1pPr>
          </a:lstStyle>
          <a:p>
            <a:fld id="{0CDCB939-AF8A-45C7-8C28-A0BAB577DE65}" type="datetimeFigureOut">
              <a:rPr lang="en-US" smtClean="0"/>
              <a:pPr/>
              <a:t>8/19/14</a:t>
            </a:fld>
            <a:endParaRPr lang="en-US"/>
          </a:p>
        </p:txBody>
      </p:sp>
      <p:sp>
        <p:nvSpPr>
          <p:cNvPr id="4" name="Footer Placeholder 3"/>
          <p:cNvSpPr>
            <a:spLocks noGrp="1"/>
          </p:cNvSpPr>
          <p:nvPr>
            <p:ph type="ftr" sz="quarter" idx="2"/>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30"/>
            <a:ext cx="3013763" cy="467071"/>
          </a:xfrm>
          <a:prstGeom prst="rect">
            <a:avLst/>
          </a:prstGeom>
        </p:spPr>
        <p:txBody>
          <a:bodyPr vert="horz" lIns="92930" tIns="46465" rIns="92930" bIns="46465" rtlCol="0" anchor="b"/>
          <a:lstStyle>
            <a:lvl1pPr algn="r">
              <a:defRPr sz="1200"/>
            </a:lvl1pPr>
          </a:lstStyle>
          <a:p>
            <a:fld id="{4312167D-1C97-4E4E-8548-37551915D420}" type="slidenum">
              <a:rPr lang="en-US" smtClean="0"/>
              <a:pPr/>
              <a:t>‹#›</a:t>
            </a:fld>
            <a:endParaRPr lang="en-US"/>
          </a:p>
        </p:txBody>
      </p:sp>
    </p:spTree>
    <p:extLst>
      <p:ext uri="{BB962C8B-B14F-4D97-AF65-F5344CB8AC3E}">
        <p14:creationId xmlns:p14="http://schemas.microsoft.com/office/powerpoint/2010/main" val="2672532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4079A2B8-A6C5-4698-A41E-A2127F424A1A}" type="datetimeFigureOut">
              <a:rPr lang="en-US" smtClean="0"/>
              <a:pPr/>
              <a:t>8/19/14</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B899413A-CFAD-4F0D-BADE-5F01D42F6AB9}" type="slidenum">
              <a:rPr lang="en-US" smtClean="0"/>
              <a:pPr/>
              <a:t>‹#›</a:t>
            </a:fld>
            <a:endParaRPr lang="en-US"/>
          </a:p>
        </p:txBody>
      </p:sp>
    </p:spTree>
    <p:extLst>
      <p:ext uri="{BB962C8B-B14F-4D97-AF65-F5344CB8AC3E}">
        <p14:creationId xmlns:p14="http://schemas.microsoft.com/office/powerpoint/2010/main" val="3751761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a:t>Flipping the classroom” has become something of a buzzword in the last several years, driven in part by high profile publications in: </a:t>
            </a:r>
            <a:r>
              <a:rPr lang="en-US" sz="800" i="1" dirty="0"/>
              <a:t>The New York Times </a:t>
            </a:r>
            <a:r>
              <a:rPr lang="en-US" sz="800" dirty="0"/>
              <a:t>(Fitzpatrick, 2012); </a:t>
            </a:r>
          </a:p>
          <a:p>
            <a:r>
              <a:rPr lang="en-US" sz="800" i="1" dirty="0"/>
              <a:t>The Chronicle of Higher Education </a:t>
            </a:r>
            <a:r>
              <a:rPr lang="en-US" sz="800" dirty="0"/>
              <a:t>(</a:t>
            </a:r>
            <a:r>
              <a:rPr lang="en-US" sz="800" dirty="0" err="1"/>
              <a:t>Berrett</a:t>
            </a:r>
            <a:r>
              <a:rPr lang="en-US" sz="800" dirty="0"/>
              <a:t>, 2012); </a:t>
            </a:r>
            <a:r>
              <a:rPr lang="en-US" sz="800" i="1" dirty="0"/>
              <a:t>Science</a:t>
            </a:r>
            <a:r>
              <a:rPr lang="en-US" sz="800" dirty="0"/>
              <a:t> (Mazur, 2009)</a:t>
            </a:r>
          </a:p>
          <a:p>
            <a:endParaRPr lang="en-US" dirty="0"/>
          </a:p>
        </p:txBody>
      </p:sp>
      <p:sp>
        <p:nvSpPr>
          <p:cNvPr id="4" name="Slide Number Placeholder 3"/>
          <p:cNvSpPr>
            <a:spLocks noGrp="1"/>
          </p:cNvSpPr>
          <p:nvPr>
            <p:ph type="sldNum" sz="quarter" idx="10"/>
          </p:nvPr>
        </p:nvSpPr>
        <p:spPr/>
        <p:txBody>
          <a:bodyPr/>
          <a:lstStyle/>
          <a:p>
            <a:fld id="{B899413A-CFAD-4F0D-BADE-5F01D42F6AB9}" type="slidenum">
              <a:rPr lang="en-US" smtClean="0"/>
              <a:pPr/>
              <a:t>2</a:t>
            </a:fld>
            <a:endParaRPr lang="en-US"/>
          </a:p>
        </p:txBody>
      </p:sp>
    </p:spTree>
    <p:extLst>
      <p:ext uri="{BB962C8B-B14F-4D97-AF65-F5344CB8AC3E}">
        <p14:creationId xmlns:p14="http://schemas.microsoft.com/office/powerpoint/2010/main" val="4187778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are organized strategically into diverse teams of 5-7 students that work together throughout the class.  </a:t>
            </a:r>
          </a:p>
          <a:p>
            <a:r>
              <a:rPr lang="en-US" dirty="0" smtClean="0"/>
              <a:t>Before each unit or module of the course, students prepare by reading prior to class.</a:t>
            </a:r>
          </a:p>
          <a:p>
            <a:pPr>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899413A-CFAD-4F0D-BADE-5F01D42F6AB9}" type="slidenum">
              <a:rPr lang="en-US" smtClean="0"/>
              <a:pPr/>
              <a:t>12</a:t>
            </a:fld>
            <a:endParaRPr lang="en-US"/>
          </a:p>
        </p:txBody>
      </p:sp>
    </p:spTree>
    <p:extLst>
      <p:ext uri="{BB962C8B-B14F-4D97-AF65-F5344CB8AC3E}">
        <p14:creationId xmlns:p14="http://schemas.microsoft.com/office/powerpoint/2010/main" val="2449901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the first class of the module, students participate in a “Readiness Assurance Process,” or RAP. </a:t>
            </a:r>
          </a:p>
          <a:p>
            <a:pPr lvl="1"/>
            <a:r>
              <a:rPr lang="en-US" dirty="0"/>
              <a:t>Specifically, </a:t>
            </a:r>
            <a:r>
              <a:rPr lang="en-US" b="1" dirty="0"/>
              <a:t>students complete a test individually</a:t>
            </a:r>
            <a:r>
              <a:rPr lang="en-US" dirty="0"/>
              <a:t> (the “Individual Readiness Assurance Test,” or iRAT).</a:t>
            </a:r>
          </a:p>
          <a:p>
            <a:endParaRPr lang="en-US" dirty="0"/>
          </a:p>
        </p:txBody>
      </p:sp>
      <p:sp>
        <p:nvSpPr>
          <p:cNvPr id="4" name="Slide Number Placeholder 3"/>
          <p:cNvSpPr>
            <a:spLocks noGrp="1"/>
          </p:cNvSpPr>
          <p:nvPr>
            <p:ph type="sldNum" sz="quarter" idx="10"/>
          </p:nvPr>
        </p:nvSpPr>
        <p:spPr/>
        <p:txBody>
          <a:bodyPr/>
          <a:lstStyle/>
          <a:p>
            <a:fld id="{B899413A-CFAD-4F0D-BADE-5F01D42F6AB9}" type="slidenum">
              <a:rPr lang="en-US" smtClean="0"/>
              <a:pPr/>
              <a:t>13</a:t>
            </a:fld>
            <a:endParaRPr lang="en-US"/>
          </a:p>
        </p:txBody>
      </p:sp>
    </p:spTree>
    <p:extLst>
      <p:ext uri="{BB962C8B-B14F-4D97-AF65-F5344CB8AC3E}">
        <p14:creationId xmlns:p14="http://schemas.microsoft.com/office/powerpoint/2010/main" val="1690767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latin typeface="+mn-lt"/>
              </a:rPr>
              <a:t>They then complete the test with their group members</a:t>
            </a:r>
            <a:r>
              <a:rPr lang="en-US" dirty="0" smtClean="0">
                <a:latin typeface="+mn-lt"/>
              </a:rPr>
              <a:t> (the “group Readiness Assurance Test,” or gRAT). </a:t>
            </a:r>
          </a:p>
          <a:p>
            <a:r>
              <a:rPr lang="en-US" dirty="0" smtClean="0">
                <a:latin typeface="+mn-lt"/>
              </a:rPr>
              <a:t>Both the individual scores and the group scores contribute to the students’ grades. </a:t>
            </a:r>
          </a:p>
          <a:p>
            <a:pPr lvl="1"/>
            <a:r>
              <a:rPr lang="en-US" dirty="0" smtClean="0">
                <a:latin typeface="+mn-lt"/>
              </a:rPr>
              <a:t>The tests are typically multiple choice</a:t>
            </a:r>
          </a:p>
          <a:p>
            <a:pPr lvl="1"/>
            <a:r>
              <a:rPr lang="en-US" dirty="0" smtClean="0">
                <a:latin typeface="+mn-lt"/>
              </a:rPr>
              <a:t>Students often complete the group test using a “scratch-off” sheet and score themselves </a:t>
            </a:r>
          </a:p>
          <a:p>
            <a:pPr lvl="2"/>
            <a:r>
              <a:rPr lang="en-US" dirty="0" smtClean="0">
                <a:latin typeface="+mn-lt"/>
              </a:rPr>
              <a:t>Reduces grading time </a:t>
            </a:r>
            <a:r>
              <a:rPr lang="en-US" i="1" dirty="0" smtClean="0">
                <a:latin typeface="+mn-lt"/>
              </a:rPr>
              <a:t>and</a:t>
            </a:r>
            <a:r>
              <a:rPr lang="en-US" dirty="0" smtClean="0">
                <a:latin typeface="+mn-lt"/>
              </a:rPr>
              <a:t> promotes student discussion of correct answers.</a:t>
            </a:r>
          </a:p>
          <a:p>
            <a:endParaRPr lang="en-US" dirty="0"/>
          </a:p>
        </p:txBody>
      </p:sp>
      <p:sp>
        <p:nvSpPr>
          <p:cNvPr id="4" name="Slide Number Placeholder 3"/>
          <p:cNvSpPr>
            <a:spLocks noGrp="1"/>
          </p:cNvSpPr>
          <p:nvPr>
            <p:ph type="sldNum" sz="quarter" idx="10"/>
          </p:nvPr>
        </p:nvSpPr>
        <p:spPr/>
        <p:txBody>
          <a:bodyPr/>
          <a:lstStyle/>
          <a:p>
            <a:fld id="{B899413A-CFAD-4F0D-BADE-5F01D42F6AB9}" type="slidenum">
              <a:rPr lang="en-US" smtClean="0"/>
              <a:pPr/>
              <a:t>14</a:t>
            </a:fld>
            <a:endParaRPr lang="en-US"/>
          </a:p>
        </p:txBody>
      </p:sp>
    </p:spTree>
    <p:extLst>
      <p:ext uri="{BB962C8B-B14F-4D97-AF65-F5344CB8AC3E}">
        <p14:creationId xmlns:p14="http://schemas.microsoft.com/office/powerpoint/2010/main" val="3783851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305">
              <a:defRPr/>
            </a:pPr>
            <a:r>
              <a:rPr lang="en-US" sz="800" dirty="0"/>
              <a:t>After the students complete the group test, the instructor encourages teams to appeal questions that they got incorrect. The appeals process encourages students to review the material, evaluate their understanding, and defend the choice they made.</a:t>
            </a:r>
          </a:p>
          <a:p>
            <a:endParaRPr lang="en-US" dirty="0"/>
          </a:p>
        </p:txBody>
      </p:sp>
      <p:sp>
        <p:nvSpPr>
          <p:cNvPr id="4" name="Slide Number Placeholder 3"/>
          <p:cNvSpPr>
            <a:spLocks noGrp="1"/>
          </p:cNvSpPr>
          <p:nvPr>
            <p:ph type="sldNum" sz="quarter" idx="10"/>
          </p:nvPr>
        </p:nvSpPr>
        <p:spPr/>
        <p:txBody>
          <a:bodyPr/>
          <a:lstStyle/>
          <a:p>
            <a:fld id="{B899413A-CFAD-4F0D-BADE-5F01D42F6AB9}" type="slidenum">
              <a:rPr lang="en-US" smtClean="0"/>
              <a:pPr/>
              <a:t>15</a:t>
            </a:fld>
            <a:endParaRPr lang="en-US"/>
          </a:p>
        </p:txBody>
      </p:sp>
    </p:spTree>
    <p:extLst>
      <p:ext uri="{BB962C8B-B14F-4D97-AF65-F5344CB8AC3E}">
        <p14:creationId xmlns:p14="http://schemas.microsoft.com/office/powerpoint/2010/main" val="2316437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305">
              <a:defRPr/>
            </a:pPr>
            <a:r>
              <a:rPr lang="en-US" dirty="0" smtClean="0"/>
              <a:t>To conclude the Readiness Assurance Process, the instructor gives a mini-lecture that focuses on concepts with which students struggled the most.</a:t>
            </a:r>
          </a:p>
          <a:p>
            <a:endParaRPr lang="en-US" dirty="0"/>
          </a:p>
        </p:txBody>
      </p:sp>
      <p:sp>
        <p:nvSpPr>
          <p:cNvPr id="4" name="Slide Number Placeholder 3"/>
          <p:cNvSpPr>
            <a:spLocks noGrp="1"/>
          </p:cNvSpPr>
          <p:nvPr>
            <p:ph type="sldNum" sz="quarter" idx="10"/>
          </p:nvPr>
        </p:nvSpPr>
        <p:spPr/>
        <p:txBody>
          <a:bodyPr/>
          <a:lstStyle/>
          <a:p>
            <a:fld id="{B899413A-CFAD-4F0D-BADE-5F01D42F6AB9}" type="slidenum">
              <a:rPr lang="en-US" smtClean="0"/>
              <a:pPr/>
              <a:t>16</a:t>
            </a:fld>
            <a:endParaRPr lang="en-US"/>
          </a:p>
        </p:txBody>
      </p:sp>
    </p:spTree>
    <p:extLst>
      <p:ext uri="{BB962C8B-B14F-4D97-AF65-F5344CB8AC3E}">
        <p14:creationId xmlns:p14="http://schemas.microsoft.com/office/powerpoint/2010/main" val="2547246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a:t>Out of Class Preparation </a:t>
            </a:r>
            <a:r>
              <a:rPr lang="en-US" dirty="0">
                <a:sym typeface="Wingdings" pitchFamily="2" charset="2"/>
              </a:rPr>
              <a:t> </a:t>
            </a:r>
            <a:r>
              <a:rPr lang="en-US" dirty="0"/>
              <a:t>Readiness Assurance Process </a:t>
            </a:r>
            <a:r>
              <a:rPr lang="en-US" dirty="0">
                <a:sym typeface="Wingdings" pitchFamily="2" charset="2"/>
              </a:rPr>
              <a:t></a:t>
            </a:r>
            <a:r>
              <a:rPr lang="en-US" dirty="0"/>
              <a:t>Mini Lecture </a:t>
            </a:r>
          </a:p>
          <a:p>
            <a:r>
              <a:rPr lang="en-US" dirty="0"/>
              <a:t>Serve as preparation for the in-class application activities that complete the module. </a:t>
            </a:r>
          </a:p>
          <a:p>
            <a:r>
              <a:rPr lang="en-US" dirty="0"/>
              <a:t>These application activities require the teams to make a specific choice about a significant problem. </a:t>
            </a:r>
          </a:p>
          <a:p>
            <a:r>
              <a:rPr lang="en-US" dirty="0"/>
              <a:t>All teams work on the same problem and report their decisions simultaneously. </a:t>
            </a:r>
          </a:p>
          <a:p>
            <a:pPr lvl="1"/>
            <a:r>
              <a:rPr lang="en-US" dirty="0"/>
              <a:t>This structure requires teams to articulate their thinking, and gives teams an opportunity to evaluate their own reasoning when confronted with different decisions that other teams may make. </a:t>
            </a:r>
          </a:p>
          <a:p>
            <a:endParaRPr lang="en-US" dirty="0"/>
          </a:p>
        </p:txBody>
      </p:sp>
      <p:sp>
        <p:nvSpPr>
          <p:cNvPr id="4" name="Slide Number Placeholder 3"/>
          <p:cNvSpPr>
            <a:spLocks noGrp="1"/>
          </p:cNvSpPr>
          <p:nvPr>
            <p:ph type="sldNum" sz="quarter" idx="10"/>
          </p:nvPr>
        </p:nvSpPr>
        <p:spPr/>
        <p:txBody>
          <a:bodyPr/>
          <a:lstStyle/>
          <a:p>
            <a:fld id="{B899413A-CFAD-4F0D-BADE-5F01D42F6AB9}" type="slidenum">
              <a:rPr lang="en-US" smtClean="0"/>
              <a:pPr/>
              <a:t>18</a:t>
            </a:fld>
            <a:endParaRPr lang="en-US"/>
          </a:p>
        </p:txBody>
      </p:sp>
    </p:spTree>
    <p:extLst>
      <p:ext uri="{BB962C8B-B14F-4D97-AF65-F5344CB8AC3E}">
        <p14:creationId xmlns:p14="http://schemas.microsoft.com/office/powerpoint/2010/main" val="3935282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a:t>Peer evaluation is an important part of team-based learning</a:t>
            </a:r>
          </a:p>
          <a:p>
            <a:r>
              <a:rPr lang="en-US" sz="800" dirty="0"/>
              <a:t>It is seen as essential for keeping students accountable to their teammates.</a:t>
            </a:r>
          </a:p>
          <a:p>
            <a:endParaRPr lang="en-US" dirty="0"/>
          </a:p>
        </p:txBody>
      </p:sp>
      <p:sp>
        <p:nvSpPr>
          <p:cNvPr id="4" name="Slide Number Placeholder 3"/>
          <p:cNvSpPr>
            <a:spLocks noGrp="1"/>
          </p:cNvSpPr>
          <p:nvPr>
            <p:ph type="sldNum" sz="quarter" idx="10"/>
          </p:nvPr>
        </p:nvSpPr>
        <p:spPr/>
        <p:txBody>
          <a:bodyPr/>
          <a:lstStyle/>
          <a:p>
            <a:fld id="{B899413A-CFAD-4F0D-BADE-5F01D42F6AB9}" type="slidenum">
              <a:rPr lang="en-US" smtClean="0"/>
              <a:pPr/>
              <a:t>19</a:t>
            </a:fld>
            <a:endParaRPr lang="en-US"/>
          </a:p>
        </p:txBody>
      </p:sp>
    </p:spTree>
    <p:extLst>
      <p:ext uri="{BB962C8B-B14F-4D97-AF65-F5344CB8AC3E}">
        <p14:creationId xmlns:p14="http://schemas.microsoft.com/office/powerpoint/2010/main" val="3402785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99413A-CFAD-4F0D-BADE-5F01D42F6AB9}" type="slidenum">
              <a:rPr lang="en-US" smtClean="0"/>
              <a:pPr/>
              <a:t>24</a:t>
            </a:fld>
            <a:endParaRPr lang="en-US"/>
          </a:p>
        </p:txBody>
      </p:sp>
    </p:spTree>
    <p:extLst>
      <p:ext uri="{BB962C8B-B14F-4D97-AF65-F5344CB8AC3E}">
        <p14:creationId xmlns:p14="http://schemas.microsoft.com/office/powerpoint/2010/main" val="2559280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99413A-CFAD-4F0D-BADE-5F01D42F6AB9}" type="slidenum">
              <a:rPr lang="en-US" smtClean="0"/>
              <a:pPr/>
              <a:t>25</a:t>
            </a:fld>
            <a:endParaRPr lang="en-US"/>
          </a:p>
        </p:txBody>
      </p:sp>
    </p:spTree>
    <p:extLst>
      <p:ext uri="{BB962C8B-B14F-4D97-AF65-F5344CB8AC3E}">
        <p14:creationId xmlns:p14="http://schemas.microsoft.com/office/powerpoint/2010/main" val="632065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a:t>70% of grad level courses in the dept taught by problem-based learning</a:t>
            </a:r>
          </a:p>
          <a:p>
            <a:r>
              <a:rPr lang="en-US" sz="800" dirty="0"/>
              <a:t>Requires students to work in small groups to solve clinical problems based on a video presentation of real life cases.</a:t>
            </a:r>
          </a:p>
          <a:p>
            <a:r>
              <a:rPr lang="en-US" sz="800" dirty="0"/>
              <a:t>This process not appropriate for a research class</a:t>
            </a:r>
          </a:p>
          <a:p>
            <a:r>
              <a:rPr lang="en-US" sz="800" dirty="0"/>
              <a:t>Needed a way to provide students with active learning opportunities outside of traditional lecture format</a:t>
            </a:r>
          </a:p>
          <a:p>
            <a:endParaRPr lang="en-US" dirty="0"/>
          </a:p>
        </p:txBody>
      </p:sp>
      <p:sp>
        <p:nvSpPr>
          <p:cNvPr id="4" name="Slide Number Placeholder 3"/>
          <p:cNvSpPr>
            <a:spLocks noGrp="1"/>
          </p:cNvSpPr>
          <p:nvPr>
            <p:ph type="sldNum" sz="quarter" idx="10"/>
          </p:nvPr>
        </p:nvSpPr>
        <p:spPr/>
        <p:txBody>
          <a:bodyPr/>
          <a:lstStyle/>
          <a:p>
            <a:fld id="{B899413A-CFAD-4F0D-BADE-5F01D42F6AB9}" type="slidenum">
              <a:rPr lang="en-US" smtClean="0"/>
              <a:pPr/>
              <a:t>37</a:t>
            </a:fld>
            <a:endParaRPr lang="en-US"/>
          </a:p>
        </p:txBody>
      </p:sp>
    </p:spTree>
    <p:extLst>
      <p:ext uri="{BB962C8B-B14F-4D97-AF65-F5344CB8AC3E}">
        <p14:creationId xmlns:p14="http://schemas.microsoft.com/office/powerpoint/2010/main" val="3526799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According to Bloom’s Taxonomy (revised, 2001),</a:t>
            </a:r>
            <a:r>
              <a:rPr lang="en-US" baseline="0" dirty="0" smtClean="0"/>
              <a:t> </a:t>
            </a:r>
            <a:r>
              <a:rPr lang="en-US" dirty="0" smtClean="0"/>
              <a:t>Team-Based Learning (TBL) students are doing:</a:t>
            </a:r>
            <a:r>
              <a:rPr lang="en-US" sz="2400" dirty="0"/>
              <a:t> Lower levels of cognitive work outside of class: </a:t>
            </a:r>
            <a:r>
              <a:rPr lang="en-US" sz="1800" dirty="0"/>
              <a:t>Gaining knowledge &amp; Comprehension. </a:t>
            </a:r>
            <a:r>
              <a:rPr lang="en-US" sz="2400" dirty="0"/>
              <a:t>Higher forms of cognitive work are focused on in class:  </a:t>
            </a:r>
            <a:r>
              <a:rPr lang="en-US" sz="1800" dirty="0"/>
              <a:t>Application, Analysis, Synthesis, &amp; Evaluation</a:t>
            </a:r>
          </a:p>
          <a:p>
            <a:endParaRPr lang="en-US" dirty="0"/>
          </a:p>
        </p:txBody>
      </p:sp>
      <p:sp>
        <p:nvSpPr>
          <p:cNvPr id="4" name="Slide Number Placeholder 3"/>
          <p:cNvSpPr>
            <a:spLocks noGrp="1"/>
          </p:cNvSpPr>
          <p:nvPr>
            <p:ph type="sldNum" sz="quarter" idx="10"/>
          </p:nvPr>
        </p:nvSpPr>
        <p:spPr/>
        <p:txBody>
          <a:bodyPr/>
          <a:lstStyle/>
          <a:p>
            <a:fld id="{B899413A-CFAD-4F0D-BADE-5F01D42F6AB9}" type="slidenum">
              <a:rPr lang="en-US" smtClean="0"/>
              <a:pPr/>
              <a:t>4</a:t>
            </a:fld>
            <a:endParaRPr lang="en-US"/>
          </a:p>
        </p:txBody>
      </p:sp>
    </p:spTree>
    <p:extLst>
      <p:ext uri="{BB962C8B-B14F-4D97-AF65-F5344CB8AC3E}">
        <p14:creationId xmlns:p14="http://schemas.microsoft.com/office/powerpoint/2010/main" val="480974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keep the groups as heterogeneous as possible, divisions included </a:t>
            </a:r>
          </a:p>
          <a:p>
            <a:pPr lvl="1"/>
            <a:r>
              <a:rPr lang="en-US" dirty="0"/>
              <a:t>Undergrads from LLU vs. other schools</a:t>
            </a:r>
          </a:p>
          <a:p>
            <a:pPr lvl="1"/>
            <a:r>
              <a:rPr lang="en-US" dirty="0"/>
              <a:t>Research </a:t>
            </a:r>
            <a:r>
              <a:rPr lang="en-US" dirty="0" err="1"/>
              <a:t>vs</a:t>
            </a:r>
            <a:r>
              <a:rPr lang="en-US" dirty="0"/>
              <a:t> no research background</a:t>
            </a:r>
          </a:p>
          <a:p>
            <a:pPr lvl="1"/>
            <a:r>
              <a:rPr lang="en-US" dirty="0"/>
              <a:t>Local </a:t>
            </a:r>
            <a:r>
              <a:rPr lang="en-US" dirty="0" err="1"/>
              <a:t>vs</a:t>
            </a:r>
            <a:r>
              <a:rPr lang="en-US" dirty="0"/>
              <a:t> Out-of-State students</a:t>
            </a:r>
          </a:p>
          <a:p>
            <a:r>
              <a:rPr lang="en-US" dirty="0"/>
              <a:t>Divided into groups of 6</a:t>
            </a:r>
          </a:p>
          <a:p>
            <a:r>
              <a:rPr lang="en-US" dirty="0"/>
              <a:t>Team leaders chosen</a:t>
            </a:r>
          </a:p>
          <a:p>
            <a:pPr lvl="1"/>
            <a:r>
              <a:rPr lang="en-US" dirty="0"/>
              <a:t>Leader from each team caucused to agree on weighting of iRATs, gRATs, and Peer evals</a:t>
            </a:r>
          </a:p>
          <a:p>
            <a:endParaRPr lang="en-US" dirty="0"/>
          </a:p>
        </p:txBody>
      </p:sp>
      <p:sp>
        <p:nvSpPr>
          <p:cNvPr id="4" name="Slide Number Placeholder 3"/>
          <p:cNvSpPr>
            <a:spLocks noGrp="1"/>
          </p:cNvSpPr>
          <p:nvPr>
            <p:ph type="sldNum" sz="quarter" idx="10"/>
          </p:nvPr>
        </p:nvSpPr>
        <p:spPr/>
        <p:txBody>
          <a:bodyPr/>
          <a:lstStyle/>
          <a:p>
            <a:fld id="{B899413A-CFAD-4F0D-BADE-5F01D42F6AB9}" type="slidenum">
              <a:rPr lang="en-US" smtClean="0"/>
              <a:pPr/>
              <a:t>38</a:t>
            </a:fld>
            <a:endParaRPr lang="en-US"/>
          </a:p>
        </p:txBody>
      </p:sp>
    </p:spTree>
    <p:extLst>
      <p:ext uri="{BB962C8B-B14F-4D97-AF65-F5344CB8AC3E}">
        <p14:creationId xmlns:p14="http://schemas.microsoft.com/office/powerpoint/2010/main" val="1732484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Immediate feedback. Opportunity to learn other points of view from</a:t>
            </a:r>
            <a:r>
              <a:rPr lang="en-US" baseline="0" dirty="0" smtClean="0"/>
              <a:t> group peers </a:t>
            </a:r>
            <a:endParaRPr lang="en-US" dirty="0"/>
          </a:p>
        </p:txBody>
      </p:sp>
      <p:sp>
        <p:nvSpPr>
          <p:cNvPr id="4" name="Slide Number Placeholder 3"/>
          <p:cNvSpPr>
            <a:spLocks noGrp="1"/>
          </p:cNvSpPr>
          <p:nvPr>
            <p:ph type="sldNum" sz="quarter" idx="10"/>
          </p:nvPr>
        </p:nvSpPr>
        <p:spPr/>
        <p:txBody>
          <a:bodyPr/>
          <a:lstStyle/>
          <a:p>
            <a:fld id="{B899413A-CFAD-4F0D-BADE-5F01D42F6AB9}" type="slidenum">
              <a:rPr lang="en-US" smtClean="0"/>
              <a:pPr/>
              <a:t>41</a:t>
            </a:fld>
            <a:endParaRPr lang="en-US"/>
          </a:p>
        </p:txBody>
      </p:sp>
    </p:spTree>
    <p:extLst>
      <p:ext uri="{BB962C8B-B14F-4D97-AF65-F5344CB8AC3E}">
        <p14:creationId xmlns:p14="http://schemas.microsoft.com/office/powerpoint/2010/main" val="3537667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sure how to motivate the groups to complete them if not graded though…)</a:t>
            </a:r>
          </a:p>
          <a:p>
            <a:r>
              <a:rPr lang="en-US" smtClean="0"/>
              <a:t>Perhaps middle and end</a:t>
            </a:r>
            <a:endParaRPr lang="en-US"/>
          </a:p>
        </p:txBody>
      </p:sp>
      <p:sp>
        <p:nvSpPr>
          <p:cNvPr id="4" name="Slide Number Placeholder 3"/>
          <p:cNvSpPr>
            <a:spLocks noGrp="1"/>
          </p:cNvSpPr>
          <p:nvPr>
            <p:ph type="sldNum" sz="quarter" idx="10"/>
          </p:nvPr>
        </p:nvSpPr>
        <p:spPr/>
        <p:txBody>
          <a:bodyPr/>
          <a:lstStyle/>
          <a:p>
            <a:fld id="{B899413A-CFAD-4F0D-BADE-5F01D42F6AB9}" type="slidenum">
              <a:rPr lang="en-US" smtClean="0"/>
              <a:pPr/>
              <a:t>47</a:t>
            </a:fld>
            <a:endParaRPr lang="en-US"/>
          </a:p>
        </p:txBody>
      </p:sp>
    </p:spTree>
    <p:extLst>
      <p:ext uri="{BB962C8B-B14F-4D97-AF65-F5344CB8AC3E}">
        <p14:creationId xmlns:p14="http://schemas.microsoft.com/office/powerpoint/2010/main" val="2602852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99413A-CFAD-4F0D-BADE-5F01D42F6AB9}" type="slidenum">
              <a:rPr lang="en-US" smtClean="0"/>
              <a:pPr/>
              <a:t>48</a:t>
            </a:fld>
            <a:endParaRPr lang="en-US"/>
          </a:p>
        </p:txBody>
      </p:sp>
    </p:spTree>
    <p:extLst>
      <p:ext uri="{BB962C8B-B14F-4D97-AF65-F5344CB8AC3E}">
        <p14:creationId xmlns:p14="http://schemas.microsoft.com/office/powerpoint/2010/main" val="1646621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305">
              <a:defRPr/>
            </a:pPr>
            <a:r>
              <a:rPr lang="en-US" sz="800" dirty="0"/>
              <a:t>This model contrasts from the traditional model in which “first exposure” occurs via lecture in class, with students assimilating knowledge through homework; thus the term “flipped classroom.”</a:t>
            </a:r>
          </a:p>
          <a:p>
            <a:endParaRPr lang="en-US" dirty="0"/>
          </a:p>
        </p:txBody>
      </p:sp>
      <p:sp>
        <p:nvSpPr>
          <p:cNvPr id="4" name="Slide Number Placeholder 3"/>
          <p:cNvSpPr>
            <a:spLocks noGrp="1"/>
          </p:cNvSpPr>
          <p:nvPr>
            <p:ph type="sldNum" sz="quarter" idx="10"/>
          </p:nvPr>
        </p:nvSpPr>
        <p:spPr/>
        <p:txBody>
          <a:bodyPr/>
          <a:lstStyle/>
          <a:p>
            <a:fld id="{B899413A-CFAD-4F0D-BADE-5F01D42F6AB9}" type="slidenum">
              <a:rPr lang="en-US" smtClean="0"/>
              <a:pPr/>
              <a:t>5</a:t>
            </a:fld>
            <a:endParaRPr lang="en-US"/>
          </a:p>
        </p:txBody>
      </p:sp>
    </p:spTree>
    <p:extLst>
      <p:ext uri="{BB962C8B-B14F-4D97-AF65-F5344CB8AC3E}">
        <p14:creationId xmlns:p14="http://schemas.microsoft.com/office/powerpoint/2010/main" val="231293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Team-Based Learning (TBL) incorporates the main elements of constructivist learning: Focus is on the mental representation of information by the learner” (</a:t>
            </a:r>
            <a:r>
              <a:rPr lang="en-US" dirty="0" err="1"/>
              <a:t>Svinicki</a:t>
            </a:r>
            <a:r>
              <a:rPr lang="en-US" dirty="0"/>
              <a:t> 2004; Kaufman 2003)</a:t>
            </a:r>
          </a:p>
          <a:p>
            <a:endParaRPr lang="en-US" dirty="0"/>
          </a:p>
        </p:txBody>
      </p:sp>
      <p:sp>
        <p:nvSpPr>
          <p:cNvPr id="4" name="Slide Number Placeholder 3"/>
          <p:cNvSpPr>
            <a:spLocks noGrp="1"/>
          </p:cNvSpPr>
          <p:nvPr>
            <p:ph type="sldNum" sz="quarter" idx="10"/>
          </p:nvPr>
        </p:nvSpPr>
        <p:spPr/>
        <p:txBody>
          <a:bodyPr/>
          <a:lstStyle/>
          <a:p>
            <a:fld id="{B899413A-CFAD-4F0D-BADE-5F01D42F6AB9}" type="slidenum">
              <a:rPr lang="en-US" smtClean="0"/>
              <a:pPr/>
              <a:t>6</a:t>
            </a:fld>
            <a:endParaRPr lang="en-US"/>
          </a:p>
        </p:txBody>
      </p:sp>
    </p:spTree>
    <p:extLst>
      <p:ext uri="{BB962C8B-B14F-4D97-AF65-F5344CB8AC3E}">
        <p14:creationId xmlns:p14="http://schemas.microsoft.com/office/powerpoint/2010/main" val="3670666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800" dirty="0"/>
              <a:t>The teacher is a guide to facilitate learning. Learners should encounter inconsistencies between preconceptions and new experiences to provide a basis for development of new understandings.</a:t>
            </a:r>
          </a:p>
          <a:p>
            <a:pPr lvl="0"/>
            <a:r>
              <a:rPr lang="en-US" sz="800" dirty="0"/>
              <a:t>A focus on relevant problems accompanied by group interaction promotes learning. Learning requires reflection.</a:t>
            </a:r>
          </a:p>
          <a:p>
            <a:endParaRPr lang="en-US" dirty="0"/>
          </a:p>
        </p:txBody>
      </p:sp>
      <p:sp>
        <p:nvSpPr>
          <p:cNvPr id="4" name="Slide Number Placeholder 3"/>
          <p:cNvSpPr>
            <a:spLocks noGrp="1"/>
          </p:cNvSpPr>
          <p:nvPr>
            <p:ph type="sldNum" sz="quarter" idx="10"/>
          </p:nvPr>
        </p:nvSpPr>
        <p:spPr/>
        <p:txBody>
          <a:bodyPr/>
          <a:lstStyle/>
          <a:p>
            <a:fld id="{B899413A-CFAD-4F0D-BADE-5F01D42F6AB9}" type="slidenum">
              <a:rPr lang="en-US" smtClean="0"/>
              <a:pPr/>
              <a:t>7</a:t>
            </a:fld>
            <a:endParaRPr lang="en-US"/>
          </a:p>
        </p:txBody>
      </p:sp>
    </p:spTree>
    <p:extLst>
      <p:ext uri="{BB962C8B-B14F-4D97-AF65-F5344CB8AC3E}">
        <p14:creationId xmlns:p14="http://schemas.microsoft.com/office/powerpoint/2010/main" val="1938290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3300" dirty="0"/>
              <a:t>Teacher establishes the learning objectives and chooses the problems on which the students will focus, But then acts as a guide while teams work toward their solution to the problem. </a:t>
            </a:r>
          </a:p>
          <a:p>
            <a:endParaRPr lang="en-US" dirty="0"/>
          </a:p>
        </p:txBody>
      </p:sp>
      <p:sp>
        <p:nvSpPr>
          <p:cNvPr id="4" name="Slide Number Placeholder 3"/>
          <p:cNvSpPr>
            <a:spLocks noGrp="1"/>
          </p:cNvSpPr>
          <p:nvPr>
            <p:ph type="sldNum" sz="quarter" idx="10"/>
          </p:nvPr>
        </p:nvSpPr>
        <p:spPr/>
        <p:txBody>
          <a:bodyPr/>
          <a:lstStyle/>
          <a:p>
            <a:fld id="{B899413A-CFAD-4F0D-BADE-5F01D42F6AB9}" type="slidenum">
              <a:rPr lang="en-US" smtClean="0"/>
              <a:pPr/>
              <a:t>8</a:t>
            </a:fld>
            <a:endParaRPr lang="en-US"/>
          </a:p>
        </p:txBody>
      </p:sp>
    </p:spTree>
    <p:extLst>
      <p:ext uri="{BB962C8B-B14F-4D97-AF65-F5344CB8AC3E}">
        <p14:creationId xmlns:p14="http://schemas.microsoft.com/office/powerpoint/2010/main" val="2999516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Learners encounter inconsistencies in preconceptions and new experiences:  </a:t>
            </a:r>
            <a:r>
              <a:rPr lang="en-US" dirty="0"/>
              <a:t>A careful choice of problems can help reveal common student misconceptions</a:t>
            </a:r>
          </a:p>
          <a:p>
            <a:r>
              <a:rPr lang="en-US" b="1" dirty="0"/>
              <a:t>Focus on relevant problems + Group interaction = Learning   </a:t>
            </a:r>
            <a:r>
              <a:rPr lang="en-US" dirty="0"/>
              <a:t>Constant interaction and debate among team members allows learners to compare their current understandings with those of other team members and to construct new understandings. </a:t>
            </a:r>
          </a:p>
          <a:p>
            <a:endParaRPr lang="en-US" dirty="0"/>
          </a:p>
        </p:txBody>
      </p:sp>
      <p:sp>
        <p:nvSpPr>
          <p:cNvPr id="4" name="Slide Number Placeholder 3"/>
          <p:cNvSpPr>
            <a:spLocks noGrp="1"/>
          </p:cNvSpPr>
          <p:nvPr>
            <p:ph type="sldNum" sz="quarter" idx="10"/>
          </p:nvPr>
        </p:nvSpPr>
        <p:spPr/>
        <p:txBody>
          <a:bodyPr/>
          <a:lstStyle/>
          <a:p>
            <a:fld id="{B899413A-CFAD-4F0D-BADE-5F01D42F6AB9}" type="slidenum">
              <a:rPr lang="en-US" smtClean="0"/>
              <a:pPr/>
              <a:t>9</a:t>
            </a:fld>
            <a:endParaRPr lang="en-US"/>
          </a:p>
        </p:txBody>
      </p:sp>
    </p:spTree>
    <p:extLst>
      <p:ext uri="{BB962C8B-B14F-4D97-AF65-F5344CB8AC3E}">
        <p14:creationId xmlns:p14="http://schemas.microsoft.com/office/powerpoint/2010/main" val="701037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TBL provides several opportunities for reflection: </a:t>
            </a:r>
          </a:p>
          <a:p>
            <a:pPr lvl="1"/>
            <a:r>
              <a:rPr lang="en-US" dirty="0"/>
              <a:t>During the group readiness assessment test</a:t>
            </a:r>
          </a:p>
          <a:p>
            <a:pPr lvl="1"/>
            <a:r>
              <a:rPr lang="en-US" dirty="0"/>
              <a:t>While hearing other teams’ reports of their conclusions</a:t>
            </a:r>
          </a:p>
          <a:p>
            <a:pPr lvl="1"/>
            <a:r>
              <a:rPr lang="en-US" dirty="0"/>
              <a:t>During the peer evaluation process, which often includes self-evaluation.</a:t>
            </a:r>
          </a:p>
          <a:p>
            <a:endParaRPr lang="en-US" dirty="0"/>
          </a:p>
        </p:txBody>
      </p:sp>
      <p:sp>
        <p:nvSpPr>
          <p:cNvPr id="4" name="Slide Number Placeholder 3"/>
          <p:cNvSpPr>
            <a:spLocks noGrp="1"/>
          </p:cNvSpPr>
          <p:nvPr>
            <p:ph type="sldNum" sz="quarter" idx="10"/>
          </p:nvPr>
        </p:nvSpPr>
        <p:spPr/>
        <p:txBody>
          <a:bodyPr/>
          <a:lstStyle/>
          <a:p>
            <a:fld id="{B899413A-CFAD-4F0D-BADE-5F01D42F6AB9}" type="slidenum">
              <a:rPr lang="en-US" smtClean="0"/>
              <a:pPr/>
              <a:t>10</a:t>
            </a:fld>
            <a:endParaRPr lang="en-US"/>
          </a:p>
        </p:txBody>
      </p:sp>
    </p:spTree>
    <p:extLst>
      <p:ext uri="{BB962C8B-B14F-4D97-AF65-F5344CB8AC3E}">
        <p14:creationId xmlns:p14="http://schemas.microsoft.com/office/powerpoint/2010/main" val="2039332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305">
              <a:defRPr/>
            </a:pPr>
            <a:r>
              <a:rPr lang="en-US" sz="800" dirty="0"/>
              <a:t>Team Based Learning(TBL) is a structured form of small-group learning that emphasizes student preparation out of class and application of knowledge in class. </a:t>
            </a:r>
          </a:p>
          <a:p>
            <a:endParaRPr lang="en-US" dirty="0"/>
          </a:p>
        </p:txBody>
      </p:sp>
      <p:sp>
        <p:nvSpPr>
          <p:cNvPr id="4" name="Slide Number Placeholder 3"/>
          <p:cNvSpPr>
            <a:spLocks noGrp="1"/>
          </p:cNvSpPr>
          <p:nvPr>
            <p:ph type="sldNum" sz="quarter" idx="10"/>
          </p:nvPr>
        </p:nvSpPr>
        <p:spPr/>
        <p:txBody>
          <a:bodyPr/>
          <a:lstStyle/>
          <a:p>
            <a:fld id="{B899413A-CFAD-4F0D-BADE-5F01D42F6AB9}" type="slidenum">
              <a:rPr lang="en-US" smtClean="0"/>
              <a:pPr/>
              <a:t>11</a:t>
            </a:fld>
            <a:endParaRPr lang="en-US"/>
          </a:p>
        </p:txBody>
      </p:sp>
    </p:spTree>
    <p:extLst>
      <p:ext uri="{BB962C8B-B14F-4D97-AF65-F5344CB8AC3E}">
        <p14:creationId xmlns:p14="http://schemas.microsoft.com/office/powerpoint/2010/main" val="1857875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2010AD1-3103-4C56-AC44-333D72DC6E3A}" type="datetimeFigureOut">
              <a:rPr lang="en-US" smtClean="0"/>
              <a:pPr/>
              <a:t>8/19/14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7B267-82E0-40BD-9D30-35ABEC37E666}" type="slidenum">
              <a:rPr lang="en-US" smtClean="0"/>
              <a:pPr/>
              <a:t>‹#›</a:t>
            </a:fld>
            <a:endParaRPr lang="en-US"/>
          </a:p>
        </p:txBody>
      </p:sp>
      <p:pic>
        <p:nvPicPr>
          <p:cNvPr id="7" name="Picture 6" descr="LLU SAHP Lower thirds Power Point.jpg"/>
          <p:cNvPicPr>
            <a:picLocks noChangeAspect="1"/>
          </p:cNvPicPr>
          <p:nvPr userDrawn="1"/>
        </p:nvPicPr>
        <p:blipFill>
          <a:blip r:embed="rId2" cstate="print"/>
          <a:stretch>
            <a:fillRect/>
          </a:stretch>
        </p:blipFill>
        <p:spPr>
          <a:xfrm>
            <a:off x="0" y="5859587"/>
            <a:ext cx="9144000" cy="99841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imes New Roman" pitchFamily="18" charset="0"/>
                <a:cs typeface="Times New Roman" pitchFamily="18" charset="0"/>
              </a:defRPr>
            </a:lvl1pPr>
          </a:lstStyle>
          <a:p>
            <a:fld id="{12010AD1-3103-4C56-AC44-333D72DC6E3A}" type="datetimeFigureOut">
              <a:rPr lang="en-US" smtClean="0"/>
              <a:pPr/>
              <a:t>8/19/14</a:t>
            </a:fld>
            <a:endParaRPr lang="en-US"/>
          </a:p>
        </p:txBody>
      </p:sp>
      <p:sp>
        <p:nvSpPr>
          <p:cNvPr id="5" name="Footer Placeholder 4"/>
          <p:cNvSpPr>
            <a:spLocks noGrp="1"/>
          </p:cNvSpPr>
          <p:nvPr>
            <p:ph type="ftr" sz="quarter" idx="11"/>
          </p:nvPr>
        </p:nvSpPr>
        <p:spPr/>
        <p:txBody>
          <a:bodyPr/>
          <a:lstStyle>
            <a:lvl1pPr>
              <a:defRPr>
                <a:latin typeface="Times New Roman" pitchFamily="18" charset="0"/>
                <a:cs typeface="Times New Roman" pitchFamily="18" charset="0"/>
              </a:defRPr>
            </a:lvl1pPr>
          </a:lstStyle>
          <a:p>
            <a:endParaRPr lang="en-US"/>
          </a:p>
        </p:txBody>
      </p:sp>
      <p:sp>
        <p:nvSpPr>
          <p:cNvPr id="6" name="Slide Number Placeholder 5"/>
          <p:cNvSpPr>
            <a:spLocks noGrp="1"/>
          </p:cNvSpPr>
          <p:nvPr>
            <p:ph type="sldNum" sz="quarter" idx="12"/>
          </p:nvPr>
        </p:nvSpPr>
        <p:spPr/>
        <p:txBody>
          <a:bodyPr/>
          <a:lstStyle>
            <a:lvl1pPr>
              <a:defRPr>
                <a:latin typeface="Times New Roman" pitchFamily="18" charset="0"/>
                <a:cs typeface="Times New Roman" pitchFamily="18" charset="0"/>
              </a:defRPr>
            </a:lvl1pPr>
          </a:lstStyle>
          <a:p>
            <a:fld id="{4F47B267-82E0-40BD-9D30-35ABEC37E666}" type="slidenum">
              <a:rPr lang="en-US" smtClean="0"/>
              <a:pPr/>
              <a:t>‹#›</a:t>
            </a:fld>
            <a:endParaRPr lang="en-US"/>
          </a:p>
        </p:txBody>
      </p:sp>
      <p:pic>
        <p:nvPicPr>
          <p:cNvPr id="7" name="Picture 6" descr="LLU SAHP Lower thirds Power Point.jpg"/>
          <p:cNvPicPr>
            <a:picLocks noChangeAspect="1"/>
          </p:cNvPicPr>
          <p:nvPr userDrawn="1"/>
        </p:nvPicPr>
        <p:blipFill>
          <a:blip r:embed="rId2" cstate="print"/>
          <a:stretch>
            <a:fillRect/>
          </a:stretch>
        </p:blipFill>
        <p:spPr>
          <a:xfrm>
            <a:off x="0" y="0"/>
            <a:ext cx="9144000" cy="99841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219200"/>
            <a:ext cx="6019800" cy="4906963"/>
          </a:xfrm>
        </p:spPr>
        <p:txBody>
          <a:bodyPr vert="eaVert"/>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Times New Roman" pitchFamily="18" charset="0"/>
                <a:cs typeface="Times New Roman" pitchFamily="18" charset="0"/>
              </a:defRPr>
            </a:lvl1pPr>
          </a:lstStyle>
          <a:p>
            <a:fld id="{12010AD1-3103-4C56-AC44-333D72DC6E3A}" type="datetimeFigureOut">
              <a:rPr lang="en-US" smtClean="0"/>
              <a:pPr/>
              <a:t>8/19/14</a:t>
            </a:fld>
            <a:endParaRPr lang="en-US"/>
          </a:p>
        </p:txBody>
      </p:sp>
      <p:sp>
        <p:nvSpPr>
          <p:cNvPr id="5" name="Footer Placeholder 4"/>
          <p:cNvSpPr>
            <a:spLocks noGrp="1"/>
          </p:cNvSpPr>
          <p:nvPr>
            <p:ph type="ftr" sz="quarter" idx="11"/>
          </p:nvPr>
        </p:nvSpPr>
        <p:spPr/>
        <p:txBody>
          <a:bodyPr/>
          <a:lstStyle>
            <a:lvl1pPr>
              <a:defRPr>
                <a:latin typeface="Times New Roman" pitchFamily="18" charset="0"/>
                <a:cs typeface="Times New Roman" pitchFamily="18" charset="0"/>
              </a:defRPr>
            </a:lvl1pPr>
          </a:lstStyle>
          <a:p>
            <a:endParaRPr lang="en-US"/>
          </a:p>
        </p:txBody>
      </p:sp>
      <p:sp>
        <p:nvSpPr>
          <p:cNvPr id="6" name="Slide Number Placeholder 5"/>
          <p:cNvSpPr>
            <a:spLocks noGrp="1"/>
          </p:cNvSpPr>
          <p:nvPr>
            <p:ph type="sldNum" sz="quarter" idx="12"/>
          </p:nvPr>
        </p:nvSpPr>
        <p:spPr/>
        <p:txBody>
          <a:bodyPr/>
          <a:lstStyle>
            <a:lvl1pPr>
              <a:defRPr>
                <a:latin typeface="Times New Roman" pitchFamily="18" charset="0"/>
                <a:cs typeface="Times New Roman" pitchFamily="18" charset="0"/>
              </a:defRPr>
            </a:lvl1pPr>
          </a:lstStyle>
          <a:p>
            <a:fld id="{4F47B267-82E0-40BD-9D30-35ABEC37E666}" type="slidenum">
              <a:rPr lang="en-US" smtClean="0"/>
              <a:pPr/>
              <a:t>‹#›</a:t>
            </a:fld>
            <a:endParaRPr lang="en-US"/>
          </a:p>
        </p:txBody>
      </p:sp>
      <p:pic>
        <p:nvPicPr>
          <p:cNvPr id="7" name="Picture 6" descr="LLU SAHP Lower thirds Power Point.jpg"/>
          <p:cNvPicPr>
            <a:picLocks noChangeAspect="1"/>
          </p:cNvPicPr>
          <p:nvPr userDrawn="1"/>
        </p:nvPicPr>
        <p:blipFill>
          <a:blip r:embed="rId2" cstate="print"/>
          <a:stretch>
            <a:fillRect/>
          </a:stretch>
        </p:blipFill>
        <p:spPr>
          <a:xfrm>
            <a:off x="0" y="0"/>
            <a:ext cx="9144000" cy="99841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2010AD1-3103-4C56-AC44-333D72DC6E3A}" type="datetimeFigureOut">
              <a:rPr lang="en-US" smtClean="0"/>
              <a:pPr/>
              <a:t>8/19/14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7B267-82E0-40BD-9D30-35ABEC37E666}" type="slidenum">
              <a:rPr lang="en-US" smtClean="0"/>
              <a:pPr/>
              <a:t>‹#›</a:t>
            </a:fld>
            <a:endParaRPr lang="en-US"/>
          </a:p>
        </p:txBody>
      </p:sp>
      <p:pic>
        <p:nvPicPr>
          <p:cNvPr id="7" name="Picture 6" descr="LLU SAHP Lower thirds Power Point.jpg"/>
          <p:cNvPicPr>
            <a:picLocks noChangeAspect="1"/>
          </p:cNvPicPr>
          <p:nvPr userDrawn="1"/>
        </p:nvPicPr>
        <p:blipFill>
          <a:blip r:embed="rId2" cstate="print"/>
          <a:stretch>
            <a:fillRect/>
          </a:stretch>
        </p:blipFill>
        <p:spPr>
          <a:xfrm>
            <a:off x="0" y="5859587"/>
            <a:ext cx="9144000" cy="99841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Times New Roman" pitchFamily="18" charset="0"/>
                <a:cs typeface="Times New Roman"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12010AD1-3103-4C56-AC44-333D72DC6E3A}" type="datetimeFigureOut">
              <a:rPr lang="en-US" smtClean="0"/>
              <a:pPr/>
              <a:t>8/19/14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7B267-82E0-40BD-9D30-35ABEC37E666}" type="slidenum">
              <a:rPr lang="en-US" smtClean="0"/>
              <a:pPr/>
              <a:t>‹#›</a:t>
            </a:fld>
            <a:endParaRPr lang="en-US"/>
          </a:p>
        </p:txBody>
      </p:sp>
      <p:pic>
        <p:nvPicPr>
          <p:cNvPr id="7" name="Picture 6" descr="LLU SAHP Lower thirds Power Point.jpg"/>
          <p:cNvPicPr>
            <a:picLocks noChangeAspect="1"/>
          </p:cNvPicPr>
          <p:nvPr userDrawn="1"/>
        </p:nvPicPr>
        <p:blipFill>
          <a:blip r:embed="rId2" cstate="print"/>
          <a:stretch>
            <a:fillRect/>
          </a:stretch>
        </p:blipFill>
        <p:spPr>
          <a:xfrm>
            <a:off x="0" y="5859587"/>
            <a:ext cx="9144000" cy="99841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12010AD1-3103-4C56-AC44-333D72DC6E3A}" type="datetimeFigureOut">
              <a:rPr lang="en-US" smtClean="0"/>
              <a:pPr/>
              <a:t>8/19/14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47B267-82E0-40BD-9D30-35ABEC37E666}" type="slidenum">
              <a:rPr lang="en-US" smtClean="0"/>
              <a:pPr/>
              <a:t>‹#›</a:t>
            </a:fld>
            <a:endParaRPr lang="en-US"/>
          </a:p>
        </p:txBody>
      </p:sp>
      <p:pic>
        <p:nvPicPr>
          <p:cNvPr id="8" name="Picture 7" descr="LLU SAHP Lower thirds Power Point.jpg"/>
          <p:cNvPicPr>
            <a:picLocks noChangeAspect="1"/>
          </p:cNvPicPr>
          <p:nvPr userDrawn="1"/>
        </p:nvPicPr>
        <p:blipFill>
          <a:blip r:embed="rId2" cstate="print"/>
          <a:stretch>
            <a:fillRect/>
          </a:stretch>
        </p:blipFill>
        <p:spPr>
          <a:xfrm>
            <a:off x="0" y="5859587"/>
            <a:ext cx="9144000" cy="99841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Times New Roman" pitchFamily="18" charset="0"/>
                <a:cs typeface="Times New Roman" pitchFamily="18" charset="0"/>
              </a:defRPr>
            </a:lvl1pPr>
            <a:lvl2pPr>
              <a:defRPr sz="2000">
                <a:latin typeface="Times New Roman" pitchFamily="18" charset="0"/>
                <a:cs typeface="Times New Roman" pitchFamily="18" charset="0"/>
              </a:defRPr>
            </a:lvl2pPr>
            <a:lvl3pPr>
              <a:defRPr sz="1800">
                <a:latin typeface="Times New Roman" pitchFamily="18" charset="0"/>
                <a:cs typeface="Times New Roman" pitchFamily="18" charset="0"/>
              </a:defRPr>
            </a:lvl3pPr>
            <a:lvl4pPr>
              <a:defRPr sz="1600">
                <a:latin typeface="Times New Roman" pitchFamily="18" charset="0"/>
                <a:cs typeface="Times New Roman" pitchFamily="18" charset="0"/>
              </a:defRPr>
            </a:lvl4pPr>
            <a:lvl5pPr>
              <a:defRPr sz="1600">
                <a:latin typeface="Times New Roman" pitchFamily="18" charset="0"/>
                <a:cs typeface="Times New Roman" pitchFamily="18"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Times New Roman" pitchFamily="18" charset="0"/>
                <a:cs typeface="Times New Roman" pitchFamily="18" charset="0"/>
              </a:defRPr>
            </a:lvl1pPr>
            <a:lvl2pPr>
              <a:defRPr sz="2000">
                <a:latin typeface="Times New Roman" pitchFamily="18" charset="0"/>
                <a:cs typeface="Times New Roman" pitchFamily="18" charset="0"/>
              </a:defRPr>
            </a:lvl2pPr>
            <a:lvl3pPr>
              <a:defRPr sz="1800">
                <a:latin typeface="Times New Roman" pitchFamily="18" charset="0"/>
                <a:cs typeface="Times New Roman" pitchFamily="18" charset="0"/>
              </a:defRPr>
            </a:lvl3pPr>
            <a:lvl4pPr>
              <a:defRPr sz="1600">
                <a:latin typeface="Times New Roman" pitchFamily="18" charset="0"/>
                <a:cs typeface="Times New Roman" pitchFamily="18" charset="0"/>
              </a:defRPr>
            </a:lvl4pPr>
            <a:lvl5pPr>
              <a:defRPr sz="1600">
                <a:latin typeface="Times New Roman" pitchFamily="18" charset="0"/>
                <a:cs typeface="Times New Roman"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Times New Roman" pitchFamily="18" charset="0"/>
                <a:cs typeface="Times New Roman" pitchFamily="18" charset="0"/>
              </a:defRPr>
            </a:lvl1pPr>
          </a:lstStyle>
          <a:p>
            <a:fld id="{12010AD1-3103-4C56-AC44-333D72DC6E3A}" type="datetimeFigureOut">
              <a:rPr lang="en-US" smtClean="0"/>
              <a:pPr/>
              <a:t>8/19/14</a:t>
            </a:fld>
            <a:endParaRPr lang="en-US"/>
          </a:p>
        </p:txBody>
      </p:sp>
      <p:sp>
        <p:nvSpPr>
          <p:cNvPr id="8" name="Footer Placeholder 7"/>
          <p:cNvSpPr>
            <a:spLocks noGrp="1"/>
          </p:cNvSpPr>
          <p:nvPr>
            <p:ph type="ftr" sz="quarter" idx="11"/>
          </p:nvPr>
        </p:nvSpPr>
        <p:spPr/>
        <p:txBody>
          <a:bodyPr/>
          <a:lstStyle>
            <a:lvl1pPr>
              <a:defRPr>
                <a:latin typeface="Times New Roman" pitchFamily="18" charset="0"/>
                <a:cs typeface="Times New Roman" pitchFamily="18" charset="0"/>
              </a:defRPr>
            </a:lvl1pPr>
          </a:lstStyle>
          <a:p>
            <a:endParaRPr lang="en-US"/>
          </a:p>
        </p:txBody>
      </p:sp>
      <p:sp>
        <p:nvSpPr>
          <p:cNvPr id="9" name="Slide Number Placeholder 8"/>
          <p:cNvSpPr>
            <a:spLocks noGrp="1"/>
          </p:cNvSpPr>
          <p:nvPr>
            <p:ph type="sldNum" sz="quarter" idx="12"/>
          </p:nvPr>
        </p:nvSpPr>
        <p:spPr/>
        <p:txBody>
          <a:bodyPr/>
          <a:lstStyle>
            <a:lvl1pPr>
              <a:defRPr>
                <a:latin typeface="Times New Roman" pitchFamily="18" charset="0"/>
                <a:cs typeface="Times New Roman" pitchFamily="18" charset="0"/>
              </a:defRPr>
            </a:lvl1pPr>
          </a:lstStyle>
          <a:p>
            <a:fld id="{4F47B267-82E0-40BD-9D30-35ABEC37E666}" type="slidenum">
              <a:rPr lang="en-US" smtClean="0"/>
              <a:pPr/>
              <a:t>‹#›</a:t>
            </a:fld>
            <a:endParaRPr lang="en-US"/>
          </a:p>
        </p:txBody>
      </p:sp>
      <p:pic>
        <p:nvPicPr>
          <p:cNvPr id="10" name="Picture 9" descr="LLU SAHP Lower thirds Power Point.jpg"/>
          <p:cNvPicPr>
            <a:picLocks noChangeAspect="1"/>
          </p:cNvPicPr>
          <p:nvPr userDrawn="1"/>
        </p:nvPicPr>
        <p:blipFill>
          <a:blip r:embed="rId2" cstate="print"/>
          <a:stretch>
            <a:fillRect/>
          </a:stretch>
        </p:blipFill>
        <p:spPr>
          <a:xfrm>
            <a:off x="0" y="5859587"/>
            <a:ext cx="9144000" cy="99841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Times New Roman" pitchFamily="18" charset="0"/>
                <a:cs typeface="Times New Roman" pitchFamily="18" charset="0"/>
              </a:defRPr>
            </a:lvl1pPr>
          </a:lstStyle>
          <a:p>
            <a:fld id="{12010AD1-3103-4C56-AC44-333D72DC6E3A}" type="datetimeFigureOut">
              <a:rPr lang="en-US" smtClean="0"/>
              <a:pPr/>
              <a:t>8/19/14</a:t>
            </a:fld>
            <a:endParaRPr lang="en-US"/>
          </a:p>
        </p:txBody>
      </p:sp>
      <p:sp>
        <p:nvSpPr>
          <p:cNvPr id="4" name="Footer Placeholder 3"/>
          <p:cNvSpPr>
            <a:spLocks noGrp="1"/>
          </p:cNvSpPr>
          <p:nvPr>
            <p:ph type="ftr" sz="quarter" idx="11"/>
          </p:nvPr>
        </p:nvSpPr>
        <p:spPr/>
        <p:txBody>
          <a:bodyPr/>
          <a:lstStyle>
            <a:lvl1pPr>
              <a:defRPr>
                <a:latin typeface="Times New Roman" pitchFamily="18" charset="0"/>
                <a:cs typeface="Times New Roman" pitchFamily="18" charset="0"/>
              </a:defRPr>
            </a:lvl1pPr>
          </a:lstStyle>
          <a:p>
            <a:endParaRPr lang="en-US"/>
          </a:p>
        </p:txBody>
      </p:sp>
      <p:sp>
        <p:nvSpPr>
          <p:cNvPr id="5" name="Slide Number Placeholder 4"/>
          <p:cNvSpPr>
            <a:spLocks noGrp="1"/>
          </p:cNvSpPr>
          <p:nvPr>
            <p:ph type="sldNum" sz="quarter" idx="12"/>
          </p:nvPr>
        </p:nvSpPr>
        <p:spPr/>
        <p:txBody>
          <a:bodyPr/>
          <a:lstStyle>
            <a:lvl1pPr>
              <a:defRPr>
                <a:latin typeface="Times New Roman" pitchFamily="18" charset="0"/>
                <a:cs typeface="Times New Roman" pitchFamily="18" charset="0"/>
              </a:defRPr>
            </a:lvl1pPr>
          </a:lstStyle>
          <a:p>
            <a:fld id="{4F47B267-82E0-40BD-9D30-35ABEC37E666}" type="slidenum">
              <a:rPr lang="en-US" smtClean="0"/>
              <a:pPr/>
              <a:t>‹#›</a:t>
            </a:fld>
            <a:endParaRPr lang="en-US"/>
          </a:p>
        </p:txBody>
      </p:sp>
      <p:pic>
        <p:nvPicPr>
          <p:cNvPr id="6" name="Picture 5" descr="LLU SAHP Lower thirds Power Point.jpg"/>
          <p:cNvPicPr>
            <a:picLocks noChangeAspect="1"/>
          </p:cNvPicPr>
          <p:nvPr userDrawn="1"/>
        </p:nvPicPr>
        <p:blipFill>
          <a:blip r:embed="rId2" cstate="print"/>
          <a:stretch>
            <a:fillRect/>
          </a:stretch>
        </p:blipFill>
        <p:spPr>
          <a:xfrm>
            <a:off x="0" y="5859587"/>
            <a:ext cx="9144000" cy="99841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10AD1-3103-4C56-AC44-333D72DC6E3A}" type="datetimeFigureOut">
              <a:rPr lang="en-US" smtClean="0"/>
              <a:pPr/>
              <a:t>8/19/14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47B267-82E0-40BD-9D30-35ABEC37E666}" type="slidenum">
              <a:rPr lang="en-US" smtClean="0"/>
              <a:pPr/>
              <a:t>‹#›</a:t>
            </a:fld>
            <a:endParaRPr lang="en-US"/>
          </a:p>
        </p:txBody>
      </p:sp>
      <p:pic>
        <p:nvPicPr>
          <p:cNvPr id="6" name="Picture 5" descr="LLU SAHP Lower thirds Power Point.jpg"/>
          <p:cNvPicPr>
            <a:picLocks noChangeAspect="1"/>
          </p:cNvPicPr>
          <p:nvPr userDrawn="1"/>
        </p:nvPicPr>
        <p:blipFill>
          <a:blip r:embed="rId2" cstate="print"/>
          <a:stretch>
            <a:fillRect/>
          </a:stretch>
        </p:blipFill>
        <p:spPr>
          <a:xfrm>
            <a:off x="0" y="5859587"/>
            <a:ext cx="9144000" cy="99841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Times New Roman" pitchFamily="18" charset="0"/>
                <a:cs typeface="Times New Roman" pitchFamily="18"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Times New Roman" pitchFamily="18" charset="0"/>
                <a:cs typeface="Times New Roman" pitchFamily="18" charset="0"/>
              </a:defRPr>
            </a:lvl1pPr>
            <a:lvl2pPr>
              <a:defRPr sz="2800">
                <a:latin typeface="Times New Roman" pitchFamily="18" charset="0"/>
                <a:cs typeface="Times New Roman" pitchFamily="18" charset="0"/>
              </a:defRPr>
            </a:lvl2pPr>
            <a:lvl3pPr>
              <a:defRPr sz="2400">
                <a:latin typeface="Times New Roman" pitchFamily="18" charset="0"/>
                <a:cs typeface="Times New Roman" pitchFamily="18" charset="0"/>
              </a:defRPr>
            </a:lvl3pPr>
            <a:lvl4pPr>
              <a:defRPr sz="2000">
                <a:latin typeface="Times New Roman" pitchFamily="18" charset="0"/>
                <a:cs typeface="Times New Roman" pitchFamily="18" charset="0"/>
              </a:defRPr>
            </a:lvl4pPr>
            <a:lvl5pPr>
              <a:defRPr sz="2000">
                <a:latin typeface="Times New Roman" pitchFamily="18" charset="0"/>
                <a:cs typeface="Times New Roman" pitchFamily="18"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Times New Roman" pitchFamily="18" charset="0"/>
                <a:cs typeface="Times New Roman"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cs typeface="Times New Roman" pitchFamily="18" charset="0"/>
              </a:defRPr>
            </a:lvl1pPr>
          </a:lstStyle>
          <a:p>
            <a:fld id="{12010AD1-3103-4C56-AC44-333D72DC6E3A}" type="datetimeFigureOut">
              <a:rPr lang="en-US" smtClean="0"/>
              <a:pPr/>
              <a:t>8/19/14</a:t>
            </a:fld>
            <a:endParaRPr lang="en-US"/>
          </a:p>
        </p:txBody>
      </p:sp>
      <p:sp>
        <p:nvSpPr>
          <p:cNvPr id="6" name="Footer Placeholder 5"/>
          <p:cNvSpPr>
            <a:spLocks noGrp="1"/>
          </p:cNvSpPr>
          <p:nvPr>
            <p:ph type="ftr" sz="quarter" idx="11"/>
          </p:nvPr>
        </p:nvSpPr>
        <p:spPr/>
        <p:txBody>
          <a:bodyPr/>
          <a:lstStyle>
            <a:lvl1pPr>
              <a:defRPr>
                <a:latin typeface="Times New Roman" pitchFamily="18" charset="0"/>
                <a:cs typeface="Times New Roman" pitchFamily="18" charset="0"/>
              </a:defRPr>
            </a:lvl1pPr>
          </a:lstStyle>
          <a:p>
            <a:endParaRPr lang="en-US"/>
          </a:p>
        </p:txBody>
      </p:sp>
      <p:sp>
        <p:nvSpPr>
          <p:cNvPr id="7" name="Slide Number Placeholder 6"/>
          <p:cNvSpPr>
            <a:spLocks noGrp="1"/>
          </p:cNvSpPr>
          <p:nvPr>
            <p:ph type="sldNum" sz="quarter" idx="12"/>
          </p:nvPr>
        </p:nvSpPr>
        <p:spPr/>
        <p:txBody>
          <a:bodyPr/>
          <a:lstStyle>
            <a:lvl1pPr>
              <a:defRPr>
                <a:latin typeface="Times New Roman" pitchFamily="18" charset="0"/>
                <a:cs typeface="Times New Roman" pitchFamily="18" charset="0"/>
              </a:defRPr>
            </a:lvl1pPr>
          </a:lstStyle>
          <a:p>
            <a:fld id="{4F47B267-82E0-40BD-9D30-35ABEC37E666}" type="slidenum">
              <a:rPr lang="en-US" smtClean="0"/>
              <a:pPr/>
              <a:t>‹#›</a:t>
            </a:fld>
            <a:endParaRPr lang="en-US"/>
          </a:p>
        </p:txBody>
      </p:sp>
      <p:pic>
        <p:nvPicPr>
          <p:cNvPr id="8" name="Picture 7" descr="LLU SAHP Lower thirds Power Point.jpg"/>
          <p:cNvPicPr>
            <a:picLocks noChangeAspect="1"/>
          </p:cNvPicPr>
          <p:nvPr userDrawn="1"/>
        </p:nvPicPr>
        <p:blipFill>
          <a:blip r:embed="rId2" cstate="print"/>
          <a:stretch>
            <a:fillRect/>
          </a:stretch>
        </p:blipFill>
        <p:spPr>
          <a:xfrm>
            <a:off x="0" y="5859587"/>
            <a:ext cx="9144000" cy="99841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Times New Roman" pitchFamily="18" charset="0"/>
                <a:cs typeface="Times New Roman" pitchFamily="18"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Times New Roman" pitchFamily="18" charset="0"/>
                <a:cs typeface="Times New Roman"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Times New Roman" pitchFamily="18" charset="0"/>
                <a:cs typeface="Times New Roman"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cs typeface="Times New Roman" pitchFamily="18" charset="0"/>
              </a:defRPr>
            </a:lvl1pPr>
          </a:lstStyle>
          <a:p>
            <a:fld id="{12010AD1-3103-4C56-AC44-333D72DC6E3A}" type="datetimeFigureOut">
              <a:rPr lang="en-US" smtClean="0"/>
              <a:pPr/>
              <a:t>8/19/14</a:t>
            </a:fld>
            <a:endParaRPr lang="en-US"/>
          </a:p>
        </p:txBody>
      </p:sp>
      <p:sp>
        <p:nvSpPr>
          <p:cNvPr id="6" name="Footer Placeholder 5"/>
          <p:cNvSpPr>
            <a:spLocks noGrp="1"/>
          </p:cNvSpPr>
          <p:nvPr>
            <p:ph type="ftr" sz="quarter" idx="11"/>
          </p:nvPr>
        </p:nvSpPr>
        <p:spPr/>
        <p:txBody>
          <a:bodyPr/>
          <a:lstStyle>
            <a:lvl1pPr>
              <a:defRPr>
                <a:latin typeface="Times New Roman" pitchFamily="18" charset="0"/>
                <a:cs typeface="Times New Roman" pitchFamily="18" charset="0"/>
              </a:defRPr>
            </a:lvl1pPr>
          </a:lstStyle>
          <a:p>
            <a:endParaRPr lang="en-US"/>
          </a:p>
        </p:txBody>
      </p:sp>
      <p:sp>
        <p:nvSpPr>
          <p:cNvPr id="7" name="Slide Number Placeholder 6"/>
          <p:cNvSpPr>
            <a:spLocks noGrp="1"/>
          </p:cNvSpPr>
          <p:nvPr>
            <p:ph type="sldNum" sz="quarter" idx="12"/>
          </p:nvPr>
        </p:nvSpPr>
        <p:spPr/>
        <p:txBody>
          <a:bodyPr/>
          <a:lstStyle>
            <a:lvl1pPr>
              <a:defRPr>
                <a:latin typeface="Times New Roman" pitchFamily="18" charset="0"/>
                <a:cs typeface="Times New Roman" pitchFamily="18" charset="0"/>
              </a:defRPr>
            </a:lvl1pPr>
          </a:lstStyle>
          <a:p>
            <a:fld id="{4F47B267-82E0-40BD-9D30-35ABEC37E666}" type="slidenum">
              <a:rPr lang="en-US" smtClean="0"/>
              <a:pPr/>
              <a:t>‹#›</a:t>
            </a:fld>
            <a:endParaRPr lang="en-US"/>
          </a:p>
        </p:txBody>
      </p:sp>
      <p:pic>
        <p:nvPicPr>
          <p:cNvPr id="8" name="Picture 7" descr="LLU SAHP Lower thirds Power Point.jpg"/>
          <p:cNvPicPr>
            <a:picLocks noChangeAspect="1"/>
          </p:cNvPicPr>
          <p:nvPr userDrawn="1"/>
        </p:nvPicPr>
        <p:blipFill>
          <a:blip r:embed="rId2" cstate="print"/>
          <a:stretch>
            <a:fillRect/>
          </a:stretch>
        </p:blipFill>
        <p:spPr>
          <a:xfrm>
            <a:off x="0" y="5859587"/>
            <a:ext cx="9144000" cy="99841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010AD1-3103-4C56-AC44-333D72DC6E3A}" type="datetimeFigureOut">
              <a:rPr lang="en-US" smtClean="0"/>
              <a:pPr/>
              <a:t>8/19/14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47B267-82E0-40BD-9D30-35ABEC37E666}" type="slidenum">
              <a:rPr lang="en-US" smtClean="0"/>
              <a:pPr/>
              <a:t>‹#›</a:t>
            </a:fld>
            <a:endParaRPr lang="en-US"/>
          </a:p>
        </p:txBody>
      </p:sp>
      <p:pic>
        <p:nvPicPr>
          <p:cNvPr id="7" name="Picture 6" descr="LLU SAHP Lower thirds Power Point.jpg"/>
          <p:cNvPicPr>
            <a:picLocks noChangeAspect="1"/>
          </p:cNvPicPr>
          <p:nvPr userDrawn="1"/>
        </p:nvPicPr>
        <p:blipFill>
          <a:blip r:embed="rId13" cstate="print"/>
          <a:stretch>
            <a:fillRect/>
          </a:stretch>
        </p:blipFill>
        <p:spPr>
          <a:xfrm>
            <a:off x="0" y="5859587"/>
            <a:ext cx="9144000" cy="99841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0.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eg"/><Relationship Id="rId3"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4.xml"/><Relationship Id="rId2" Type="http://schemas.openxmlformats.org/officeDocument/2006/relationships/image" Target="../media/image2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jpeg"/><Relationship Id="rId3"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png"/><Relationship Id="rId3" Type="http://schemas.openxmlformats.org/officeDocument/2006/relationships/image" Target="../media/image3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4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4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4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0.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kmainess@llu.edu" TargetMode="External"/><Relationship Id="rId3" Type="http://schemas.openxmlformats.org/officeDocument/2006/relationships/hyperlink" Target="mailto:dthorpe@llu.edu"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609600"/>
            <a:ext cx="6934200" cy="1828800"/>
          </a:xfrm>
        </p:spPr>
        <p:txBody>
          <a:bodyPr>
            <a:normAutofit fontScale="90000"/>
          </a:bodyPr>
          <a:lstStyle/>
          <a:p>
            <a:pPr algn="l"/>
            <a:r>
              <a:rPr lang="en-US" dirty="0" smtClean="0">
                <a:latin typeface="+mj-lt"/>
              </a:rPr>
              <a:t>Engaging Research Students via Team-Based Learning: </a:t>
            </a:r>
            <a:br>
              <a:rPr lang="en-US" dirty="0" smtClean="0">
                <a:latin typeface="+mj-lt"/>
              </a:rPr>
            </a:br>
            <a:r>
              <a:rPr lang="en-US" dirty="0" smtClean="0">
                <a:latin typeface="+mj-lt"/>
              </a:rPr>
              <a:t>A Tale of Two Programs</a:t>
            </a:r>
            <a:endParaRPr lang="en-US" dirty="0">
              <a:latin typeface="+mj-lt"/>
            </a:endParaRPr>
          </a:p>
        </p:txBody>
      </p:sp>
      <p:sp>
        <p:nvSpPr>
          <p:cNvPr id="3" name="Subtitle 2"/>
          <p:cNvSpPr>
            <a:spLocks noGrp="1"/>
          </p:cNvSpPr>
          <p:nvPr>
            <p:ph type="subTitle" idx="1"/>
          </p:nvPr>
        </p:nvSpPr>
        <p:spPr>
          <a:xfrm>
            <a:off x="2362200" y="4648200"/>
            <a:ext cx="4876800" cy="1143000"/>
          </a:xfrm>
        </p:spPr>
        <p:txBody>
          <a:bodyPr>
            <a:normAutofit lnSpcReduction="10000"/>
          </a:bodyPr>
          <a:lstStyle/>
          <a:p>
            <a:r>
              <a:rPr lang="en-US" sz="2400" dirty="0" smtClean="0">
                <a:latin typeface="+mj-lt"/>
              </a:rPr>
              <a:t>Karen Mainess &amp; Donna Thorpe</a:t>
            </a:r>
          </a:p>
          <a:p>
            <a:r>
              <a:rPr lang="en-US" sz="2000" dirty="0" smtClean="0">
                <a:latin typeface="+mj-lt"/>
              </a:rPr>
              <a:t>Faculty Development Showcase</a:t>
            </a:r>
          </a:p>
          <a:p>
            <a:r>
              <a:rPr lang="en-US" sz="2000" dirty="0" smtClean="0">
                <a:latin typeface="+mj-lt"/>
              </a:rPr>
              <a:t>Thursday, February 27, 2014</a:t>
            </a:r>
            <a:endParaRPr lang="en-US" sz="2400" dirty="0">
              <a:latin typeface="+mj-lt"/>
            </a:endParaRPr>
          </a:p>
        </p:txBody>
      </p:sp>
      <p:pic>
        <p:nvPicPr>
          <p:cNvPr id="28682" name="Picture 10" descr="Team Thinking -"/>
          <p:cNvPicPr>
            <a:picLocks noChangeAspect="1" noChangeArrowheads="1"/>
          </p:cNvPicPr>
          <p:nvPr/>
        </p:nvPicPr>
        <p:blipFill>
          <a:blip r:embed="rId2" cstate="print"/>
          <a:srcRect/>
          <a:stretch>
            <a:fillRect/>
          </a:stretch>
        </p:blipFill>
        <p:spPr bwMode="auto">
          <a:xfrm>
            <a:off x="6172200" y="1828800"/>
            <a:ext cx="2514600" cy="2819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152400"/>
            <a:ext cx="8229600" cy="762000"/>
          </a:xfrm>
        </p:spPr>
        <p:txBody>
          <a:bodyPr/>
          <a:lstStyle/>
          <a:p>
            <a:r>
              <a:rPr lang="en-US" b="1" dirty="0" smtClean="0">
                <a:latin typeface="+mj-lt"/>
              </a:rPr>
              <a:t>Learning Requires Reflection</a:t>
            </a:r>
            <a:endParaRPr lang="en-US" b="1" dirty="0">
              <a:latin typeface="+mj-lt"/>
            </a:endParaRPr>
          </a:p>
        </p:txBody>
      </p:sp>
      <p:sp>
        <p:nvSpPr>
          <p:cNvPr id="3" name="Content Placeholder 2"/>
          <p:cNvSpPr>
            <a:spLocks noGrp="1"/>
          </p:cNvSpPr>
          <p:nvPr>
            <p:ph idx="4294967295"/>
          </p:nvPr>
        </p:nvSpPr>
        <p:spPr>
          <a:xfrm>
            <a:off x="381000" y="990600"/>
            <a:ext cx="5029200" cy="4525963"/>
          </a:xfrm>
        </p:spPr>
        <p:txBody>
          <a:bodyPr>
            <a:normAutofit lnSpcReduction="10000"/>
          </a:bodyPr>
          <a:lstStyle/>
          <a:p>
            <a:r>
              <a:rPr lang="en-US" dirty="0" smtClean="0">
                <a:latin typeface="+mj-lt"/>
              </a:rPr>
              <a:t>TBL provides several opportunities for reflection: </a:t>
            </a:r>
          </a:p>
          <a:p>
            <a:pPr lvl="1"/>
            <a:r>
              <a:rPr lang="en-US" dirty="0" smtClean="0">
                <a:latin typeface="+mj-lt"/>
              </a:rPr>
              <a:t>During the group readiness assessment test</a:t>
            </a:r>
          </a:p>
          <a:p>
            <a:pPr lvl="1"/>
            <a:r>
              <a:rPr lang="en-US" dirty="0" smtClean="0">
                <a:latin typeface="+mj-lt"/>
              </a:rPr>
              <a:t>While hearing other teams’ reports of their conclusions</a:t>
            </a:r>
          </a:p>
          <a:p>
            <a:pPr lvl="1"/>
            <a:r>
              <a:rPr lang="en-US" dirty="0" smtClean="0">
                <a:latin typeface="+mj-lt"/>
              </a:rPr>
              <a:t>During the peer evaluation process, which often includes self-evaluation.</a:t>
            </a:r>
            <a:endParaRPr lang="en-US" dirty="0">
              <a:latin typeface="+mj-lt"/>
            </a:endParaRPr>
          </a:p>
        </p:txBody>
      </p:sp>
      <p:pic>
        <p:nvPicPr>
          <p:cNvPr id="4100" name="Picture 4" descr="C:\Documents and Settings\kmainess\Local Settings\Temporary Internet Files\Content.IE5\IFAONVTS\MC900078751[1].wmf"/>
          <p:cNvPicPr>
            <a:picLocks noChangeAspect="1" noChangeArrowheads="1"/>
          </p:cNvPicPr>
          <p:nvPr/>
        </p:nvPicPr>
        <p:blipFill>
          <a:blip r:embed="rId3" cstate="print"/>
          <a:srcRect/>
          <a:stretch>
            <a:fillRect/>
          </a:stretch>
        </p:blipFill>
        <p:spPr bwMode="auto">
          <a:xfrm>
            <a:off x="5334000" y="1447800"/>
            <a:ext cx="3657600" cy="393430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What Is Team-Based Learning?</a:t>
            </a:r>
            <a:endParaRPr lang="en-US" dirty="0">
              <a:latin typeface="+mj-lt"/>
            </a:endParaRPr>
          </a:p>
        </p:txBody>
      </p:sp>
      <p:sp>
        <p:nvSpPr>
          <p:cNvPr id="3" name="Content Placeholder 2"/>
          <p:cNvSpPr>
            <a:spLocks noGrp="1"/>
          </p:cNvSpPr>
          <p:nvPr>
            <p:ph idx="1"/>
          </p:nvPr>
        </p:nvSpPr>
        <p:spPr/>
        <p:txBody>
          <a:bodyPr>
            <a:normAutofit/>
          </a:bodyPr>
          <a:lstStyle/>
          <a:p>
            <a:r>
              <a:rPr lang="en-US" dirty="0" smtClean="0">
                <a:latin typeface="+mj-lt"/>
              </a:rPr>
              <a:t>A structured form of small-group learning that</a:t>
            </a:r>
          </a:p>
          <a:p>
            <a:pPr lvl="1"/>
            <a:r>
              <a:rPr lang="en-US" dirty="0" smtClean="0">
                <a:latin typeface="+mj-lt"/>
              </a:rPr>
              <a:t> Emphasizes student preparation out of class</a:t>
            </a:r>
          </a:p>
          <a:p>
            <a:pPr lvl="1"/>
            <a:r>
              <a:rPr lang="en-US" dirty="0" smtClean="0">
                <a:latin typeface="+mj-lt"/>
              </a:rPr>
              <a:t>Application of knowledge in class. </a:t>
            </a:r>
          </a:p>
          <a:p>
            <a:pPr>
              <a:buNone/>
            </a:pPr>
            <a:endParaRPr lang="en-US" dirty="0"/>
          </a:p>
        </p:txBody>
      </p:sp>
      <p:pic>
        <p:nvPicPr>
          <p:cNvPr id="33806" name="Picture 14" descr="C:\Documents and Settings\kmainess\Local Settings\Temporary Internet Files\Content.IE5\0CISKOWT\MC900240341[1].wmf"/>
          <p:cNvPicPr>
            <a:picLocks noChangeAspect="1" noChangeArrowheads="1"/>
          </p:cNvPicPr>
          <p:nvPr/>
        </p:nvPicPr>
        <p:blipFill>
          <a:blip r:embed="rId3" cstate="print"/>
          <a:srcRect/>
          <a:stretch>
            <a:fillRect/>
          </a:stretch>
        </p:blipFill>
        <p:spPr bwMode="auto">
          <a:xfrm>
            <a:off x="914400" y="3200400"/>
            <a:ext cx="3810000" cy="2590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304800"/>
            <a:ext cx="4953000" cy="5181600"/>
          </a:xfrm>
        </p:spPr>
        <p:txBody>
          <a:bodyPr>
            <a:normAutofit/>
          </a:bodyPr>
          <a:lstStyle/>
          <a:p>
            <a:r>
              <a:rPr lang="en-US" dirty="0" smtClean="0"/>
              <a:t>Students organized strategically</a:t>
            </a:r>
          </a:p>
          <a:p>
            <a:pPr lvl="1"/>
            <a:r>
              <a:rPr lang="en-US" dirty="0" smtClean="0"/>
              <a:t>Diverse teams of 5-7 students </a:t>
            </a:r>
          </a:p>
          <a:p>
            <a:pPr lvl="1"/>
            <a:r>
              <a:rPr lang="en-US" dirty="0" smtClean="0"/>
              <a:t>Teams work together throughout the class.  </a:t>
            </a:r>
          </a:p>
          <a:p>
            <a:r>
              <a:rPr lang="en-US" dirty="0" smtClean="0"/>
              <a:t>Students prepare by reading prior to class.</a:t>
            </a:r>
          </a:p>
          <a:p>
            <a:pPr>
              <a:buNone/>
            </a:pPr>
            <a:endParaRPr lang="en-US" dirty="0"/>
          </a:p>
        </p:txBody>
      </p:sp>
      <p:sp>
        <p:nvSpPr>
          <p:cNvPr id="32775" name="AutoShape 7" descr="data:image/jpeg;base64,/9j/4AAQSkZJRgABAQAAAQABAAD/2wCEAAkGBxQTEhUUExQUFBQUGBgVGRcUFxUXGBUYFhcXGBoYFRUYHCggGBolHRQYITEhJSkrLi4uFx8zODMsNygtLisBCgoKBQUFDgUFDisZExkrKysrKysrKysrKysrKysrKysrKysrKysrKysrKysrKysrKysrKysrKysrKysrKysrK//AABEIAMMBAgMBIgACEQEDEQH/xAAcAAABBQEBAQAAAAAAAAAAAAAAAQIEBQYHAwj/xAA+EAABAwIEBAQDBgUEAQUBAAABAAIRAyEEBRIxBkFRYRMicYEykbEHI0JSocEUYnLR8BUz4fGSJDRDgrIW/8QAFAEBAAAAAAAAAAAAAAAAAAAAAP/EABQRAQAAAAAAAAAAAAAAAAAAAAD/2gAMAwEAAhEDEQA/AOQVUxOemoBCJQgAUJAUsoBCCkJQLKJXnqQHIPSUSmyESgWUFIU2UC6kak1CB2pOC80soHppKA5NKB2pGpNQgdqRqTUIHEpqCkQP1I1JqECkoBSIKBSUiQJUAhCEHu8XTZQ9yZqQOCEAprigVBKYhA7UkJSIQCEJzGEkQNyB7nqganQr/LeD8TVg+G5rTzNveDuFq8r+zyIL3y4ObMbSN/a6DE0eH6zmteGkh0/onYnhvEsZrNJxbvYTHquzZi+jgqAcYtsLXMzZQcPxIzFPFKm06KYDqj+Un8I6nnCDitHDud8LSYuYBsl/hXnZrvkuw0sLTYIptDQSTFtyZJK83YMbwPaw9UHJRl1WJ0OjeYXkMO6Jg+sW+a7K3ANIvtz6fJeByZlQNaWQAdtvmg48GFOqs0m+y7thuHKIGrw2THT5WWV4p4Va8h7Ya1gl1wAb2AQcuSrVVOFTEi5sY2iRzn1VHjsF4btIMltie/ZBAlIlcEkoBCJRKATgmyjUgUlBKSUEoBCRAKBUIlCD3cmyhyaSgVxSSkQgEJQgoEQhKN0EvLMtqVnBrASZ5LqvC3C9OiyarWvuCdQB2veeYVX9nLAGS5kOBIDheQesWWyxR5chdA/EY9rfKwekfRTsJYFz+cR2so3Dz6L3FsjWL6XWMdR1UPi7Hhp8JpElwG++oO2+X6IM1xy99ZmsElrrNA6SG7eqssqwIo0msaADALo3LuZK8TTD6dNu/hvJvzbO3yV4whwkf5dB5UcN1EqUzBzuLclMpAKa3Dm3ZBVOwfXay8hTuriqy3qNuyh1aRO3KEHm/F6KbusH6LC5nxC/TUFg0C08xAJ+q0mb1iGPHQG/zXOs9ltOOjWyepkugfogk5NxGTOqJPXuYsoub0hVeTTAE7u2AnmY5qppYdxaIt/ZetbE6WaQTA5bSggY3ABskGwt6qAVLqVfU9zyUWEDCkSlIgEIQgEIQgEIQgEIQg9npqe5NIQIhEpCUCgpSUgf2QSgSUSkQg1fCXEDcOY0yHETFh6mfRdKqYwVKctEgjlZcMa6Fe5HxJVpODZ1NnYoNZmWBdrD9fhuGxE/KZsqjO88eSPEEuAglwF42I5hRM84hqlwNoI5W67Tt6qjxWYvq/G4npN/kUGmwXEe4FndOTv+VuuFsV4lDVF557i2y5DhqDqj26BcR7wZ/Zdk4UZ901zQPOAHRyMdORmQfRBd03jn23UxtYiwdueXZRn0xErwZ8UoJOIxRHeyjvrmOaa6+688SeiChzokiOtz6LDcSHU3/wC1zym36jZdCxf67eyxWf0mmm7zAAbC3+SgqMPXAaI+d5UHE1pNjfuF5Nrkc5/zkvNz7zJPqgWtVMeYDtAhQ3FetZ5K8oQMKRKUiAQkKECoSIQKhIgFAqEShB6v2TE97+SagSUFLCaSgCEIJSIFlLrTUIFLlZ5LgzUNgDFyJuRzhVasMiq6a7JOkTE9EFpmWXvAhrbRzMEAfqVnogwRtZdDzho0SfMIMEG/z6LAPpS473Pqg2f2a4drsW1pF3NOmOrd107B5Z/DVTEmlVuP5HEkltvVcx4FxH8NWZUf8IIvExvae8ruJpMrAOpnVTcZtEtd1CBj8KNPr/kqHTwcfJaduHGkCxMKEcPugzT8OY91ExNMrUVcOL+v1UPEYEIMjVoE8j/2qLMOFqVQQQQ9wmQQS2NjB6rY5hUawkuIaB1nblA5lYzOc/0vD9FXTPxwWjpz3CDnFRuh7mXOkkTtsYuOq8i+6nZ3p8dzmnU13mB5X5qvc/mgP89kyd0EJkoEQhCBChBQgEIQgEIQgEIQg9XhNCWoE2UDkxOCEDUIQgEIQgFZ5BQ11miNUXhVi3X2Y4CajqrpAFhtCC8bgQ9haRpj8J2IPfqsnmGDZQqQZ0mTPTttdderYdxuGNJH6j0hc+40y3WJA0kbjdB55bnNINIAadhDjpB+SveH+IxSe7Q+GPsaeoWP5gVyxrSxwkGNiBc+wVhgsSzxDpb1EPHL9j3QfQGR8Xsqt0uILg4tsd4m46bK/oVpvt9b/wDS+c8jzKp/EyAGh3K4iIEi111ahnDvLB1BohxE37fRBoc4zI06ZIY5xmbD5SshjM9qvOl9duHH5Q0ueJ21E2CXOs0a4u+/NEhskSNLh/LN5XHsxzR76jjrcQCQLkSEHYamNwmFpioXNruInUTqPrc2usHn+ZOxb9TCdJnyiIbuI/dY2piC6ACd9+a0mUZe5lEvaXG9hBE++x+aDPY6gabdDgZabekbKDKn5nSdd1yJ5/8AagsQOGyYV6Bo+SYd0DZRK9H0yNwRO3dMKBEIQgEIQgQpJQUoQJKVH+bhKg9Kia0LXZFwLXxmGdXoOYSHluhxLSYAPlMETfZKz7Pcb/Dvqmk8PY7T4UecgbvA5+yDIkpqfVplphwLSNw4QR6gpsIEQhCAQUJIQAXXODdFOgHBhZquRMiRaRK5JC6n9nVNrqQl5n8oIPP9EGxoY8PIDXEHpB/yFBzXBTMnra59lcUcG0XEDrG/zUt+XNcNgZ6oOG5vgmtreUFosfxCD291CxeFdLYkmwlwiOx6yu143h9jgA4NDpgO6joVT4rhW7dJEAwQfiHoUEDhrhOrVb98TAA0uB87T+WRyXSMsySnTp6CN90/K8N4dKI2uSeahV84h3RBmeKuGqha8UmhzbyLavadlzwcEVnA+U6gZN4Een/K75gsY54Ee6j5rkznOBEkjrtB78kHB38I1GEaoA6/t6qZT4fJYSXPFNok3Nz0jkuyPycNs6JP6f39FVZjhaXkpQ4tmXWiQN7IOaMyB1ZnlZv1MT2CyOZ5U6k6DYzGk7r6CzPDsLWNawN0bOj9uar6OWUQ7W9gc7rAJQcSynh+vWPlaQ3m42AW1yjgNjb1fO69tmx3HOy6BhqTXvJsxo2A2MdUEidv87BBlq3BFOoQ8jawHKOQA5KHmHAjXtIjTG0ACFtn4xosDHrYeqpsz4g0gtgh027+nUIOP53kdTDOIfETAI59FWQurvFPFvDagnVuB/xsm5x9muGa0+FWc1+4EioPlEx7oOUqRg8BUqn7thd9Pmt9heEsNR81Q+IR+aIHsLfOVYMxrG+Wk3Uf5Rb5xAQZPAcGvN6zgxvQbn32V/gsrw1AWaPU3J93BSqjajh5nBvp5j+qi/wjZky49SgY7CYQmfBp37O/shSLflHyQg6H9lOXjC4Q0azmCp4r3WMggxF47Ld+C0jke4hZNlCi4yDEm17fqlrYWrTBdReARcEjyns9uxaUFvnHDGHxLdNajTqDu0SPRwuFzniT7E6bpdg6xpuuRTq+Zp7B4uPeV0HIeJjVltajUovYAHah5C686HDcW+ivmYlhFiEHyjxDwVjcHetQdp/Ozzs93N291nl9l16AcDtB5WIPrK41x39kT31HVsDoAdc0XEt83PwybX6FBxhCn5tktfDO0Yik+k7+YW9nCx9ioACBV1L7NMnqMY57gfPcbgAct1jeEeHziavmsxpE2N+36rsrxoYBTI0gC0dOSC1y+gXC0nvCsBh3CBBA5lUWA4hIaQIkXurPL89bWA1eUn/xJHIdEHnjWBrr3Fjz+im4KNWoc4N77clHzOg5h1j4ee5gde6pcFm7RXFMOaA78uoX6wRug1mPxZ0lsRA35FYvFul4KmcX5r/CtLnElnWJiY3+aoKea0HCfEBdBMAybCUGzyPGhrb8vmVd1ceQATzvEiR7LjlHjJmvw6ZJc7npsIE3lbUB5p/EdREmSPqg0P8AGAy4u0wLTAj0MrPYvGUy+Q8vcbaYELM4rGEOPiOhrZnc/wCBQcPmniuNSmBDfKNIPmvckFBsR5rE+UDlzJ5JkS6Js037dpVb/H6Xabjf3I3XjRxx8XSHXJmDzug1b6IbSc8i0fP3WVoZnpLvEsBcX5dZ6LQZvm4ZhXNAkiGmImXO7+q5/mNJlal4b3FgDiS7m3sYsg8c24gZVcBfyTEGxB69VnM4zjWIkw32Lj9YRm+XUsM1obVFZ7wCQPhYw7T3TMsy8VyC4eVkdpvfa6BcuOIcGOpF7vNOkcuknoty99ZzQHFtPrp/sLJmGIpsDWANAtHRV2Nzim0wXS78rbmfQIJRwzeZLo/MZTgI2sN1VNxVao4AM8NhElzoLo9BsSoOdZiBVbSe5zacS8jd07C2wsgs6mbAnTTY6qR+T4f/ADMBQnY2s6q2n4fhyJJJ1Q0dOSaziHDtEN1QNtLIClYDMKVZxLDLgIgiCATKCeDFuiRGg9UINLk2aa6JLh52S17W8nN3jqDuFYZfnAq0xUYXaTMSINuyqKWXxW8fDmn4bxpexogPHJwO2oeiZk1Q4emadYFml7y10FzCwvJHmaDFuRQa7BZnadQcPUFTDmjTEg+y57kFWm7G1y3YtpvZMtuZ1Q3pstRUPQ7/AL9kF2Mfza8jsdl7Us7cB5gT3ad/YrC5rnFPDx4joJ2ABcT7AWTMPxBTJALnU3HYPa5modpEIN9iMdQrN0VWtew7ioB/aFkM2+zHAYg+Jhy7DvBnSIdSdB2IM6fUJ7ccex/unMxgPVv9NgPZAtLJxR+7cGtIsHWAPQA8z2WeGYPbULCCQDftFpWkr5m5zNNTRVZza8B1vfmqHMsC2o0+CfCJIIAvDhzBPI9EHq6tTbOl1yIMxF53un5VjG3bynfkYESFnMVk1dw0vdIJvAifYK1wuT4jRTcwNLYEAVGAxtBBMg2QdCyvM2PpljzDhaTzCz/EOQVC4PY4Acg3dMZleL2bTm14cyR7Tf2WlwjKjqDA9ha5pLSHCIA5oOP51xL4lOph62o6ZBnsYAE+iwwY4CGOMd4sukZ5kFOviajoc3VH4XRIN+UKhxHDTzU8Ki11R28AXHr0QZzK9LKjXGTHSJ9pXQMRxe4s0UnOuLlwb7gjqkyv7N3Ah2Lq06Dd9Mh7z2hpt81aNoZdhrNY+u/81V3lJF7MaEGWdg6+IHh02PfqM2aZb2mPqtXwxws7DEOxNWmwASWtOtxJ6tAt7p1XPq7mQxoYw8mgMHpbdUmOxFYiXuDR0BHVBfZxisMHktc5wN4eWj9G7/NVtLNaTqtOxaAZLrD91kcTmDGmG+aPl9FDpuqVXhrYGqYE8gEF9xBm731XFrh4Ra5j2O/ECdx0PMFUTMOXuAaSac3Dj9TCvcBw6BDnu1Hfso2eZcHFtKmXeI6XRqOkNHUDrsEEtmVMfTLbBrr2HPblupDKfg09IAc82AHMnmeyzfDua+C40qlmzF/wum4PbZbTvb1/sgp2Za5969Rzz+Rp0sHa1yqXhUDxqsCABbsNS1bzYrK8HmX1D2H6mUGqVbmeS06ztRLg4WlvMDqD6lTcXiAxhceXIXLidgAqjCfxkfBTGok+Y3E7COaD0p8PUGi4J66jA/4UfJcA0VnvZPhgaGzzPMjqFOblrnXr1NcfhaNDJ73v7lK7MqLXCmDqJhsMEhvLfYILGP8AIQk1R/g/uhBZ1KTqVR1NzWtZiAXU9DpDK2n8MQWgwD7Fe+WZ8NFMVQ9hcyNTvheW2PmGxsTB6rdZhwg2pBAY6Ng8eZpH8w2WWzDg0MGlzKhp+YhuouYC7dzd7oPFow+IGqGP2uLH0kXsn0KTKRMOdqdeHuLjDRBibwBeFSYjJa2oVGls0wwNDJBq6CLuFocGyO6jv1ivSc4VWhlZzZcDalUALdRIPlBtIQUOav15lD+VRjQOwgBbzFYVtRpa4AsMgjff6FZfjjKS1zMVTEwWl0X2jS63K0FanLMY2tSZUbs8T3k7hBSZDgi2nVoPLvJUc0OBh0EAgg+ip8szyo3EmhVeKjdRYHWkHlfn0WzzGqKdKpUIHlaXE2uWtO65zjKDP4anXY9pqtcXPhw1S98gESDY29EGrxudBjoFKq9o3expIB6RuU7B8R0SYFQNPR/l/QqXlWLFakyoPxCSOh5i3NYrjSkG4oOIs4MJHWDeyDo+GzMRyI7X+UKXTxdM2LBfnzWQZw9T1h7C9rTEMa5zW9Zse/oof+r16mIfRoGmwU5vUBOqCBYT3Qb8MY7Yn0ki6QYlzf8A5Kzf6XSB6iFjqedVaVRlKsyXPIDX0ZcDO8g3EWWmFQmxuO6CxOceGWuq4nyOBs5smYtMzY2Huon+vanuLKWlrw34RpcIFwTzvPzULDZPT1l5l20A3DfZWpoNAsI9AgosywhcdWkx3O28n1uqvTpkNYLwJO60uIdaI9+qrS4cu6CjqNrH+wsqath3Vappthxb8RPws9TzPZXHFOZmhQltnPOgdrEk/IJnBtHThWu51CXOJ3de36IG4fhmk27/ALx3PVEezdk7/wDn6bKjKtIBjmm4Fg5pBBEe8+yu4i5F0ytVa2ASBqMCTueaDyrPDA5xPlAJJPQd1ncFmFJpfVqO+9q/Cxt3CmJ0iBz5+6sc5+8cyhMNd56h2hgMaZOxJ/RSsJltKmIpsaAbyNz6nmgx2fYB9Qmu2i5jQPMHEanfzaZsvfIOIAG6Krj5fhd1HT1C1WIok2B09SACSP2UKll9CgJDWNPUgE/M/wDCBzsRrZ900umQCRpA9zcj0VTlHDjqVzUMkQQyAInqRK9sdxHTZZsOPcz8mhUWO4jq1PK2YNgOs9GhBrKuJp0wNREtmALuVNj+KGNMM836x7bLJYuo+S1+oFpgg8vZeBKCxx2cPqbk9RPL0AsFPyGk10PeXucHWEgNEcys9K1vC4+62bcm55XOyDRE9v0QjUen0/uhB9AC49R9V5U3EtaHWMkQOosvDK8VqpMn8oHrCSpXhxA56XyOoMFA/wD0ljgdbQ7e8QfmFR4zI2EkNLmyPxQ4T0WsoPkHsYVRnWGcWeVxpvcCA5u7SQYPzCDN4vh+o0bNcHAgAR7+UrJVeG6lB5dQd4MmXU3tL6Z6wJGn2WhwHGhbXbhseG0qsnTVbalWbHIn4XxEhaXiHExSa5pnzs5ghwm49Cg5PnOX4p7HDT4msta7wyGtDGmXaWuMuJU7E5NQqMP3QBiAS3S4QI7c1r8zDG4TxW0wXNaahsZLWmXAR/LJUvGcO03Uw5rpY8Aw8Bwh0HcDug5FwTijTfUwziJklp5FzbOA9d/Zef2h0f8Aaf1D2/8A5K3NfgSmxwfTpBrmnUHUTpI7wFV5/wAMVKzWte8jTcF7LkxFyLH5IGZHU14ekTzaB8rKi4oyR7an8TQkOBlwG8/mHXlZXeV4Wth6IpFmvSDpdTNp5B7TcKNgM28P7vFzSqyfM4/dvnbS/bnHsgiZBmzcS6nr8tekHQBs/V5SQOsAWWqbt6/Rc8cwPzAHCiWhzCS0WBga78gQuif59f8AhBKwjuSlEqFghAk2Kluvsgh4kKpcequcUw9FT6bn69EGa40wj30WlonQ7U4DoQRP6qFw1xJTpUhSqy3SfK4AkQeRaASFsqbP0+arcYzDUzqqCm08y4DV7BA2jnfi/wCwx1Xu4Gm0epcAY9JS0ctcXF9R81CIBA8tO99DTae6g1OMcKwW1vjkAI9rqFiftGeP/b0KdM8nPGp47wTAKDVYDhcEl/hl7jcvqmb9ZNvkn4ioymS3VqI5t+Gdo9lznMOKsbXBbVxFUtPIHSPcNiy2j8K2lRYAPwi3WRJPzQUfEPEdWi4sbS09HE2d3HX3WVfiqtZ3xOdJ2Ej9AuiUstNVzGObqY7zO1CQ0C83VzhMlw9PVopMYNydv15Sg5KcixBMCk70sP3Wv4TyAUmGrUA8XZrTfw/XutM6iHCq016bmt8zGazrbHxNuLi1iDMFRHYtjC4DS525LnHbm7q52wEIOV5lU1VajjuXu+qiqbisMfGcwbl537mf3Ur/AEoAHUZj2hBUQtXw1TljCCPLJvzudlQ4lgAgW7q+4cs1noR+p2QaKP8ALIQhB2XIa00tG8Ej23/de78K7XULLiGiDyBnZU+QYqHOERI7nb6K+p4sNeQ60sn5f9oLPC0436CfWFHzC+js9q9adfbu0fRMzGnLQdiCD+qDCfaHkLK9P4TNri2ki4cFyvB4vHYesWay5jS0XMsImRDXSux8Y1DGn4tDDU0jeRYHuuLODqlVxfZ73GeWlrXdOsz8kHR8p4zwzhTo1j4ZIexwcPKddiAfda7hmp/6VtMuD/D1U5mZDHQ2/wDSGrhYoNcdDA6oNtceUH8Qnc3nsly/Pa+XvPhagSR93fS72n6IO/YtvkvsbQO9v3U4UhGkgERFwOS5tk32iMqBn8TRqUBqEvguZ7xcCV06nVDmhwIINwRzB5hBW4/J6bgT4YmCZEiSFmquSU6gdezRqIcNQELdubI+Y+YVBQZ53AxcOBQZ9/DrqY8jARH4I+guoL6cGCLjkt3gDLW25RuspnYiu+3OY9boIGHHmI6qW1kKKz4rhSg1B4VxZUYN3K+xIsqH8bkGU40zipR0NpnSHAkkb25LDYjEOeZc4k91rvtBZ/tHu4fusagRPakYwnr8lPwmXOd8XlESO6DxaV0/hnG/xOGDHOHiU2xbctHM91zKkxafhMhlQPBggOafdB0OviaOGotIk6w0uO522A5enNUGNx1Z7fFgt12p02fhm15+N57Cy9Mvqtr1S6ppOn4KbiB4jogSeTRutNw/kDaTjVqVGveBYg+VgN9LBsB+tkGLqZG6s5lOo+p5ruLXWad+d9SMg4cZTxNcGs6oKbJaSCPMdxexsI91oa2A8OvUe6oC152psg/+U/qs/wAW5swU9FPS0N5N3Pa23WT0QY7E4QHEOOoEh0kSQRz3U7EGOnpv3Wdw9YmoD7z19VqqOD1QXmJEgcyIB35WKDLYx1/dXnDjvg9/qqzMaekfCBOm539fmrThr8HoUGjQnSlQdDyF51n+k/VX2Kedbb/hchCC6oC7f6AvXMfgPp+6EIOQ/bNiX03UKjHFrxAkHkTBB6hZXOaDRiH2+LQDveXX9PZCEE/hxo+8bya97QOgBMBU+dUgHMcBB1OFrbG1kqEHvm1EOoiR9RuOoXXvs2ql2BYCZDfKOwGwQhBsIsfZZ0f7x/qKEIJuX/ufqs7xKPvneg+iEIKvDt8ylaQhCBtVojbks1W+MoQgxn2i/DR/qd9FjaA8wQhBa4YK1o0W+G4xdCEGewwsrrIT95p5EiyEIOn8N4Gm9rdTGujqB3UviHBU6dRhY0NJjbuhCCuxY8rhyMrIZlhGBgbFixzzc3cNieqEIMHR+Mev7rZZU7yuPOInnsOaEIMpjqhcSSST391ccNbs9ClQg0yEI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7" name="AutoShape 9" descr="data:image/jpeg;base64,/9j/4AAQSkZJRgABAQAAAQABAAD/2wCEAAkGBxQTEhUUExQUFBQUGBgVGRcUFxUXGBUYFhcXGBoYFRUYHCggGBolHRQYITEhJSkrLi4uFx8zODMsNygtLisBCgoKBQUFDgUFDisZExkrKysrKysrKysrKysrKysrKysrKysrKysrKysrKysrKysrKysrKysrKysrKysrKysrK//AABEIAMMBAgMBIgACEQEDEQH/xAAcAAABBQEBAQAAAAAAAAAAAAAAAQIEBQYHAwj/xAA+EAABAwIEBAQDBgUEAQUBAAABAAIRAyEEBRIxBkFRYRMicYEykbEHI0JSocEUYnLR8BUz4fGSJDRDgrIW/8QAFAEBAAAAAAAAAAAAAAAAAAAAAP/EABQRAQAAAAAAAAAAAAAAAAAAAAD/2gAMAwEAAhEDEQA/AOQVUxOemoBCJQgAUJAUsoBCCkJQLKJXnqQHIPSUSmyESgWUFIU2UC6kak1CB2pOC80soHppKA5NKB2pGpNQgdqRqTUIHEpqCkQP1I1JqECkoBSIKBSUiQJUAhCEHu8XTZQ9yZqQOCEAprigVBKYhA7UkJSIQCEJzGEkQNyB7nqganQr/LeD8TVg+G5rTzNveDuFq8r+zyIL3y4ObMbSN/a6DE0eH6zmteGkh0/onYnhvEsZrNJxbvYTHquzZi+jgqAcYtsLXMzZQcPxIzFPFKm06KYDqj+Un8I6nnCDitHDud8LSYuYBsl/hXnZrvkuw0sLTYIptDQSTFtyZJK83YMbwPaw9UHJRl1WJ0OjeYXkMO6Jg+sW+a7K3ANIvtz6fJeByZlQNaWQAdtvmg48GFOqs0m+y7thuHKIGrw2THT5WWV4p4Va8h7Ya1gl1wAb2AQcuSrVVOFTEi5sY2iRzn1VHjsF4btIMltie/ZBAlIlcEkoBCJRKATgmyjUgUlBKSUEoBCRAKBUIlCD3cmyhyaSgVxSSkQgEJQgoEQhKN0EvLMtqVnBrASZ5LqvC3C9OiyarWvuCdQB2veeYVX9nLAGS5kOBIDheQesWWyxR5chdA/EY9rfKwekfRTsJYFz+cR2so3Dz6L3FsjWL6XWMdR1UPi7Hhp8JpElwG++oO2+X6IM1xy99ZmsElrrNA6SG7eqssqwIo0msaADALo3LuZK8TTD6dNu/hvJvzbO3yV4whwkf5dB5UcN1EqUzBzuLclMpAKa3Dm3ZBVOwfXay8hTuriqy3qNuyh1aRO3KEHm/F6KbusH6LC5nxC/TUFg0C08xAJ+q0mb1iGPHQG/zXOs9ltOOjWyepkugfogk5NxGTOqJPXuYsoub0hVeTTAE7u2AnmY5qppYdxaIt/ZetbE6WaQTA5bSggY3ABskGwt6qAVLqVfU9zyUWEDCkSlIgEIQgEIQgEIQgEIQg9npqe5NIQIhEpCUCgpSUgf2QSgSUSkQg1fCXEDcOY0yHETFh6mfRdKqYwVKctEgjlZcMa6Fe5HxJVpODZ1NnYoNZmWBdrD9fhuGxE/KZsqjO88eSPEEuAglwF42I5hRM84hqlwNoI5W67Tt6qjxWYvq/G4npN/kUGmwXEe4FndOTv+VuuFsV4lDVF557i2y5DhqDqj26BcR7wZ/Zdk4UZ901zQPOAHRyMdORmQfRBd03jn23UxtYiwdueXZRn0xErwZ8UoJOIxRHeyjvrmOaa6+688SeiChzokiOtz6LDcSHU3/wC1zym36jZdCxf67eyxWf0mmm7zAAbC3+SgqMPXAaI+d5UHE1pNjfuF5Nrkc5/zkvNz7zJPqgWtVMeYDtAhQ3FetZ5K8oQMKRKUiAQkKECoSIQKhIgFAqEShB6v2TE97+SagSUFLCaSgCEIJSIFlLrTUIFLlZ5LgzUNgDFyJuRzhVasMiq6a7JOkTE9EFpmWXvAhrbRzMEAfqVnogwRtZdDzho0SfMIMEG/z6LAPpS473Pqg2f2a4drsW1pF3NOmOrd107B5Z/DVTEmlVuP5HEkltvVcx4FxH8NWZUf8IIvExvae8ruJpMrAOpnVTcZtEtd1CBj8KNPr/kqHTwcfJaduHGkCxMKEcPugzT8OY91ExNMrUVcOL+v1UPEYEIMjVoE8j/2qLMOFqVQQQQ9wmQQS2NjB6rY5hUawkuIaB1nblA5lYzOc/0vD9FXTPxwWjpz3CDnFRuh7mXOkkTtsYuOq8i+6nZ3p8dzmnU13mB5X5qvc/mgP89kyd0EJkoEQhCBChBQgEIQgEIQgEIQg9XhNCWoE2UDkxOCEDUIQgEIQgFZ5BQ11miNUXhVi3X2Y4CajqrpAFhtCC8bgQ9haRpj8J2IPfqsnmGDZQqQZ0mTPTttdderYdxuGNJH6j0hc+40y3WJA0kbjdB55bnNINIAadhDjpB+SveH+IxSe7Q+GPsaeoWP5gVyxrSxwkGNiBc+wVhgsSzxDpb1EPHL9j3QfQGR8Xsqt0uILg4tsd4m46bK/oVpvt9b/wDS+c8jzKp/EyAGh3K4iIEi111ahnDvLB1BohxE37fRBoc4zI06ZIY5xmbD5SshjM9qvOl9duHH5Q0ueJ21E2CXOs0a4u+/NEhskSNLh/LN5XHsxzR76jjrcQCQLkSEHYamNwmFpioXNruInUTqPrc2usHn+ZOxb9TCdJnyiIbuI/dY2piC6ACd9+a0mUZe5lEvaXG9hBE++x+aDPY6gabdDgZabekbKDKn5nSdd1yJ5/8AagsQOGyYV6Bo+SYd0DZRK9H0yNwRO3dMKBEIQgEIQgQpJQUoQJKVH+bhKg9Kia0LXZFwLXxmGdXoOYSHluhxLSYAPlMETfZKz7Pcb/Dvqmk8PY7T4UecgbvA5+yDIkpqfVplphwLSNw4QR6gpsIEQhCAQUJIQAXXODdFOgHBhZquRMiRaRK5JC6n9nVNrqQl5n8oIPP9EGxoY8PIDXEHpB/yFBzXBTMnra59lcUcG0XEDrG/zUt+XNcNgZ6oOG5vgmtreUFosfxCD291CxeFdLYkmwlwiOx6yu143h9jgA4NDpgO6joVT4rhW7dJEAwQfiHoUEDhrhOrVb98TAA0uB87T+WRyXSMsySnTp6CN90/K8N4dKI2uSeahV84h3RBmeKuGqha8UmhzbyLavadlzwcEVnA+U6gZN4Een/K75gsY54Ee6j5rkznOBEkjrtB78kHB38I1GEaoA6/t6qZT4fJYSXPFNok3Nz0jkuyPycNs6JP6f39FVZjhaXkpQ4tmXWiQN7IOaMyB1ZnlZv1MT2CyOZ5U6k6DYzGk7r6CzPDsLWNawN0bOj9uar6OWUQ7W9gc7rAJQcSynh+vWPlaQ3m42AW1yjgNjb1fO69tmx3HOy6BhqTXvJsxo2A2MdUEidv87BBlq3BFOoQ8jawHKOQA5KHmHAjXtIjTG0ACFtn4xosDHrYeqpsz4g0gtgh027+nUIOP53kdTDOIfETAI59FWQurvFPFvDagnVuB/xsm5x9muGa0+FWc1+4EioPlEx7oOUqRg8BUqn7thd9Pmt9heEsNR81Q+IR+aIHsLfOVYMxrG+Wk3Uf5Rb5xAQZPAcGvN6zgxvQbn32V/gsrw1AWaPU3J93BSqjajh5nBvp5j+qi/wjZky49SgY7CYQmfBp37O/shSLflHyQg6H9lOXjC4Q0azmCp4r3WMggxF47Ld+C0jke4hZNlCi4yDEm17fqlrYWrTBdReARcEjyns9uxaUFvnHDGHxLdNajTqDu0SPRwuFzniT7E6bpdg6xpuuRTq+Zp7B4uPeV0HIeJjVltajUovYAHah5C686HDcW+ivmYlhFiEHyjxDwVjcHetQdp/Ozzs93N291nl9l16AcDtB5WIPrK41x39kT31HVsDoAdc0XEt83PwybX6FBxhCn5tktfDO0Yik+k7+YW9nCx9ioACBV1L7NMnqMY57gfPcbgAct1jeEeHziavmsxpE2N+36rsrxoYBTI0gC0dOSC1y+gXC0nvCsBh3CBBA5lUWA4hIaQIkXurPL89bWA1eUn/xJHIdEHnjWBrr3Fjz+im4KNWoc4N77clHzOg5h1j4ee5gde6pcFm7RXFMOaA78uoX6wRug1mPxZ0lsRA35FYvFul4KmcX5r/CtLnElnWJiY3+aoKea0HCfEBdBMAybCUGzyPGhrb8vmVd1ceQATzvEiR7LjlHjJmvw6ZJc7npsIE3lbUB5p/EdREmSPqg0P8AGAy4u0wLTAj0MrPYvGUy+Q8vcbaYELM4rGEOPiOhrZnc/wCBQcPmniuNSmBDfKNIPmvckFBsR5rE+UDlzJ5JkS6Js037dpVb/H6Xabjf3I3XjRxx8XSHXJmDzug1b6IbSc8i0fP3WVoZnpLvEsBcX5dZ6LQZvm4ZhXNAkiGmImXO7+q5/mNJlal4b3FgDiS7m3sYsg8c24gZVcBfyTEGxB69VnM4zjWIkw32Lj9YRm+XUsM1obVFZ7wCQPhYw7T3TMsy8VyC4eVkdpvfa6BcuOIcGOpF7vNOkcuknoty99ZzQHFtPrp/sLJmGIpsDWANAtHRV2Nzim0wXS78rbmfQIJRwzeZLo/MZTgI2sN1VNxVao4AM8NhElzoLo9BsSoOdZiBVbSe5zacS8jd07C2wsgs6mbAnTTY6qR+T4f/ADMBQnY2s6q2n4fhyJJJ1Q0dOSaziHDtEN1QNtLIClYDMKVZxLDLgIgiCATKCeDFuiRGg9UINLk2aa6JLh52S17W8nN3jqDuFYZfnAq0xUYXaTMSINuyqKWXxW8fDmn4bxpexogPHJwO2oeiZk1Q4emadYFml7y10FzCwvJHmaDFuRQa7BZnadQcPUFTDmjTEg+y57kFWm7G1y3YtpvZMtuZ1Q3pstRUPQ7/AL9kF2Mfza8jsdl7Us7cB5gT3ad/YrC5rnFPDx4joJ2ABcT7AWTMPxBTJALnU3HYPa5modpEIN9iMdQrN0VWtew7ioB/aFkM2+zHAYg+Jhy7DvBnSIdSdB2IM6fUJ7ccex/unMxgPVv9NgPZAtLJxR+7cGtIsHWAPQA8z2WeGYPbULCCQDftFpWkr5m5zNNTRVZza8B1vfmqHMsC2o0+CfCJIIAvDhzBPI9EHq6tTbOl1yIMxF53un5VjG3bynfkYESFnMVk1dw0vdIJvAifYK1wuT4jRTcwNLYEAVGAxtBBMg2QdCyvM2PpljzDhaTzCz/EOQVC4PY4Acg3dMZleL2bTm14cyR7Tf2WlwjKjqDA9ha5pLSHCIA5oOP51xL4lOph62o6ZBnsYAE+iwwY4CGOMd4sukZ5kFOviajoc3VH4XRIN+UKhxHDTzU8Ki11R28AXHr0QZzK9LKjXGTHSJ9pXQMRxe4s0UnOuLlwb7gjqkyv7N3Ah2Lq06Dd9Mh7z2hpt81aNoZdhrNY+u/81V3lJF7MaEGWdg6+IHh02PfqM2aZb2mPqtXwxws7DEOxNWmwASWtOtxJ6tAt7p1XPq7mQxoYw8mgMHpbdUmOxFYiXuDR0BHVBfZxisMHktc5wN4eWj9G7/NVtLNaTqtOxaAZLrD91kcTmDGmG+aPl9FDpuqVXhrYGqYE8gEF9xBm731XFrh4Ra5j2O/ECdx0PMFUTMOXuAaSac3Dj9TCvcBw6BDnu1Hfso2eZcHFtKmXeI6XRqOkNHUDrsEEtmVMfTLbBrr2HPblupDKfg09IAc82AHMnmeyzfDua+C40qlmzF/wum4PbZbTvb1/sgp2Za5969Rzz+Rp0sHa1yqXhUDxqsCABbsNS1bzYrK8HmX1D2H6mUGqVbmeS06ztRLg4WlvMDqD6lTcXiAxhceXIXLidgAqjCfxkfBTGok+Y3E7COaD0p8PUGi4J66jA/4UfJcA0VnvZPhgaGzzPMjqFOblrnXr1NcfhaNDJ73v7lK7MqLXCmDqJhsMEhvLfYILGP8AIQk1R/g/uhBZ1KTqVR1NzWtZiAXU9DpDK2n8MQWgwD7Fe+WZ8NFMVQ9hcyNTvheW2PmGxsTB6rdZhwg2pBAY6Ng8eZpH8w2WWzDg0MGlzKhp+YhuouYC7dzd7oPFow+IGqGP2uLH0kXsn0KTKRMOdqdeHuLjDRBibwBeFSYjJa2oVGls0wwNDJBq6CLuFocGyO6jv1ivSc4VWhlZzZcDalUALdRIPlBtIQUOav15lD+VRjQOwgBbzFYVtRpa4AsMgjff6FZfjjKS1zMVTEwWl0X2jS63K0FanLMY2tSZUbs8T3k7hBSZDgi2nVoPLvJUc0OBh0EAgg+ip8szyo3EmhVeKjdRYHWkHlfn0WzzGqKdKpUIHlaXE2uWtO65zjKDP4anXY9pqtcXPhw1S98gESDY29EGrxudBjoFKq9o3expIB6RuU7B8R0SYFQNPR/l/QqXlWLFakyoPxCSOh5i3NYrjSkG4oOIs4MJHWDeyDo+GzMRyI7X+UKXTxdM2LBfnzWQZw9T1h7C9rTEMa5zW9Zse/oof+r16mIfRoGmwU5vUBOqCBYT3Qb8MY7Yn0ki6QYlzf8A5Kzf6XSB6iFjqedVaVRlKsyXPIDX0ZcDO8g3EWWmFQmxuO6CxOceGWuq4nyOBs5smYtMzY2Huon+vanuLKWlrw34RpcIFwTzvPzULDZPT1l5l20A3DfZWpoNAsI9AgosywhcdWkx3O28n1uqvTpkNYLwJO60uIdaI9+qrS4cu6CjqNrH+wsqath3Vappthxb8RPws9TzPZXHFOZmhQltnPOgdrEk/IJnBtHThWu51CXOJ3de36IG4fhmk27/ALx3PVEezdk7/wDn6bKjKtIBjmm4Fg5pBBEe8+yu4i5F0ytVa2ASBqMCTueaDyrPDA5xPlAJJPQd1ncFmFJpfVqO+9q/Cxt3CmJ0iBz5+6sc5+8cyhMNd56h2hgMaZOxJ/RSsJltKmIpsaAbyNz6nmgx2fYB9Qmu2i5jQPMHEanfzaZsvfIOIAG6Krj5fhd1HT1C1WIok2B09SACSP2UKll9CgJDWNPUgE/M/wDCBzsRrZ900umQCRpA9zcj0VTlHDjqVzUMkQQyAInqRK9sdxHTZZsOPcz8mhUWO4jq1PK2YNgOs9GhBrKuJp0wNREtmALuVNj+KGNMM836x7bLJYuo+S1+oFpgg8vZeBKCxx2cPqbk9RPL0AsFPyGk10PeXucHWEgNEcys9K1vC4+62bcm55XOyDRE9v0QjUen0/uhB9AC49R9V5U3EtaHWMkQOosvDK8VqpMn8oHrCSpXhxA56XyOoMFA/wD0ljgdbQ7e8QfmFR4zI2EkNLmyPxQ4T0WsoPkHsYVRnWGcWeVxpvcCA5u7SQYPzCDN4vh+o0bNcHAgAR7+UrJVeG6lB5dQd4MmXU3tL6Z6wJGn2WhwHGhbXbhseG0qsnTVbalWbHIn4XxEhaXiHExSa5pnzs5ghwm49Cg5PnOX4p7HDT4msta7wyGtDGmXaWuMuJU7E5NQqMP3QBiAS3S4QI7c1r8zDG4TxW0wXNaahsZLWmXAR/LJUvGcO03Uw5rpY8Aw8Bwh0HcDug5FwTijTfUwziJklp5FzbOA9d/Zef2h0f8Aaf1D2/8A5K3NfgSmxwfTpBrmnUHUTpI7wFV5/wAMVKzWte8jTcF7LkxFyLH5IGZHU14ekTzaB8rKi4oyR7an8TQkOBlwG8/mHXlZXeV4Wth6IpFmvSDpdTNp5B7TcKNgM28P7vFzSqyfM4/dvnbS/bnHsgiZBmzcS6nr8tekHQBs/V5SQOsAWWqbt6/Rc8cwPzAHCiWhzCS0WBga78gQuif59f8AhBKwjuSlEqFghAk2Kluvsgh4kKpcequcUw9FT6bn69EGa40wj30WlonQ7U4DoQRP6qFw1xJTpUhSqy3SfK4AkQeRaASFsqbP0+arcYzDUzqqCm08y4DV7BA2jnfi/wCwx1Xu4Gm0epcAY9JS0ctcXF9R81CIBA8tO99DTae6g1OMcKwW1vjkAI9rqFiftGeP/b0KdM8nPGp47wTAKDVYDhcEl/hl7jcvqmb9ZNvkn4ioymS3VqI5t+Gdo9lznMOKsbXBbVxFUtPIHSPcNiy2j8K2lRYAPwi3WRJPzQUfEPEdWi4sbS09HE2d3HX3WVfiqtZ3xOdJ2Ej9AuiUstNVzGObqY7zO1CQ0C83VzhMlw9PVopMYNydv15Sg5KcixBMCk70sP3Wv4TyAUmGrUA8XZrTfw/XutM6iHCq016bmt8zGazrbHxNuLi1iDMFRHYtjC4DS525LnHbm7q52wEIOV5lU1VajjuXu+qiqbisMfGcwbl537mf3Ur/AEoAHUZj2hBUQtXw1TljCCPLJvzudlQ4lgAgW7q+4cs1noR+p2QaKP8ALIQhB2XIa00tG8Ej23/de78K7XULLiGiDyBnZU+QYqHOERI7nb6K+p4sNeQ60sn5f9oLPC0436CfWFHzC+js9q9adfbu0fRMzGnLQdiCD+qDCfaHkLK9P4TNri2ki4cFyvB4vHYesWay5jS0XMsImRDXSux8Y1DGn4tDDU0jeRYHuuLODqlVxfZ73GeWlrXdOsz8kHR8p4zwzhTo1j4ZIexwcPKddiAfda7hmp/6VtMuD/D1U5mZDHQ2/wDSGrhYoNcdDA6oNtceUH8Qnc3nsly/Pa+XvPhagSR93fS72n6IO/YtvkvsbQO9v3U4UhGkgERFwOS5tk32iMqBn8TRqUBqEvguZ7xcCV06nVDmhwIINwRzB5hBW4/J6bgT4YmCZEiSFmquSU6gdezRqIcNQELdubI+Y+YVBQZ53AxcOBQZ9/DrqY8jARH4I+guoL6cGCLjkt3gDLW25RuspnYiu+3OY9boIGHHmI6qW1kKKz4rhSg1B4VxZUYN3K+xIsqH8bkGU40zipR0NpnSHAkkb25LDYjEOeZc4k91rvtBZ/tHu4fusagRPakYwnr8lPwmXOd8XlESO6DxaV0/hnG/xOGDHOHiU2xbctHM91zKkxafhMhlQPBggOafdB0OviaOGotIk6w0uO522A5enNUGNx1Z7fFgt12p02fhm15+N57Cy9Mvqtr1S6ppOn4KbiB4jogSeTRutNw/kDaTjVqVGveBYg+VgN9LBsB+tkGLqZG6s5lOo+p5ruLXWad+d9SMg4cZTxNcGs6oKbJaSCPMdxexsI91oa2A8OvUe6oC152psg/+U/qs/wAW5swU9FPS0N5N3Pa23WT0QY7E4QHEOOoEh0kSQRz3U7EGOnpv3Wdw9YmoD7z19VqqOD1QXmJEgcyIB35WKDLYx1/dXnDjvg9/qqzMaekfCBOm539fmrThr8HoUGjQnSlQdDyF51n+k/VX2Kedbb/hchCC6oC7f6AvXMfgPp+6EIOQ/bNiX03UKjHFrxAkHkTBB6hZXOaDRiH2+LQDveXX9PZCEE/hxo+8bya97QOgBMBU+dUgHMcBB1OFrbG1kqEHvm1EOoiR9RuOoXXvs2ql2BYCZDfKOwGwQhBsIsfZZ0f7x/qKEIJuX/ufqs7xKPvneg+iEIKvDt8ylaQhCBtVojbks1W+MoQgxn2i/DR/qd9FjaA8wQhBa4YK1o0W+G4xdCEGewwsrrIT95p5EiyEIOn8N4Gm9rdTGujqB3UviHBU6dRhY0NJjbuhCCuxY8rhyMrIZlhGBgbFixzzc3cNieqEIMHR+Mev7rZZU7yuPOInnsOaEIMpjqhcSSST391ccNbs9ClQg0yEI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9" name="AutoShape 11" descr="data:image/jpeg;base64,/9j/4AAQSkZJRgABAQAAAQABAAD/2wCEAAkGBxQTEhUUExQUFBQUGBgVGRcUFxUXGBUYFhcXGBoYFRUYHCggGBolHRQYITEhJSkrLi4uFx8zODMsNygtLisBCgoKBQUFDgUFDisZExkrKysrKysrKysrKysrKysrKysrKysrKysrKysrKysrKysrKysrKysrKysrKysrKysrK//AABEIAMMBAgMBIgACEQEDEQH/xAAcAAABBQEBAQAAAAAAAAAAAAAAAQIEBQYHAwj/xAA+EAABAwIEBAQDBgUEAQUBAAABAAIRAyEEBRIxBkFRYRMicYEykbEHI0JSocEUYnLR8BUz4fGSJDRDgrIW/8QAFAEBAAAAAAAAAAAAAAAAAAAAAP/EABQRAQAAAAAAAAAAAAAAAAAAAAD/2gAMAwEAAhEDEQA/AOQVUxOemoBCJQgAUJAUsoBCCkJQLKJXnqQHIPSUSmyESgWUFIU2UC6kak1CB2pOC80soHppKA5NKB2pGpNQgdqRqTUIHEpqCkQP1I1JqECkoBSIKBSUiQJUAhCEHu8XTZQ9yZqQOCEAprigVBKYhA7UkJSIQCEJzGEkQNyB7nqganQr/LeD8TVg+G5rTzNveDuFq8r+zyIL3y4ObMbSN/a6DE0eH6zmteGkh0/onYnhvEsZrNJxbvYTHquzZi+jgqAcYtsLXMzZQcPxIzFPFKm06KYDqj+Un8I6nnCDitHDud8LSYuYBsl/hXnZrvkuw0sLTYIptDQSTFtyZJK83YMbwPaw9UHJRl1WJ0OjeYXkMO6Jg+sW+a7K3ANIvtz6fJeByZlQNaWQAdtvmg48GFOqs0m+y7thuHKIGrw2THT5WWV4p4Va8h7Ya1gl1wAb2AQcuSrVVOFTEi5sY2iRzn1VHjsF4btIMltie/ZBAlIlcEkoBCJRKATgmyjUgUlBKSUEoBCRAKBUIlCD3cmyhyaSgVxSSkQgEJQgoEQhKN0EvLMtqVnBrASZ5LqvC3C9OiyarWvuCdQB2veeYVX9nLAGS5kOBIDheQesWWyxR5chdA/EY9rfKwekfRTsJYFz+cR2so3Dz6L3FsjWL6XWMdR1UPi7Hhp8JpElwG++oO2+X6IM1xy99ZmsElrrNA6SG7eqssqwIo0msaADALo3LuZK8TTD6dNu/hvJvzbO3yV4whwkf5dB5UcN1EqUzBzuLclMpAKa3Dm3ZBVOwfXay8hTuriqy3qNuyh1aRO3KEHm/F6KbusH6LC5nxC/TUFg0C08xAJ+q0mb1iGPHQG/zXOs9ltOOjWyepkugfogk5NxGTOqJPXuYsoub0hVeTTAE7u2AnmY5qppYdxaIt/ZetbE6WaQTA5bSggY3ABskGwt6qAVLqVfU9zyUWEDCkSlIgEIQgEIQgEIQgEIQg9npqe5NIQIhEpCUCgpSUgf2QSgSUSkQg1fCXEDcOY0yHETFh6mfRdKqYwVKctEgjlZcMa6Fe5HxJVpODZ1NnYoNZmWBdrD9fhuGxE/KZsqjO88eSPEEuAglwF42I5hRM84hqlwNoI5W67Tt6qjxWYvq/G4npN/kUGmwXEe4FndOTv+VuuFsV4lDVF557i2y5DhqDqj26BcR7wZ/Zdk4UZ901zQPOAHRyMdORmQfRBd03jn23UxtYiwdueXZRn0xErwZ8UoJOIxRHeyjvrmOaa6+688SeiChzokiOtz6LDcSHU3/wC1zym36jZdCxf67eyxWf0mmm7zAAbC3+SgqMPXAaI+d5UHE1pNjfuF5Nrkc5/zkvNz7zJPqgWtVMeYDtAhQ3FetZ5K8oQMKRKUiAQkKECoSIQKhIgFAqEShB6v2TE97+SagSUFLCaSgCEIJSIFlLrTUIFLlZ5LgzUNgDFyJuRzhVasMiq6a7JOkTE9EFpmWXvAhrbRzMEAfqVnogwRtZdDzho0SfMIMEG/z6LAPpS473Pqg2f2a4drsW1pF3NOmOrd107B5Z/DVTEmlVuP5HEkltvVcx4FxH8NWZUf8IIvExvae8ruJpMrAOpnVTcZtEtd1CBj8KNPr/kqHTwcfJaduHGkCxMKEcPugzT8OY91ExNMrUVcOL+v1UPEYEIMjVoE8j/2qLMOFqVQQQQ9wmQQS2NjB6rY5hUawkuIaB1nblA5lYzOc/0vD9FXTPxwWjpz3CDnFRuh7mXOkkTtsYuOq8i+6nZ3p8dzmnU13mB5X5qvc/mgP89kyd0EJkoEQhCBChBQgEIQgEIQgEIQg9XhNCWoE2UDkxOCEDUIQgEIQgFZ5BQ11miNUXhVi3X2Y4CajqrpAFhtCC8bgQ9haRpj8J2IPfqsnmGDZQqQZ0mTPTttdderYdxuGNJH6j0hc+40y3WJA0kbjdB55bnNINIAadhDjpB+SveH+IxSe7Q+GPsaeoWP5gVyxrSxwkGNiBc+wVhgsSzxDpb1EPHL9j3QfQGR8Xsqt0uILg4tsd4m46bK/oVpvt9b/wDS+c8jzKp/EyAGh3K4iIEi111ahnDvLB1BohxE37fRBoc4zI06ZIY5xmbD5SshjM9qvOl9duHH5Q0ueJ21E2CXOs0a4u+/NEhskSNLh/LN5XHsxzR76jjrcQCQLkSEHYamNwmFpioXNruInUTqPrc2usHn+ZOxb9TCdJnyiIbuI/dY2piC6ACd9+a0mUZe5lEvaXG9hBE++x+aDPY6gabdDgZabekbKDKn5nSdd1yJ5/8AagsQOGyYV6Bo+SYd0DZRK9H0yNwRO3dMKBEIQgEIQgQpJQUoQJKVH+bhKg9Kia0LXZFwLXxmGdXoOYSHluhxLSYAPlMETfZKz7Pcb/Dvqmk8PY7T4UecgbvA5+yDIkpqfVplphwLSNw4QR6gpsIEQhCAQUJIQAXXODdFOgHBhZquRMiRaRK5JC6n9nVNrqQl5n8oIPP9EGxoY8PIDXEHpB/yFBzXBTMnra59lcUcG0XEDrG/zUt+XNcNgZ6oOG5vgmtreUFosfxCD291CxeFdLYkmwlwiOx6yu143h9jgA4NDpgO6joVT4rhW7dJEAwQfiHoUEDhrhOrVb98TAA0uB87T+WRyXSMsySnTp6CN90/K8N4dKI2uSeahV84h3RBmeKuGqha8UmhzbyLavadlzwcEVnA+U6gZN4Een/K75gsY54Ee6j5rkznOBEkjrtB78kHB38I1GEaoA6/t6qZT4fJYSXPFNok3Nz0jkuyPycNs6JP6f39FVZjhaXkpQ4tmXWiQN7IOaMyB1ZnlZv1MT2CyOZ5U6k6DYzGk7r6CzPDsLWNawN0bOj9uar6OWUQ7W9gc7rAJQcSynh+vWPlaQ3m42AW1yjgNjb1fO69tmx3HOy6BhqTXvJsxo2A2MdUEidv87BBlq3BFOoQ8jawHKOQA5KHmHAjXtIjTG0ACFtn4xosDHrYeqpsz4g0gtgh027+nUIOP53kdTDOIfETAI59FWQurvFPFvDagnVuB/xsm5x9muGa0+FWc1+4EioPlEx7oOUqRg8BUqn7thd9Pmt9heEsNR81Q+IR+aIHsLfOVYMxrG+Wk3Uf5Rb5xAQZPAcGvN6zgxvQbn32V/gsrw1AWaPU3J93BSqjajh5nBvp5j+qi/wjZky49SgY7CYQmfBp37O/shSLflHyQg6H9lOXjC4Q0azmCp4r3WMggxF47Ld+C0jke4hZNlCi4yDEm17fqlrYWrTBdReARcEjyns9uxaUFvnHDGHxLdNajTqDu0SPRwuFzniT7E6bpdg6xpuuRTq+Zp7B4uPeV0HIeJjVltajUovYAHah5C686HDcW+ivmYlhFiEHyjxDwVjcHetQdp/Ozzs93N291nl9l16AcDtB5WIPrK41x39kT31HVsDoAdc0XEt83PwybX6FBxhCn5tktfDO0Yik+k7+YW9nCx9ioACBV1L7NMnqMY57gfPcbgAct1jeEeHziavmsxpE2N+36rsrxoYBTI0gC0dOSC1y+gXC0nvCsBh3CBBA5lUWA4hIaQIkXurPL89bWA1eUn/xJHIdEHnjWBrr3Fjz+im4KNWoc4N77clHzOg5h1j4ee5gde6pcFm7RXFMOaA78uoX6wRug1mPxZ0lsRA35FYvFul4KmcX5r/CtLnElnWJiY3+aoKea0HCfEBdBMAybCUGzyPGhrb8vmVd1ceQATzvEiR7LjlHjJmvw6ZJc7npsIE3lbUB5p/EdREmSPqg0P8AGAy4u0wLTAj0MrPYvGUy+Q8vcbaYELM4rGEOPiOhrZnc/wCBQcPmniuNSmBDfKNIPmvckFBsR5rE+UDlzJ5JkS6Js037dpVb/H6Xabjf3I3XjRxx8XSHXJmDzug1b6IbSc8i0fP3WVoZnpLvEsBcX5dZ6LQZvm4ZhXNAkiGmImXO7+q5/mNJlal4b3FgDiS7m3sYsg8c24gZVcBfyTEGxB69VnM4zjWIkw32Lj9YRm+XUsM1obVFZ7wCQPhYw7T3TMsy8VyC4eVkdpvfa6BcuOIcGOpF7vNOkcuknoty99ZzQHFtPrp/sLJmGIpsDWANAtHRV2Nzim0wXS78rbmfQIJRwzeZLo/MZTgI2sN1VNxVao4AM8NhElzoLo9BsSoOdZiBVbSe5zacS8jd07C2wsgs6mbAnTTY6qR+T4f/ADMBQnY2s6q2n4fhyJJJ1Q0dOSaziHDtEN1QNtLIClYDMKVZxLDLgIgiCATKCeDFuiRGg9UINLk2aa6JLh52S17W8nN3jqDuFYZfnAq0xUYXaTMSINuyqKWXxW8fDmn4bxpexogPHJwO2oeiZk1Q4emadYFml7y10FzCwvJHmaDFuRQa7BZnadQcPUFTDmjTEg+y57kFWm7G1y3YtpvZMtuZ1Q3pstRUPQ7/AL9kF2Mfza8jsdl7Us7cB5gT3ad/YrC5rnFPDx4joJ2ABcT7AWTMPxBTJALnU3HYPa5modpEIN9iMdQrN0VWtew7ioB/aFkM2+zHAYg+Jhy7DvBnSIdSdB2IM6fUJ7ccex/unMxgPVv9NgPZAtLJxR+7cGtIsHWAPQA8z2WeGYPbULCCQDftFpWkr5m5zNNTRVZza8B1vfmqHMsC2o0+CfCJIIAvDhzBPI9EHq6tTbOl1yIMxF53un5VjG3bynfkYESFnMVk1dw0vdIJvAifYK1wuT4jRTcwNLYEAVGAxtBBMg2QdCyvM2PpljzDhaTzCz/EOQVC4PY4Acg3dMZleL2bTm14cyR7Tf2WlwjKjqDA9ha5pLSHCIA5oOP51xL4lOph62o6ZBnsYAE+iwwY4CGOMd4sukZ5kFOviajoc3VH4XRIN+UKhxHDTzU8Ki11R28AXHr0QZzK9LKjXGTHSJ9pXQMRxe4s0UnOuLlwb7gjqkyv7N3Ah2Lq06Dd9Mh7z2hpt81aNoZdhrNY+u/81V3lJF7MaEGWdg6+IHh02PfqM2aZb2mPqtXwxws7DEOxNWmwASWtOtxJ6tAt7p1XPq7mQxoYw8mgMHpbdUmOxFYiXuDR0BHVBfZxisMHktc5wN4eWj9G7/NVtLNaTqtOxaAZLrD91kcTmDGmG+aPl9FDpuqVXhrYGqYE8gEF9xBm731XFrh4Ra5j2O/ECdx0PMFUTMOXuAaSac3Dj9TCvcBw6BDnu1Hfso2eZcHFtKmXeI6XRqOkNHUDrsEEtmVMfTLbBrr2HPblupDKfg09IAc82AHMnmeyzfDua+C40qlmzF/wum4PbZbTvb1/sgp2Za5969Rzz+Rp0sHa1yqXhUDxqsCABbsNS1bzYrK8HmX1D2H6mUGqVbmeS06ztRLg4WlvMDqD6lTcXiAxhceXIXLidgAqjCfxkfBTGok+Y3E7COaD0p8PUGi4J66jA/4UfJcA0VnvZPhgaGzzPMjqFOblrnXr1NcfhaNDJ73v7lK7MqLXCmDqJhsMEhvLfYILGP8AIQk1R/g/uhBZ1KTqVR1NzWtZiAXU9DpDK2n8MQWgwD7Fe+WZ8NFMVQ9hcyNTvheW2PmGxsTB6rdZhwg2pBAY6Ng8eZpH8w2WWzDg0MGlzKhp+YhuouYC7dzd7oPFow+IGqGP2uLH0kXsn0KTKRMOdqdeHuLjDRBibwBeFSYjJa2oVGls0wwNDJBq6CLuFocGyO6jv1ivSc4VWhlZzZcDalUALdRIPlBtIQUOav15lD+VRjQOwgBbzFYVtRpa4AsMgjff6FZfjjKS1zMVTEwWl0X2jS63K0FanLMY2tSZUbs8T3k7hBSZDgi2nVoPLvJUc0OBh0EAgg+ip8szyo3EmhVeKjdRYHWkHlfn0WzzGqKdKpUIHlaXE2uWtO65zjKDP4anXY9pqtcXPhw1S98gESDY29EGrxudBjoFKq9o3expIB6RuU7B8R0SYFQNPR/l/QqXlWLFakyoPxCSOh5i3NYrjSkG4oOIs4MJHWDeyDo+GzMRyI7X+UKXTxdM2LBfnzWQZw9T1h7C9rTEMa5zW9Zse/oof+r16mIfRoGmwU5vUBOqCBYT3Qb8MY7Yn0ki6QYlzf8A5Kzf6XSB6iFjqedVaVRlKsyXPIDX0ZcDO8g3EWWmFQmxuO6CxOceGWuq4nyOBs5smYtMzY2Huon+vanuLKWlrw34RpcIFwTzvPzULDZPT1l5l20A3DfZWpoNAsI9AgosywhcdWkx3O28n1uqvTpkNYLwJO60uIdaI9+qrS4cu6CjqNrH+wsqath3Vappthxb8RPws9TzPZXHFOZmhQltnPOgdrEk/IJnBtHThWu51CXOJ3de36IG4fhmk27/ALx3PVEezdk7/wDn6bKjKtIBjmm4Fg5pBBEe8+yu4i5F0ytVa2ASBqMCTueaDyrPDA5xPlAJJPQd1ncFmFJpfVqO+9q/Cxt3CmJ0iBz5+6sc5+8cyhMNd56h2hgMaZOxJ/RSsJltKmIpsaAbyNz6nmgx2fYB9Qmu2i5jQPMHEanfzaZsvfIOIAG6Krj5fhd1HT1C1WIok2B09SACSP2UKll9CgJDWNPUgE/M/wDCBzsRrZ900umQCRpA9zcj0VTlHDjqVzUMkQQyAInqRK9sdxHTZZsOPcz8mhUWO4jq1PK2YNgOs9GhBrKuJp0wNREtmALuVNj+KGNMM836x7bLJYuo+S1+oFpgg8vZeBKCxx2cPqbk9RPL0AsFPyGk10PeXucHWEgNEcys9K1vC4+62bcm55XOyDRE9v0QjUen0/uhB9AC49R9V5U3EtaHWMkQOosvDK8VqpMn8oHrCSpXhxA56XyOoMFA/wD0ljgdbQ7e8QfmFR4zI2EkNLmyPxQ4T0WsoPkHsYVRnWGcWeVxpvcCA5u7SQYPzCDN4vh+o0bNcHAgAR7+UrJVeG6lB5dQd4MmXU3tL6Z6wJGn2WhwHGhbXbhseG0qsnTVbalWbHIn4XxEhaXiHExSa5pnzs5ghwm49Cg5PnOX4p7HDT4msta7wyGtDGmXaWuMuJU7E5NQqMP3QBiAS3S4QI7c1r8zDG4TxW0wXNaahsZLWmXAR/LJUvGcO03Uw5rpY8Aw8Bwh0HcDug5FwTijTfUwziJklp5FzbOA9d/Zef2h0f8Aaf1D2/8A5K3NfgSmxwfTpBrmnUHUTpI7wFV5/wAMVKzWte8jTcF7LkxFyLH5IGZHU14ekTzaB8rKi4oyR7an8TQkOBlwG8/mHXlZXeV4Wth6IpFmvSDpdTNp5B7TcKNgM28P7vFzSqyfM4/dvnbS/bnHsgiZBmzcS6nr8tekHQBs/V5SQOsAWWqbt6/Rc8cwPzAHCiWhzCS0WBga78gQuif59f8AhBKwjuSlEqFghAk2Kluvsgh4kKpcequcUw9FT6bn69EGa40wj30WlonQ7U4DoQRP6qFw1xJTpUhSqy3SfK4AkQeRaASFsqbP0+arcYzDUzqqCm08y4DV7BA2jnfi/wCwx1Xu4Gm0epcAY9JS0ctcXF9R81CIBA8tO99DTae6g1OMcKwW1vjkAI9rqFiftGeP/b0KdM8nPGp47wTAKDVYDhcEl/hl7jcvqmb9ZNvkn4ioymS3VqI5t+Gdo9lznMOKsbXBbVxFUtPIHSPcNiy2j8K2lRYAPwi3WRJPzQUfEPEdWi4sbS09HE2d3HX3WVfiqtZ3xOdJ2Ej9AuiUstNVzGObqY7zO1CQ0C83VzhMlw9PVopMYNydv15Sg5KcixBMCk70sP3Wv4TyAUmGrUA8XZrTfw/XutM6iHCq016bmt8zGazrbHxNuLi1iDMFRHYtjC4DS525LnHbm7q52wEIOV5lU1VajjuXu+qiqbisMfGcwbl537mf3Ur/AEoAHUZj2hBUQtXw1TljCCPLJvzudlQ4lgAgW7q+4cs1noR+p2QaKP8ALIQhB2XIa00tG8Ej23/de78K7XULLiGiDyBnZU+QYqHOERI7nb6K+p4sNeQ60sn5f9oLPC0436CfWFHzC+js9q9adfbu0fRMzGnLQdiCD+qDCfaHkLK9P4TNri2ki4cFyvB4vHYesWay5jS0XMsImRDXSux8Y1DGn4tDDU0jeRYHuuLODqlVxfZ73GeWlrXdOsz8kHR8p4zwzhTo1j4ZIexwcPKddiAfda7hmp/6VtMuD/D1U5mZDHQ2/wDSGrhYoNcdDA6oNtceUH8Qnc3nsly/Pa+XvPhagSR93fS72n6IO/YtvkvsbQO9v3U4UhGkgERFwOS5tk32iMqBn8TRqUBqEvguZ7xcCV06nVDmhwIINwRzB5hBW4/J6bgT4YmCZEiSFmquSU6gdezRqIcNQELdubI+Y+YVBQZ53AxcOBQZ9/DrqY8jARH4I+guoL6cGCLjkt3gDLW25RuspnYiu+3OY9boIGHHmI6qW1kKKz4rhSg1B4VxZUYN3K+xIsqH8bkGU40zipR0NpnSHAkkb25LDYjEOeZc4k91rvtBZ/tHu4fusagRPakYwnr8lPwmXOd8XlESO6DxaV0/hnG/xOGDHOHiU2xbctHM91zKkxafhMhlQPBggOafdB0OviaOGotIk6w0uO522A5enNUGNx1Z7fFgt12p02fhm15+N57Cy9Mvqtr1S6ppOn4KbiB4jogSeTRutNw/kDaTjVqVGveBYg+VgN9LBsB+tkGLqZG6s5lOo+p5ruLXWad+d9SMg4cZTxNcGs6oKbJaSCPMdxexsI91oa2A8OvUe6oC152psg/+U/qs/wAW5swU9FPS0N5N3Pa23WT0QY7E4QHEOOoEh0kSQRz3U7EGOnpv3Wdw9YmoD7z19VqqOD1QXmJEgcyIB35WKDLYx1/dXnDjvg9/qqzMaekfCBOm539fmrThr8HoUGjQnSlQdDyF51n+k/VX2Kedbb/hchCC6oC7f6AvXMfgPp+6EIOQ/bNiX03UKjHFrxAkHkTBB6hZXOaDRiH2+LQDveXX9PZCEE/hxo+8bya97QOgBMBU+dUgHMcBB1OFrbG1kqEHvm1EOoiR9RuOoXXvs2ql2BYCZDfKOwGwQhBsIsfZZ0f7x/qKEIJuX/ufqs7xKPvneg+iEIKvDt8ylaQhCBtVojbks1W+MoQgxn2i/DR/qd9FjaA8wQhBa4YK1o0W+G4xdCEGewwsrrIT95p5EiyEIOn8N4Gm9rdTGujqB3UviHBU6dRhY0NJjbuhCCuxY8rhyMrIZlhGBgbFixzzc3cNieqEIMHR+Mev7rZZU7yuPOInnsOaEIMpjqhcSSST391ccNbs9ClQg0yEI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791" name="Picture 23" descr="https://encrypted-tbn3.gstatic.com/images?q=tbn:ANd9GcQQwlAWuSPpjQTVQ4423TX3fTeeMhPyoBguqfxe_yTdUPVsyesA"/>
          <p:cNvPicPr>
            <a:picLocks noChangeAspect="1" noChangeArrowheads="1"/>
          </p:cNvPicPr>
          <p:nvPr/>
        </p:nvPicPr>
        <p:blipFill>
          <a:blip r:embed="rId3" cstate="print"/>
          <a:srcRect/>
          <a:stretch>
            <a:fillRect/>
          </a:stretch>
        </p:blipFill>
        <p:spPr bwMode="auto">
          <a:xfrm>
            <a:off x="5257800" y="457200"/>
            <a:ext cx="3657600" cy="4953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8229600" cy="1143000"/>
          </a:xfrm>
        </p:spPr>
        <p:txBody>
          <a:bodyPr/>
          <a:lstStyle/>
          <a:p>
            <a:r>
              <a:rPr lang="en-US" dirty="0" smtClean="0">
                <a:latin typeface="+mj-lt"/>
              </a:rPr>
              <a:t>Readiness Assurance Process</a:t>
            </a:r>
            <a:endParaRPr lang="en-US" dirty="0">
              <a:latin typeface="+mj-lt"/>
            </a:endParaRPr>
          </a:p>
        </p:txBody>
      </p:sp>
      <p:sp>
        <p:nvSpPr>
          <p:cNvPr id="3" name="Content Placeholder 2"/>
          <p:cNvSpPr>
            <a:spLocks noGrp="1"/>
          </p:cNvSpPr>
          <p:nvPr>
            <p:ph idx="4294967295"/>
          </p:nvPr>
        </p:nvSpPr>
        <p:spPr>
          <a:xfrm>
            <a:off x="3886200" y="1143000"/>
            <a:ext cx="5257800" cy="4648200"/>
          </a:xfrm>
        </p:spPr>
        <p:txBody>
          <a:bodyPr/>
          <a:lstStyle/>
          <a:p>
            <a:r>
              <a:rPr lang="en-US" sz="3600" dirty="0" smtClean="0">
                <a:latin typeface="+mj-lt"/>
              </a:rPr>
              <a:t>At the beginning of class</a:t>
            </a:r>
          </a:p>
          <a:p>
            <a:pPr lvl="1"/>
            <a:r>
              <a:rPr lang="en-US" sz="3200" dirty="0" smtClean="0">
                <a:latin typeface="+mj-lt"/>
              </a:rPr>
              <a:t>Students participate in a Readiness Assurance Process (RAP)</a:t>
            </a:r>
          </a:p>
          <a:p>
            <a:pPr lvl="2"/>
            <a:r>
              <a:rPr lang="en-US" sz="2800" dirty="0" smtClean="0">
                <a:latin typeface="+mj-lt"/>
              </a:rPr>
              <a:t>Part 1: Individual Readiness Assurance Test (iRAT)</a:t>
            </a:r>
          </a:p>
          <a:p>
            <a:endParaRPr lang="en-US" dirty="0"/>
          </a:p>
        </p:txBody>
      </p:sp>
      <p:sp>
        <p:nvSpPr>
          <p:cNvPr id="31746" name="AutoShape 2" descr="data:image/jpeg;base64,/9j/4AAQSkZJRgABAQAAAQABAAD/2wCEAAkGBhQSERQUEhQWFBQWGBwXGBcYGBQYFxcYGBQVFxQYFRccHCgeFx0jHBQUHy8gIycpLCwsFR4xNTAqNSYrLCkBCQoKDgwOGg8PGikkHB8pKSkpKSksKSkpKSkpKSkpKSksKSkpKSksLCksLCkpKSkpKSkpKSwpLCwpLCkpLCksLP/AABEIAMIBAwMBIgACEQEDEQH/xAAcAAABBQEBAQAAAAAAAAAAAAAFAAMEBgcBAgj/xABIEAACAAQEAgcDCAUMAgMBAAABAgADBBEFEiExQWEGEyJRcYGRBzKhFCNCUmKxwdEVcoKS8BckM0NTY5OywtLh8Raic4OjCP/EABoBAAMBAQEBAAAAAAAAAAAAAAACAwEEBQb/xAAnEQACAgICAgEDBQEAAAAAAAAAAQIRAyESMRNBBFFSYQUUFSJCof/aAAwDAQACEQMRAD8Aw2FD6ywYLU+FSyEOpBFmsdQ3DygABQoMtggvobfGEej+mhvAAGhROlYYxmZMpLd3f4RLpMFu/bBCg9obGFckuzUrA0KLZT9G5Oe5zMltdbG8Kf0dkpmY5mUaixsdTb4RnNDcH2VOFFmmYXTWOUMbaavb8I7Q9H5b6G+YGx103/6jXJImnZWIUXaX0ZphvmY9wf7zbSOV/RymVQED5uN308haF8kR3FlKhRb8K6Oyw95qB0G6mYyXHJgNPSIvSro5LkssynLNIckDNYvLcC7S3I0OmobiDDKSYpWoUSepHGOGUIYyyPCifRUQdwvDj4Qbl4LIZrKrH9rj6QrkkatlVhRZavDZMvMplsWI7JzkW13Itr3QPl0Esncj1gUkzaBUKLJTYRTOct5ob7IBB8t4dborK/tXX9aUwhlsVuirQoP4phcuWFy5WvftKX4d4baB3ULxB9YGatkGFB3CqKQ01A6sVLBTZrbm0aD/ACb0V/dmf4h/KMsyzIYUbBO6DYVL/pBOF+IZyAedlhio6G4G7XSsmyVtbLMSZuNzcqDrD8WLzRk0KNbk9AMHO2JSTyZih+JEBsb6P4dIbJLc1JvqZTsJajuLtcMeS3jVBsOaM9hRdZeF0P0pcweE2/4QBxKgRXbIpCfR1J05mFaoZOwRCiYJSc/WFCckacplBZQb2JANtTbjYd8T6dsjzAhJQcWGU2voSOBiz9GOgsybJM+VOkhtkV2sb7NcEEDziBiUmZTl5cxZZZhZipBGh0II0OkF2LYIarbNyh1602sIhOpG8NFo1BYSwrHXkz0mnWxsfAixg/WVgmHMOOsUwx6+WOBlvpCyipDxlSDP6cVGy6kfD0hV+N9aFSWm19fpMTwPcANhFeMPU4uwGvlxJNh98YoJGSk2FcHwmfUsRJlM5Xc6Kq/rMdBF1TomUVnZ1zBdVUk68btxixdHqFaamSTcBrXbuLHc3uPDeI1VNs5Rt24945aawSWhYaZViQqsN7jXwisT6hi1tdfu4ReKzCXKv1al2IIVQLknkPxit/8AhFeMx+STjlFzZb29IhGjpl0CpVU1wLwQFRmlOh1BAI4WZdQfS4iGKGZK1mKU5MMp9DrCEwnQbE/wYomiTI36PZjcAgc9r9wghS9B6iYhdclgCbFwGIAvoDDQLXFu7vtEyW7rrrfkdPO0DkzFFDcrApkhBMbIVcCxVsxse/uh2hF1IzZSdbxKWeDThL6C+ndrAurm2AC8Ra/KF5NjpURMZJM5rG4FgD5CIiTefxjk0E84eocKmTmsiknzh06FZ6pJxVw3cbxZV6TrfVSPAiItV0BqZcpna2gvlFyT52tAsOiSwzqSTsQ1gbcD3Q0ZJmSjosE6elSt1BvLPEA793A7QMrsGL3KACx2tvxFhCw7pTKkggUysDvebMufA7D0gjhlYJzsUUhd975RxGaw+6Mna2jYP0MYD0XmMQ9rZGUnfa9/CNP321ikHGAdE7ar35hc+ERmxkldV42a1wPMCJ82VcINdlvrJbHZmXmND8RrHlaWaR/Tv5pKb71ilT5KsPmiQ9r5SxIP6rfhAR+kE1NFdwRp7zelrxeO1pnO8bW/Rcul095Ei5eWxc5B8zLVh3kEflGfiqPlHnEMTmTjmmuzkCwvrYco5S0bPsNIHYqRJlvcc7xNp5ebRtud7Q7h9AMwvw4aQ5W1ik5cw5Dj5wjKIivhS30284UcGIW0jsYPyRfuhOIpTUb/AChsirMuCdb3HAcfARTsaJqJrTFsELErfQ2J003jUOm/sVLymahmPcdrqJjZla39m51DeN/GMYXOl0YFWQlWUixUjcEHYxSEd2RaG8Rk5CBmDcdLxHAvrCq5lzrErA2HWLnUMg9657+4cYeTMSsh5IIpghMrrGdFFr65ie8AaAHyJjVZOCUkyWPmJNiN8oB9dwYrGIezSXcmVPZR3OoYD9oGOXyp66OjxUtFaw2mlVAyFXRUBJZFBLMbAAnWwiFhUlhULlRiVfa2ujcRw4RdqHABTJkLZypvcBgG4+7fURYB1jyrCXcm5Olhe+2usUc0laJRi3KmD8HxMzdwuYEqQSCu/eNNol1tAWEkp74c3VQbFWUgEL4jyiFg+DPJmksmQOBYdgKCLnTW4PeYny8QMsvqwvrqb6DuNyCNRtBKcVG7CMHyobbE+qnWGluydt/pfGNJ6OVCrT53v86B422Fh363jF6QibVyVJ0eaoPhck/dGrY1UladsrlCuYqR9bLpfkI54RUnZWbpUZT04xsz5syVmvLWYxF9ScvYF9drDaKk18ulrREqJhLEsbkkknnfWGQ5Ji6il0TJq1RXQ6x6TEWuLnTuiGJTHgY51ZHAwaND8qpDDx9Il4Ng/wApmLIlkdY5Op2RB70xj3AcOMVuRUWi++zmsVZjDaY9gDuCt75eVzGUgsvGF+x7DlUCZMnTm4kuJYPd2VGnreLFR9AKCUbypWUj6XWzM3mSxB8CIanVqqit7vC7PLROYdn04bamFS4lnHZIYcWCsqD7Mu9rgfWtrDVeibZMqujKkZUK+DAkC/2h+UVHFvZF1jFpc5JJ1JWzTFLclsCvxi0meCLMM0d/SRQErcADiSfSMjjUegc2+zBek3RmdSzOrnoAWF0cDsuNrqbC/MEAjjEZAQqyl0A37rk6nvMan0zxAT0yzCOtALIvZBS/0gNyTx1jLapGT3iSx493h3Rk5ehokulRB7zHThbX8ocnTE1ULvrrqYhUkq45wUlUwy7a9/GJFlG9gj5Sb290jiD6RE6RU3aRwts415sOI8YJSqK7E6dxHLw4+W0EDNFPOkOEJIBDHJooNspvbcDjDqdC/go82WQNQRxsQRHaedMF1QnyjV+kdD8vp7LlLixVjvzBPAcopM7BZ1MLFLk2GZdR/wAQ6ypoRxo94LhCqGZ21Kn14eO8M/o5hOGlxly+B592kFThb9R84eydSQO0pGx156R4/RYABDOxJ09wDne4Jg5IwGtRW0uIUF1weaRdZFQw4EC4PgRpChgPqAiMv9rODJIArVpaacL2n9ZJDtrYLMLBlNhax14iNOLCBHSmgE+iqZW+eU6+eUkfECHMMTwrp7Qr7+G0JPeAU+DIw+MWL/yzCahR1mGppt1Yp2I8MjK0YeyEe8CNOII++OByNR/HhGNmmzPiWFAWlya+Vyls1h4ZmIgJPp5cxv5v+kGHEMlPm8jmW/pGcnEptgOsa36x/OJMjpLPXTrGNvrdof8AteEcfwambFgXRGY8ps6t2GyBZ2hJJDNcjMNBYXhuR7PqqbMZ8yJLZjlHXWIA02Etr6+EZ5hntHqZNrFSAbgWtvvaxA+EWHB/bJMlDKZSEX4gm2pJ1BB484zgvYW7LrI6BVcuVMHyiU5IAlg9YLWP9pbfhsIq+PU9TJUy6kMCbWa4ZG01yMNwLWtFhoPbhTN78nKeR0+KwK6W9O6erlBQhR1JKtdW394FRa4OkDhGh1KVlQwEA1kvM2RVbMTYn3eAHPaNA6V4qjSGAnoARoBLbzsSN4y/EK6V8kaUiXmtMDmZds1lv2QBoF123gDIkPfVT5iCMaQs3bG6jc631MG8BogBmYA32EQUpBmu0GpNdawGX7vjBIyKCJRbbD0hpqNW4CPC4iOIHhcQ2+MLbs6H1iOy3KIEx3D+qcEbGO4fWFQSpII1BG4tqIm45NMyUpzZu13WiFhdPe5OyiKx62Tk0XOi6TKxWZU1CuRYgFksptrlQXsTxIEHv5T6NNM9/AOf9IjGagaw0IqiTNff2z06k5aeZM55wg9CCYbl+15ZpsaREUnczphNvQD4RkoMe5c2xB5xrMNArcaE5mnZQSTpdQbG3A8ID4g5fx5wPwqqZmEtbsS2gAJOsGVQqTfcaHxHC44iOaXZ0Roh4VLmZwCLCJldNmB7KDl5G3xjkqrGa94nJUgm1xrwhSozOQpTtMF0cWIIJPHURMwrFJk1TLcCxGuoBI7+/jfSJnyUuoUDQ/hA+u6OiSjTXntccMi6kmwX3ufwjeJOboiNjzUr5GDDW2ZSCDY2B5xZJVO8wXExbHZrOQfMqoB9YzTEp5vMzXIJ08ohSq2Yvuu6+DMPuMWjBURcmzYGwZmWzh5gt7omy0v5hCfW0e5HRyiKfzgVFJsC7zpby9TYAsp0B8B4iMqkdKalNp7nxOb1vE+m6a1h0Vs3giH45Ybgibs2ZfZFIIBWbMIIBGUuVsRpYhiLeccij0NZjHVrkEpFtopZFI8Vzad/nCjaiZTN76w23jyJ2sVN/aLRAm9Qltve3PHaIGIe02QEvI+dY7X0lgd7Hc+A1MbRWwHiuEKJ81MgsHawK3ABNwB6xDf2fy5urSZaA/Svk+7WJ0nH57sXdrE/ZVfAheHnrEik6RXf53W+gbNax/V2Mcjwy5XY/l1SQKT2MUzEM0ydb6qWt+84vEn+R+gHCf4mav4JFkl45YkXF4arsQG4bKee14tTXslZW5/sroA6raYoa4v1lwW3trtpsdbxKX2cYbLXKZZbvZpj5vgbfCIeO4hMFri2nlcG4I/jjA6XjLMTc31iORS9Mvha9hkdA8MB/oWPIzZn5x6PQrDyNKUDxmzv90R5FZzghJnXiHKX1OiogHEuhcpVPUL1fIM7HyLE2gH/AOFTwb5gOZJ+AAJPpGiLSltQRfmYqmI0cyqzKUKDNbMRfY7KLi4POHUn7MeNFXxLBWRWcMGy2zArMVrHTMA6jMPCBJbvg70gmrLXqkJYjRmve9uB1tp684rqztydovB2QmkuiVKqbdw8tfiIaqKi5969+GUD7ojzDfjbwjnV2scxPkBb4w5OxS3JJGtu4xYJc9ZeHzcgUsSodiDdbnRQfKAWa2utiNO8R7qXJluNgbEgcSNATBRgIdrxwNCIPdCtFDBZYkUtC8w2Rb23PBR3sdgIIYPg6t252YSxqQLAnuGY6Dw3i2YJgvyqpp6cArKY5ygUBRLSzNn1vtxN9+EK5ei+PC5Rcn6DPRPosaOkM1l+fmyywP1VscqjuJ38xFMoSQpvuWJPiTrG6YxTCx4XGg7tNBaMixrCzLnsFGh1H4xOW0SjLZGVAdxE0zFSXe3ui/M2H/ERZUo90NYlNAQjMBcW3iaOiy19GJhnyVdbXOpXu5iG8bphNbqnynKQWFyCpt2Ta2vGA/R3pVKkLKUBnYC1lFrnuLH8omY/iT1ry3CLTlFIzZgSQTcBtBa0UYmNpTTkrRVOkGCqmbICwU6nX18IrJWL+1C4LFVV765gwLE/TDbAg9xGkVXHsMEuacgIRtgRqDxXnb8I2EvQ+eEW3KHRMwfCJPU9bN7bMcqqWyIoOmeYRqRyFol4eUlT73VgjaCwyHT6I20vvAeRVnIEsRa4uQbEHaB8yURoYZXeyFKi11OPzlYhZqFb6Hsfid4UVIMYUbxROmSMOozNcDhxjRMNoxLAuNVH7K8l7zzgL0Pwdgucixbbwg7XzgoyrG2YOVNX8YgvWm8MVM6xXwhpztAwoJyq5rjU6Gx/CDFPW9ZITPsbqTzB0MVeVO/pD3EQfwqVmo/Bs3rCs0iVUxlujG6g6fmIFpOEtzxB/KCUxifegXU01yYxqxk6ZPpcSUkDv2g5KrbCw3io0kjq2zXO1vCJq1p4X9Y53E6YystSVxtxjj6qQSRcEesV+VigOx20PIw82IXGkLQ4OHRhNe3ADGsEMttDcGLDJxK0w32/i8SKllYX4biHToTjZQ51LbUwwdYseMONgLRWm3iydkZR4scEwk67bX8om4dOXMvWKWT6YBsbbHKeB7oHjaHpL2K32OkPRNlkxjoY0oh1YTadwGlzQLXB1s4+g4G423sYgy8BQHMx7II4xePZzi/zbyH7ag+79lr/AHG8BvaExWe0odRlFivVSwhAYe7NI1LDmYZ9DQVyQOn1ssPYqSE9waZRpqxudSddYPdHvaFJoutmdQ86YwCjVUVE3texOp7hwEVepVdDqwRQGC2vbnyjsusksjKoykg6HjzBiFVs9a3JcG0kW6f7aCzXajFuU43+KRYcUo0qJKTgOyU6wG+oUrm87fhGLfJXHA2PpaCVHjU+VJaWk1lQgqUJzL2t7A+75RW00ebLHx6GukNQWYMD2W91Q17L3mB9LTM+wJ8oat5xJlVAGmu3KFJ2EJbZF1XXvItaPZrmfc356wMM+/8A3HUccoxoLDdOx4E/x98GZNY8vK01dG1BPEcDy8Yq1BV9sAbDteNiDaLBieMCYBnay6lcvvZjwNxqvjC8Bub9E79ISjOCutg9tRxsPdsTYRJxLAJboGErvuArHKOBY2t6ac4rkufKlkFCS/0Zj6WJW4sg21uNeUJsZqJkxBNdtxaxNpjX3ZgbMAIHG+hVJ2PnopKOuUj0hQckCY6huvplvwdZoYWNtRr3Qon48n1KeT8D1wi6Ach3QJqWu14mVE6/KIc8aXjpOciVQ7SxypNjr3R7qfon+N4g11SC1h5wGjso9juLtfyi3YSbIU70+6KlR9px3CLLQTu146RhozWAQMLQSr23gQXgNOTEvDokle0pv3iGyY4swwrVmxdDVMpVWzDUsT3bxLlynAB4ML6a28e6IuLVthlG9gfWH6OtLStB7oA1JsTfuEI4otGeyBXUz5i68L/GC9HJLS146RKoKdSO01/CygeQEcretp5TNKCzba2NwQPLRiIl26KJ+wTjmEHLnAOm8VBzrBSs6Rzpo7TWHcAAPzMD2YHW8dEU1ohN2zyI8NO08GEOIMx0845Uy7Me694rRMOYZjDyVmmUcrFND3a3uOdogGvLdprk3za7nmY805GcDg2nqLRDN9uK6HyjG9DRdOwzhJUZmY3uLEDe2t7jjEenSWsy18wvdbaeF/yj1T0ydUzHRhsbxCanBF1NjuV/ERM9C6irX5J1ZPyTCPonUDxjs2Xdb20iLJrbWvr33+EE8NHWCavDQjzjFonllyTBSTVXZbnvhqe4Y3y2MSa2lKHiIal4dMmKzojMq+8RsPHjDnFTI5e38COdf/FoaMsx3LG0YPyaizA8rQ/Jq7svI3tvDEmjZuBA7zp/3E2Rh5TtbDvsfhGAeamid3NhYGGvkkxCDfVfh4d0ETWHe/IR76y4PedIXkxkibTY7UBAC4OnFQT5k7woH9eF0N7iFByZtBamx4NpNGU/WGo8x/3BBVDLcEOp4j8e7zivzLQ38t6vtBrHl/GsHIHCgpiU9US/p4wGkoW1PGGajETNILAWHdxv3w/KmQxOgrSdnaC1HN1EApEyCNO9oDSdipgOTEvFZxy6cIECoNtYDAgDEesn9Wt45Ln84FV1aXewN1GkBp2XOLG51P8AFoN4rPEqQijdiCfK5MC6BO192wj30jqEIlqpu4zZzwF7AKPS94Ow6JeHYvY6mLfg9Wr21veMqWfl5QZwzGihGvGIzxl4TLR006CAyzUUy7avLHdxZRy4iM4y215RuPRnpLLdO0Rt/GnGKpjfs566c70syWkt9cjkix4hbAi3dCYsvF8Zmzhe0Z1cjUQ/Om5lBMWh/ZrWqLBEmAfUmJ9zWgVWdB65L/zWdb7K5v8AKTHVzg+mR4MFZ9jy+43H3Q/jEjJOuNpgWYPBhf77x7TBKjQfJ5t+7q3/ACi04z0YnTqWmZJEwzZahGUKblfTgR8YxySXY0YtlRparKOd9NAbeR3gmDKzWnI8pxa9rrvsSjC63iRL9ntf73yY25vKH+u4i00PRWpnyslXTs6KOw6sHqE4WU651t9Fj4ROcopHRj5WZ/XSFWZdQ2Tidx6xOoaxZbKy6qRlYDfkRF2peiAlBnlUq1QUgEO4MzT6Jp2C5T3ggnuvFgw7F5c2ZLWUVpGDZXktLVb8DkBUEHkbjwiflTWij7booeJ0AdBfu/6iDhcsyHVlvub72N9LEbERY8WoWlzZkthqrEfHQ+kCqiXY2O0bbIugPXUSmYbAAb24axGFMbgKN9Nrk+ESJ83PM011sI0Dot0bSQVmzAZ0wi4sOyvIHgecUiyE0gf0W6JBTnqFZzYnKBmVD9HN9ZuWw43iJ0ypEsnVli2ty34cBFvxfHtMsnNM3+bloQq9+ZxpFBxmsZj2rX4AbD8fWMck+hUAzKJNhsBaOy1y68docAN9T5bR7JFwLXhbGG0TTf7oUenp7m5Osdgs0PnAJRHZ+LG8DqrobfUN5GPNJibCC0jF78YT+yK2mV1+jk2X9HMOUMmQy7ow/ZMXSXiN+6JkjFSNjaN8kkhXjTKPJaCMh9rm0XFcWbjY+kP02JhtCinvuq6j0g8z+geJFMM7Mp210gNNmMp0F41iXg9LMN2kqD9m6f5SIjYh7OKWaT1TzJMy1x2s6+YbX0Mas0fYrxP0ZRV1xCEHcm0RafWLB0o6B1NN22yzJQ0Lob213dDqvjtzgPRL2lAFyTYDvJ0EV5JoVRceydhtG7G6Am3w8IcrcEmv7qs37JJ+EXijw1KeUBMcM5GvAeQ5Q1g+LB6hkFgApYW120hFld9FfFfZluKUplnK1ww3BBBHkYiyZ1o3GZNkTpxlTgkx7XAZQ1hbw0inYp7KDnYyZyKCbhHuLAng4uNIdZU+xXja6KnQ4oybEwZpelUwfSMRz0FqhMMsKGcG1lJbwICgmx5gQdw/2M4hN1KLLHe5y/Df4RkoRkLyaPVL0wc/SggOlUwj34MU3/8APjdX2q0CZ3LLunhctm84g1/scrZQ7DCaO9CCf3Wyn4xJ4EMspEfpHNb+tb1MeDjMw7ux8zAms6K1ko9sFf1lZL+ZFvQxLoZAUXnUzt3srsR6bRKS4orGVk5MZmfWP4RNpsemjZvWGUmUUwWy9Wbb6qwPeCdIZfBJgGaSyz17lIzgcxsfKIqSfZWg+3SWpVPdE0HiQhPLU7x4pOmU+ZMUGUmdblTMRbjTXq2FzfwitTpcwe9IdebMwHwh2jo9cxtyALG3gSYZ/gE17DGK1hrGzuqKygqGAys9uBB/G0UfHcy2XUG+sXYT7/0l77CZa55CYv8AWDn7w5xY6H2erUZJlWoAG0pCbsP7xu7jYa98Tj8hxf8AboTIopGR9HypmLc2+0QSo8SAY2vo3Q082WFExXO9kYEem484IvhMiVMlussSv6sgKApH0du6C6Uq3uAPERzZ/mc41E5Ct9MaIScPnGSuoXhva92jD5s8HW9rx9FYnQ55bAE2IsR3g7xg3Szos1NNNgerbblrG/Byrak9gAjL7V4nU0oEgcQLX++IIUgWJB5xKptNSeEes2aMTQ5YlLZb6Qom08wKoFv4vCgs0rYqz3w8tY3hEtejEzTM0te67a+guT5RbsK9k1XUoOxlU7THBljxAbtsP2YsqekJbRTJWKsOMTqbHRfW8azgfsCppdmqpsyeR9Ffm08Dux9RBuo9jOGtqkuZJP8AdzH+5riNeNMFkaMdlY9Lt71vWCWFVYduy14ueJewdHv1VXMXlMRGHmVKmAP8jVfTOHkzJM23DM6X5WZSB6wksSHjlCNNVZT2uEOV1WXs6GxA8iefdDdbT1MlD/NJ7NbVQhYc8ri4IioVONzJbZjTz5RvcrMlv1ZtwIIsYj42dEciRbKXG/oTLq31WFmF/snRlPoYFVnRqnl1EuoTsICSyj3TM4FR9Hw2gXK6QiecryiADcHsoqcSQQeyB6QfwGY5ZQtRThSf7cB2XkGVRxGoPrAsb9GyyR7ZSeleOzKidll9lR2QD2bm+5vBvoLguSZOd50uYcgAyPmtc6hu6NMenmlSHHWKSADOQTRb7IIIv5xAXApUubnSQkpjo3VMUuLbPLIdL9w0OsVapUc3kt2VD5TTy5zzajKk29luSWy8Cq7EnvG0HMMrzOBRScxsQHV9VvqQ1rKfGJEvokJFmpaqqpxc3VpZmSgTqQwIsPJYKUdbVro0ujqx/duZE3/DcZSfIQKEdGvKWvAssqWEUkndidDc66dw4eUFV1PH74qydLpcv+nkVNLY6l5JZPKZKutuZgvRdJKab/Qzpc08QJiAjxUkH4RZJJaINthQLz9Y6t4HzMekro86QnjNT8SIS9Jaa11nym/UYOfRbxrdK2HYQfbXaBVbgtNMvmkoeajK3qtjEWv6UbCVLL/aclE9Bdj6ecC52Jz5mhm5BxEoBP8A2N29CI5snyMUe3ZWOOTPOM9A6MLmea0ofbZCv/6C/wAbxS6zorJDkyZwccCsuclvMkg+VhFnFHLDZiAW+sbs37zEmPZQR52X5cHqKOqGGXtlWlYPOGgmff8A8xJkYK7al1Pn99hBp1HAR5uRqPhHJ55FnBDODdHP5wjTCSqakKCbnZR6m/lFxqyFNz1v6wW4+EPYZhoWWt9yLnmT3xPEuJzbmcc3cgFLqQ57Dh7fR2bbihiRKc2JQWI3XgfI+6Yk11EjjtoG57MOYYaiB0xHlWGbMn0Jh1dD9V/rr8Y5nrRMnLVhxbUMN1O458xAzFsIlz1KTBvElJ4maP2Jq8Rt4jvB7o67E3B3H8aQLW0LZk3SD2aNLu8lgVHA7xU5q5LrYhjG81S3BB/7ii4l0LEzN3k9k2+Eejg+U1qRqZQ5cxQALXhQRn9B56sRrpCjv/cY/qFm/YX0appNjKlJm+vYM/75uYKAR89YN7QlJ7bNJPIkL6rYjzi9Yf0knFc0uezLw7QcH1BMdPnUNNDKHLpmlx0RR6fpbUAa5HHNCD5ZT+EOzPabKlm05VXb3ZiE/uaGHh8iEuhHiaLlHQYz3EfbbRoPm5c2Y3MLLHqxv6AxWq/2+v8A1UiUo+2zsfhlEXqyb0bKwvHOqHHXkdfhGCT/AG4VzHsiUo5SwfTM0D6j2r4k39ey/qrKX/TG0ab3VdGKWaDnp5LX3+bW/qBeK/V+yLD2N0SZIP8AdTZij91iV+EYrO6c1r+9UTjy61h/lIiHNxya/vM7ci0xvvJg0gNjr+hqyAMmJiVl263qgR+0jI0V+oxKbKIDYjTTlH1XRy3eSrDNfmGJjOkqr6GXf9m0RKia6/QcDhA2YzVT7QJGZM6sV1DMt2IHAhWsb/ZF/GPdV7SqBdpU6dyIly1+LE/CMcLOf+bxzqD3n7oTigNTb22ZBkp6SWgvoC8xzf8AVULc8oZOJ4pWtneRTy0P0p0iWLD9U3mNGbJIKkMLhgbqeY1Fo2uViHyjD/lCOstmlntMVAWYBZgS2l7jS/eI10FmP9KqadJqXlzHVtiCq5UIYbqvAcLRYOiXtHenRZM8ZpQ0VlHbQf6xy3Ed6U0vyml69WLvT2DtYZjJmaoz2Fro91OndFLl0zMdB58IScVOPFmqTRvlJWpNQTJbh0OuYH7xuDyO0SZcoML3jG+jtS9O10c2Is6j3WHMRquCV6zFDX3EeNm+N4+is/kSrROmSygF+PH+No854nBQd9jw+4x7pMPkFgJzzF1svayob7XIFwTzMc2PF5HVj4/kv/QNYjjEjCpKzJoAIIGrWI08YtUnozTLqJSk97Zn/wAxMeyJYmGWqBcovcKANb6aeEdU/heODk2Ul8i9JDwhG8dEcZrR5pLsiGvsbTFyjgdxHqbKDA8VMdnlG7JO/fA1p7SDlIuh2hJbFZ4qKU8PeXY/xwhtZ2b9YfGJ1V2gGXWBdRdTcRiViEu2eGzLFiCNeUc+UfS9RHZkzNqIKoAXOz5jZQYUTwywoAPmA3Gh+8RMw/F5kpry5hTwNr+I2MA4UfYuKfYLRaq7pZOcfOTWb7N7L6CwjmHYdOnjMk2Uo4jOin0JirR28L4160bbfZeZfQic29TJH/2IfxiUns5De9Wyb+Kkf5tIzy8K8K8cvu/4Na+hblyynMlwuZbjMCpVrbEEXiQWS1rr6pFJMciiX1J0XkT1719V/OHRULxZfUfnFBhRtIKL/MqEI1K+q/nEadVra1wfMRSYUFBRahOH2fUfnDkiYCd19R+cVGOwUFF4GX6y/vL+cTJFZlXKJgyZusyZkKZwLB8puM3OM7hQUFI372eY5TuzyakSM5F0nWlK7W95JjCwY63BO4Non4ng+HZmkMsjM6grUoadDLLEquinUBrX7geI1j5yvCvG0FF8qauVIZkYqXUlSFIbUGxsRpaI9N0pmygCiDKGuAzDbjYA3il3hQkoKWmFI2KZ0xE6XLZJnV3NzZwGBH0d9olU3TjUZ5isCpBuVN7+J2jE7wrxz/tIXaCkfQPR3pvOmTWEuolSkAACzWVpe+u5zDhopAjQ5eMybdufIzHe0xLX5Xa9o+O7wrxs/jc405MZOj7H/TUj+3lf4kv/AHRw4zI/t5X+JL/3R8c3hXjkf6ZB/wCmbyPruur5ExSDPlDuPWS9D+9ASg6Ty2+anzZZF7Bs6X5HePl+8K8H8XD7mZZ9TU+LS5UwqZ0op39ZL4/tQ7OxKSSR10rKdR85L9Pej5UvCvB/GQ+5mH1F+kJSn+llW/8Akl/7o5+lZQOk6V/iS/8AdHy9eFeB/pkPuYH1J+kZP9rK/wASX+cKPlu8KM/i4fcwOQoUKPWAUKFCgAUKFCgAUKFCgAUKFCgAUKFCgAUKFCgAUKFCgAUKFCgAUKFCgAUKFCgAUKFCgAUKFCgAUKFCgAUKFCgAUKFCgAUKFCg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48" name="AutoShape 4" descr="data:image/jpeg;base64,/9j/4AAQSkZJRgABAQAAAQABAAD/2wCEAAkGBhQSERQUEhISFBUVFBQVFRQUFBYXFxQUFBcWFBQUFBQXGyYfFxkjGRUUHy8gIycpLCwsFR4xNTAqNSYrLCkBCQoKDgwOGg8PGiwkHyQsLCwsKSkyLCwsLCwsKiwsLCwsLCwpLCwsLCwsKSwsLCksKSksLCwsLCwsKSksKSwsKf/AABEIAJIBWQMBIgACEQEDEQH/xAAcAAABBQEBAQAAAAAAAAAAAAAAAgMEBQYHAQj/xABJEAABAwICBQgGBwcCBAcAAAABAAIRAyEEEgUxQVFhBhMicYGRk6EVMlSx0dIHFCNScsHwFkJTc5Ky4WKUJDND8Rc0RIKEouL/xAAZAQEAAwEBAAAAAAAAAAAAAAAAAQIDBAX/xAAoEQACAQMDBAIDAAMAAAAAAAAAAQIDERITITEEQVFSImEUQpEygfD/2gAMAwEAAhEDEQA/AMbj8eaeQAgS3aordOm92dyTp7Duc5kNcYYNQJ9ygU8A8z9nU1W6Dtl9ydiisWI5QHcxTMFpEVcwhtmk2KrRoV0TzNT+lx9ynaHwDmmp9m8dGLscJ6pCz3LvHsTMKLdqTjR0R1p7D0XAXa4X3FN45hgWOvdwWf6k/sQQxeMIkgaxrTmQ7j3JDWQ51jcD81iu5sxTcE4tLwOi2ATaxOqyaDOKMvSHUU4j2sES8IOj2p8BNYQdDtUgBdC4Rg+QYxO1cOcrjlOolLwY6YUzE6PcylUc4mHNMAnVtV1G6uUys0RNHHoBSnFQsEeiFJzLKPCNJcsS4JjEi3aE+UxidQ6wkv8AFkR5H6GodSWSmqRsOpKlSuCHyeOCZxDeiniU1XNklwyVyOYA9EKwbVVZhHdEKRziiPCEuWPVHrW/RX/5it/KH94WKdUWz+ig/wDEVv5Q/vCvHkg6ghCFqSCEIQAhCEAIQhACEIQAhCEAIQhACEIQAhCEB8x1cLTfckg5YsBbio3oZn8R2o/u/wD6U8UOATlOl+rrLUQ02Vh0KyTD+yD3+spdHDBjCM2b1otvMp52DnevfqGq58tqo6hZU/sbwvq7NaaxhgCLX2WUj0dxPkj0UPvFUz2sWw3uQG1T953eU+2q6/SdHNyOkdd+Kk+iRvP67Es6M4nVHYqos43K3FYwsdeo8CBre7We1DMW4iQ9x/8AcUrF4DJVa8yQGwCYIDuI6oTuGwGcucTEm0ADVYmJUyCiP4eqcoudZT2SbpP1EwAHERwF1Jp0YEa1fLbYzw3EULEHcmcLTqAVQ50hwhgJ1SST1a0/iGOyOy2dFjuO9VuCwz2VBD6jgZzBxEajxN5HmmTsTgvBY0KRAgpxe5l72KE2HESm67ZFt6eIKMLUHOBsE3E7hOqVO72ItbcbaIAXqk0cVmeG211mn7MNAynohro6Tu9MSVrKLiZwamNkpFW4snoUbGY9lIS49gue4LPdmlrC6IIaAUsuRSfmAIuCJCkwAPUBnbJt1XhFexnUnGG8iKStx9Ep/wCIrfyh/eFjKlPdbtW1+idkYit/KH94Vo3uWi1KOSOoIQhbAEIQgBCEIAQhCAEIQgBCEIAQhCAEIQgBCEID5tFT/SfJK50fdPkvBhzvShhzvCwamW+AoVBuPklCpwPl8V4KJ3hKFB28eai0/A+HkBVG4/rtSxUG4/rtSeYdvHmvRQPDzS0/BPw8ihUG4ofUscokxYGQCdxOxHMO3hKbRdwRKfgfDyV2KpVXD1WGbZM7gG67yQZ1+SRgqNVhu0BsbHzfVqIgW2xNlbCkeHeveaPDvTCXNhlG1riZH6lez1+a9FF3DvSuZdw71a0vBHx8lYMZXDLUGOfPrF4yx+GZnrKY0U2sKo52m0MM5iHCQI2X3wrttJ24d695p27zUYt9ibx8iKrGz0TI4peMqUaNOm6oH9N2UZLnadR4DzQabt3movKJ7vrGEYxnOFk1MgIExG06vVK6unhe+SOetK1sWP4Q0q2cU6pzgGGvaWlvFwN3DqhUoOIp1T9mHgVJLgYmLGAXcNqs9GvNbF1K7wKbqbOb5qSXib5nmANWqOHbNynaCrV4xiljHuRRk23kxigQemRUHSe4U3ObDXPsT0RxO060nJ+pClAHcV7HArnvJ8o3xiuGUeLxtVriG0HvGxwOvyVDjMHWqOc51GrJOzYNg4rckcCkxwPcm/gnbyI0Vo+aTZeGuDbNdA1a8247l6Wr09R7l4I3eSi2xlUoqpyxD2LZ/RW2MRW/lD+8LH23LafReRz9WP4Q/uClItGOMbJnSUIQrkghCEAIQhACEIQAhCEAIQhACEIQAhCEAIQhAfOYdxHevK2JaxpcTYJhrVG0rh3Opw3XItvuslOTGmhgcpul6luu6usJixUbmabe7gUw3QVLIARBAEkb0nDYMU3OA1dHXvv/AIVpOUVcYIsA7q717mTIalBipqSGmh4OSg5M5F6Gqc5DTQ9mTOMxzaTcxveABrJOxBbwVbp2n0Wn7rveIUqciNND9PTZzQ5rQN4dJHldWrTuWQkROY3tYgRxvrWgwA+zbtsEzaJdNFiF6mA1ehqtnIrpryPs1iVHx2CqHEjEUDTc5rCzLUkCDuga5J8ksNUqnVytuCd3atadVraxWVFPuVmjsC9j6tSs5pqVSJDPVaBqAnhHcp+ZM1KhkbC4xcmB19gSqtFzQXZ5jZe/wUTrNvgRo27jmZEpmnUkAyb3Tmbiin9E6f2KJXmZeT+rLzN+oCnMjTGcfiCxhc2Jka+JVX6Xq/db3H4qfpW9I9bfeFSClw8/8rKc3fa5eMUlvYnDSlXc3z+K2v0XaYDcRV559KmDSABc4Nk5hYFxvZc+5o7k5h6VxYa1VTnfhlrR+j6J9OYf2ih4rPivPT2H9ooeKz4rigw/AJXNHcPJc+vP1OrQh7HafT2H9ooeKz4o9PYf2ih4rPiuLcydw70Ggdw7016nqNGn7HafT2H9ooeKz4o9PYf2ih4rPiuKCi7cO9e8wdw7015+o0Yex2r09h/aKHis+KPT2H9ooeKz4ripw53DvXooHd5qdafqRow9jtPp7D+0UPFZ8UensP7RQ8VnxXFTh+HmvDQO7zCa0/UnRh7Ha/T2H9ooeKz4o9P4b2ih4rPiuIOw53Lx1A/dTXn6jQh7Hb/2gw3tNDxafzI/aDDe00PFp/MuGCgR+6e5JfS/0nuUa8vUnQh7Hdf2gw3tNDxafzL30/hvaKHis+K4KaB3HuSHUeB7lOvL1H48fY727lFhhrxOHHXWp/Mk/tPhPa8N49P5lwFzP1EJMBPyH4H468lthtBucJdDRx193xUz0SwNJaHF0bT8ApdSrbjPvKae8htjFjJXvR6eNtzxdRmbqhua7ZJsCJncrSnoMhoy5Ta7dUdp1qp0KS+vUPOFwabB15k6/JasPgLNdOu5rOq3siidSymCIO4hAUvSzpLT1juUEOWEoYuwTuhyESE3mUDSuLgBo2/lqVbIncfraSaJjYqfSOINW03kQJgfq6YNSQkvaq2Lp2PPRVand7HNbIHSsTvAvJWuw1RpaMu4bVmcTj31sudxhoygCwgW7ylYfElpEFLJBts0mIxYYNp6j+aVhcTnGYSBsnWd6g4jGU9TiZgQB+8T+7Kl4ZmVoH6EmYRby+iXtFPuWGEbLr3ClODTrGo2uR+ag4V11JqPESRqvrhXST7HmdRVlGdrvg9dhabonYZEOOvUoOPpgODQ6pBaZEyLzBKmsAgWI7VGrOBrtDhUynKJDJGYzbMolDbZF+l6hudpPYbpMygCdQhOB3UpeI0PUbqbmG9t/LWoTpBg2O4q2CXY7M2+45m6kSkAolMIjORG0s+KRttb7wqF2NA1wOsgK80sZpHrb7wsgzRYfULqhzWMgGIMiI4RKwnF5WRopLG7LVuJnZ5p6hW6Qtt3qCRTostOUEC5mMxhTMO3pDrWVpp8kxnCSui9GLO7z/wmxpQTAY93FoJA6zCUKfFOaPrVGNygsECxcTdwNwQOF1yxU/2Z6UYwnsgGL3Ce3/CUMTwPf/hFbDQ5xn1iXcLxMcJBXjaPFUaqdhamtme/WeB7wqLG1a1eu+iyoaOQBwIAOcW1mQRc71f/AFdUmOpmnjaDtlQOpnr2e8dytF1N7lZKntYZboXFDVjHdrT8ybo1sVzzqIxAc5rQ4ksEQYtMTN1qeYKzLcY2lXr1HCS5+Rg3hgAPYIURnV3uiZQp7WLvRxqBpFZzXGbOaDccQGgBS83EefwVDhOUgc6HNhp1GbjrCvg22tUlUqR5LRp05cHk8R3ryOrvCUGJDqSr+RIt+PHyBYdxSHA7j3Ic2NizmktNOJhpIA2Anrv8FtTqym+DOpSUFyaAuRKyWH0+9p9d3UTIPXK0OA0nzrZBEjWIC1nJw3aMoRUtkyUSkyvS87m90LzP/pHeVTXiaaEio0VysfXrNY+jkBOsF2y95C0GIrSHatRhU7cXU+95BOtx9T7w7gvTh18kvkrnnS6ZPhkPQNHmajnPeyHCIGYmZ/D1q8fpensJ/pUD60+dY7ksYt/+nuVPzpr9SX06fc9rYhrgBJsTs39qZZ0jDQTfdc9gT4xDtze5OU8S5pkBoO8W81lLqZyd3EnRstmMYnCva0lzHgRrLSBq3rmxJ3ldTq41z25XjMDrBMg9hUJ2jKR10Kf9LVR136kxpNcs5xnO896laPxgY8Go11Rl5aHls7ukFuzoPDn/ANOzsn8kn9nMNtodzn/FFXfqy2BmqmOpVCBRpPp682ao586oidUX71IY0zMHKLTFp69S0WG0Lh6bg5tG42OLnD+lxIKvGaZhuWBEasurqGpX113T/hR032MDzmZ7RxC0uZTcXSo1IdzdNjgZzMYGnqMawmvqTfv+Ssuoh9/xlXTkQ9DYhzsRWBNmBobYWm/ar2rSiJi4nWCq7R+jxTqVHZpz5dwjKI33ViCFtGrBrk8jqqNR1G1F9hLVXY7l2/D1eZFJjgMvSJIPSv8AmrRsTN+7/Cx2ntD1X4tz2NlssvI2Bs2J61Z1IRjfJf0no6M9R3i+Dq7TbsVRp7Bgs5wDpNieI49SjaSx2dwDXPaGtN2gwSRwOsKxpYtj6YlwEtuDr3XBVlVhLa52YSjuZYPSsyRjKYY8gGRsM6wqfE8oWtJaASQY1wJQ1sT9Kv8Asj1t94VTS1Sq/SOkn4lvNjK0G/a24knqUnRmGNOk1rtdye0n8oWMmsrEVU1AknBsqQ17cwkEiY1dvFTqWiakhzWOyFwDSSLhxys2zeQo9Lo9M7AYF+0+Q81caMx/OYdjpM5mSCdUVBsKiLTbReCaprYXgcMalUU9RLoMj1Y9aRwgqdyhwVKgKZY+DmyuzuAJtObc0Wj4qs5DaEr06z61UgDI4sYXdKXOF3N2dGe9MctnsfXpOImQ2L2GYku1cUpUNR4pnRKq6XyOk6ANI0GUqjGvDXHNIDhJvLTug6xuUTlJyUptpmrhyYAlzCSRl2lrje25VnJTA1XOIe/oOYC0u9WXD1eu5XMKfKetRpczT+zLXH7RjnNeRJlroMOF9o2BZOPZl5NXumbVtRQNO4U1KYLfXpuD29bdncqjQekatShiH5w59FjXNaQwAt6ReTqJgN1C95vC12NwHNtpODs7ajGuBDYhzmhxbEnes8Wtxe5EOmKYaxxMl5AYwes9xMZQN+/ddbenyZwbXTzFMkE3JcTJMkyXb1ltFYBjXB+UOfPRAEkbzbatRXxUE/4VqdncmScbDzeR2AdIOFo9KQSAZvrIM2N9ayFPC8yOaueblkm5OUlonuV7jeULqTZbYyOlAIHuUAaNqV2vqs6ZEveBYnMdbQNfGOxKjV0iYxeORCLRuHcvDTCYFVe88sXFPkspNCcZhc7HNDi0lpAO4ka1SYLQjGNId0iQQT164V7zqpsZkNSA8tI2NJAve43qVFLg2g8nuYjTdE0qmQTFspjWrzkdh6gNQva4QGgAjf0vdHepmLcHVqUAEDN5iNasaukqdFzabi1ocJaZ7w4bOB1I/ksSmODzRILv0UnON4707zoIkGRw1LyVj+OvJpr/AENjQWJ9mxHg1PlSvQeI9mxHg1PlX0AhduCOG7OAehMR7NiPBqfKlN0NiPZsR4NX5V31CYIXZwUaHr+zYjwKvypfomv7PiPAq/Ku7oTBEXZwoaKrezYjwKvyr0aMr7cPifAq/Ku6ITFC7OGjRlb2fE+BV+VK9HVvZ8T4FX5V3BCYoXZw8aOrez4nwKvyo9G1vZ8T4FX5V3BCYxF2cQ9G1fZ8T4FX5V4dF1fZ8R/t6vyLuCEwiLs4f6Nq+zYj/b1flXo0dV9nxPgVvlXb0JghdnD/AEdW/gYnwKvyr0aPrfwMV4FX5V29CjTiTdnE/qVb+Bie3D1fkR9Urez4j/b1flXbEKNKHgi7OJHBVvZsR4Fb5U07RLz62Ern/wCPUPvYu5IUaMPBOTPn/SXJhxYSzB1g4Rf6u8W23y7pWfbg3jVI6ivpvFeo/wDC73FfPDadh1BZ1I48K/8As0hvyyJSq1m7ARxgeYUvD4kyMzct2k3mwIOz4IKJXM6vlf8Afw3VFdmaqkylVOZjyTf1De+9p1Kk0tyRqPyFj82SYDoBic0DYq0C86iNRBII7QrXA8oqjDD/ALRvc8dR1O7UodTUoyvF/wBNalGFVWkW2i6WLotByB7QLtztta5BcRB4rlOlqZbWqAiPtH2OzpFdp0dpGnWHQdJ2tPrDrafes/p/kPRxlRz6RfTqlxzv/wCmXT0pDrz+FdC6pTfyOaXTuK+Jy6gH3yB1rnLOq4vHAkdpXatGvYcJhHOEk0qLmyTALabWgrm2K5KVMGHVHVGksdYMmHAXnNYjqT45ZMBaaefIRdpPSpu3Aizm+a6VJGFjd6Zx5Y0UcOYq16jKbsguWes64FhvNrSr12hqryTAEnesNyc0mK+KpuY+lDbE1auQgE3yjmzD4m8jXE3XW6dQgXLnbibn/K0urJEGPfgYrGgbvFPnSI6OQuy6ztnYpHIjCmjial25XgwLy3KZAHmq7Tj6g0owskirhnMJa02DXF0cCp2iKVcPa7m3iHTcRINjM/q6Thw0SpNJozOkcRTdj61FhgAkzuMBzmjqJScbRDIynM3a7juTOiOQWPGIfWqcy3O55cHVJPTOYxkBV9pbkk9tJ9Q1cxY0uyBpi2u5O7gsZU5X2RvGUcd+TKaR0hzVJ79eUSBvOoDvIXPaWlKgc45pL7ukTJuZ8ytJywc8UW9E5HEy7iNQO4fBM8n9BUDQFarmeTm6AdkawNMS54udRsIhILYym2mQKHKBjBOV5fGq0T17uxU+Lxrqry95knyGwDcFodI8mWOpufRLg5uZxYbgsBJ6J1yAWiNt5jWcvqU4pO5VzclYt9GaafSIym24mxV9+1w+5/8Ab/CxbU5nVrJ8kJtH2mhCEAIQhACEIQAhCEAIQhACEIQAhCEAIQhACEIQAhCEAIQhANYr1H/hd7ivntjrDqC+hMX6j/wu9xXzsx9h1BUkWRIBXhphIDksFYyinyXUmuBp9IhJUoFJdTBXLOh6nRCt7DTXwQQSCNRBgjqKvMBpsHo1pGznWWIn77R/2VG5kJObaufeJ0bM1lfQmSlF67XaniJAdfKbxl4juWK0vyEk5qcUzubJB7IHkr/QunX0DA6bD61M6jxYf3XLaUtH08ZT5yg4HYQbFp+69uw+9aZTbyg9/BRxilaS2OA4nD1KDoeCCNRE94K6jyM+kjD0cAxld1R9Rrnthjf+nraXPJDTYkbTbUp+kuTLXSyqzsI8wsw3kK7C1hWYC6mDmYCJyubvBkO22I79SvGceotCd4tb7bHPUouG8d0de0RUFWmHMnKdQOuDBE9hUqlT2HWCufaX+kjncLWo1qZpuNM5KtKSM4u3M3WASADrFzMJfJDl09tOn9akscAG1buykWh+079/XqHrxnilFs5bX3OgOYsvp7SNSmXDM2NgDTqM2LjaY3LVtrtc0OaZBEgi4I3hV+PwoeLtzbpbq71MndF4NRd2c80gRXolj4uDESY3GT8Fgn1K2DYaeUNl0B+XMzK+czh39YXW9M8mnluaiOn9185XDc0i7D2EcNqzGkW5ehXZlkeq4R3Hb1hce9J/R1yxrLZ7mWo4plEl7X85TYwzTBIkWa4ZxqkW7Vh3XdYQL23LbaW5LPhxoEPDgRBIDr8Y6Q6yEnkdot1HnDVYWuJAGYbAJtvufJXdVWucsKE3K0lYxgCXlXUH8mjimktpsDbjnHNsDwgS49Sjf+FdH2yp4I+dTGeSuKlPB2vc+jUIQtDMEIQgBCEIAQhCAEIQgBCEIAQhCAEIQgBCEIAQhCAEIQgGcX/y3/hd7ivmulWsOoL6Tx5+yqfgd7ivkfCcoSABUGwdIfmFWSJRrmVU61yqcJjWvEtcCOH57lPp1VkyxLDkuUw1ycBUEjkpqpTjqSpXoKynTUjSFRxGZVjojTFTD1BUpOyuFjPq1G/dqDaOOzzUJzNo/wCyRK43FxZ2KSkjrWj9NUMdS1ZXt9dh9Zh3g7W8U+aDWsDdYC5Rgsa6m8PY7K9vqu2EfcfvH66t5onlE2uyfVeLPZuPDgtc1Ldrcpg1xwV3KPkzTqS9vQf2FrvxD89fWuU+kauGdVoOHRdmGUzEH1XsO8WvwXZNI1uid6xWmdCtriHNMjUQLg7wUVfFqL4KujfdckLkV9I9TCODKhz0ibgnzB/dPHUdu9dgwnKPD1WZ2VJFpABLmk7HNGr3L5+r8kcU0kCjUeNYcG2I7dvBI0fpqthXljjUZFiLhzew7OC9GM7nHKNj6Ffptmxrj1wPis1yp5TUshZWwxdT+85udo49F0tPFUGhuV9A0XGtjGtIiA9gLoO2W+uOGWQmtC8rxiaj2BjntaJzwBN4ALTGvXs1akk5chWMJT5QkVnNph2UvIptuXQTDANp2Lq2huTAFFrq7Q6oblriYZuaINzvKi6F5M0HYrnhQLHMEjUG53WzQJggTq3rT16ORuoweMwd/BUUIvexd1JcXKzH47KMoHREWGto4cNarfr9P73kmNP4zI9jpkQQb7JtdUn7U0P4lP8AqCtuUPoFCELQoCEIQAhCEAIQhACEIQAhCEAIQhACEIQAhCEAIQhACEIQDGP/AOVU/A73FfF9bU38I9wXqFAFaNqEVmQSJIBg7Ny3VJCFSRKJTU61eIWZYWF6EIRgU1NIQuWt2Omh3EKz0M4/WKNzdpnjZ2vfqHcvELlZ1I19XUomNeQwwSOpCFvSM5kHQ7iX3JNtt96RynwdN7WZ6bHXHrNB3bwhC7OxhLk5Xh6Y+sZYEc4REWidULrWjaDWNAa1rRGpoA9yEK0jnQjE46o3mw2o9oLASA5wknWTB1rS1KhNBpJJOXWTdCFcdjmPLqoRSfBPqjbxC5khCtHgq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0" name="AutoShape 6" descr="data:image/jpeg;base64,/9j/4AAQSkZJRgABAQAAAQABAAD/2wCEAAkGBhQSERUUEhIVFRUUFBgWFhcXFRYVGBYZGBYVFxgWFBYXHiceGBkkGRcXHy8gIycpLCwsGB4yNTAqNScrLCoBCQoKDgwOFw8PGi0cHB0pLCksLCkpLCksLiwpKSksMCwsKSksLCk1LC0pKSwqNSwsLCwsMCoqLCwsMCovNSwtNP/AABEIAHEBbQMBIgACEQEDEQH/xAAcAAABBAMBAAAAAAAAAAAAAAAAAQMEBQIGBwj/xABPEAACAQIDBQQGBgQIDAcAAAABAgMAEQQSIQUTMUFRBiJhcQcUMlKBkSNCYpKhsXKCwdEVFjNDY7LC8AgkRFNUc4OTosPS4Rc0ZISUo/H/xAAZAQEBAQEBAQAAAAAAAAAAAAAAAQIDBAX/xAArEQEAAgEDAwIEBwEAAAAAAAAAARECAxIhMUFRE3EEItHwYYGRobHB4QX/2gAMAwEAAhEDEQA/AO40UUUBRRRQFFFFAUUmai9AtFJejNQLRWBlA51Em27h09qeJbdZUH5mgnUVAwG38POxWHEQysouVjlRyBe1yFJIF9KmlxQZUVgZgOdYtiVFyWAtx1GluN6B2imY8WrXym+U5TbWxsDY+NiPnUY7bhvYODozd3vaJo1rcbHkNdDQT6L1HgxgdQ6glWFwbWuORt4jWszL4UDtFYPKFBJIAAuSdAB1J5VQbQ7e4SIXMoYdV1Unwf2T8CaJbYr0VyzafpqTUQRg9Ga7/wDD3QB45j5VUS+mzFX7sMOW3Bg5PzVh8qtFu1Ul64difTRjWFlSBPJGb+s5pvZnpc2lcr/i8nMtJEyhBbrGyi3nc0qU3Q7teiuH7a9JmKmhaIsiZrXkgEkLizBrIxkawNrX6E1rC7fkBObEYlv0sZNp5WYfjerGPk3PS16L15hx20JmUlJWdba2eQSKOvtnN5jqdKZ2T2nxOGEggmKiZQsmb6S4sRpnvY2J1FKg3PUbSAak2qJNtqBPaniXzkQfma8+9h+xcGKSRyGDwZCMpjAYOxUlhJFIDby/fW3x+jmK+tzwICyxAW4lsy4RSBbvaaHWrWMd1iZmLdJftfghxxuGHnPEP7VWOGxiSIHjdXRhdWVgysOoYaEVyiT0cYWbLnAkIIRWOIkKC/AAxhePIC+tb1gNnJhsEkWFMixxtlTIombKZTye9xqbniBUnb2VsO8HUUgmU8CDy01qgweIkIysJzxJaWGMGxscuVT45eHI0keByk2eUa93JGEIBJJHTnyAqUL8zgc6xkxaLxYC5AHxIUfiQPjVEN8oI74GtmOQkAZrFi3Wy+AvTbM0uQH2rm4DQs2XLfQngc+UG3zqDYzMBzpN+PGqA4JBIq7t75SVBfQcbnNfjY2t0qSiZQAAQAAAN/YC2luvCqLeOUGnKrdnN3jqvDlJn59OVWVQFFFFAUUUUBRRRQFFFFAVB2jtVIsoY96TMIxY95lUuQWAIUWB1NhU6qPtHs1pWwzKAVhnMkl7exuZUNvHvikDSu0Gx9tS4mQwbQSKB5CIVGYkLlB1KRNl56k9KYbs5tVhrjm1OhzY64HkqICfO1bNOwzIrZSWVLgsqkkrHfRpl5ngEpiOdrWuGIsQwbC2yjUMoCPoLnnfveVa3yU1b/w6xpkVm2riluC9gs5jGXXKxfEXudbCx51c9vuw4xuKEhxU6XjVBFHopAZiXzs2RdG4Ea20vWyYRBk+hw8CqugN2S2W9st4r6XNj48afxpW6EwLL9GlixiGQa63k6+FN83ZTm6eimJCV75yEjM3qpdrn2m/xV/xblT8fo0w4urG4fTLvowWB0UkJh0Nj0BGvM1t+IzGRmMZuw1UZHW5QX1zjNwsdKchw7ZMhhLAk+1LYasD7Kg2sQB8BT1MikHsP2Kw2DlMsK5ZJFdO7JK4yDJcNnJGYOOI+FW++mExt624DMMu7w4j42BvozAcQb1J2bEc4JhKNdtbltDyueGoGny51WtFIJmZcMAS7d/NKxI1vwIC36fgaXfMiRLsUOQ1pVY5s4CoLhwgZTYj3Br59aal2O7XBiTK1x3iXbJckC3dUEk3OumnGsokxRIG5i4EsM0oF9QBnJN+RvasxgcSb9yAEaG98t+q9wlhbrbjwrNQGo54oO6zxRvqZVEwQsxu17Fi3U63NSkhQD6hzD2mn1IOtiwFyPCpUOClW/fj14DdiyjTTu5b8+PhU9FA92/MgAXoKTDYlWW5WNdSAruS1gSAci3sDa4HQiom3+0EODjEkm7JJtGixEvK3uoWNhpqW1AHHx2WfFIiszMAqqWY34AC5J8LA151232ofHYuTEsTkAIhX3Ih7IA95rBj1JA5CrjyzlNLnbvazE42TLox4iMX3MIvoWH84w95gdeApiPs7GDmxDNPJzubgeGug8tfhU7ZWA3EQv8Ayj6seh4Gx8PZHSzHnT+7Fvh8jevVp6W7r0+/46eb6V3+Zq68zNRKMsUY4QoB43/ZYU3NgIX9qEea8fOxH7RVoMGSLgi115G30ltL25dPCiTBFVJJBswBve/AWHhofZ4/Ku/p4dOf1n6vPuyjn+oaltPsqQpfDtnA1yHRh/f5eN6jYWNEXLqRfUjS553rbl0IINj1068vC3zqs23s8aTKLBiFccg2gBHhwHkR0rz6mnOH39/1Ht39OnrzPEqPGJl4EW5f3vVbI/iP7/GrvFYe8ZsBca+Q51RyHyrlL24zZIpiDcEXBv8A31rHGRAEMLBXubDgGHEDp1ArEHyp2QXjOg0s3y0P51ltuPoqmOfERgXzwcM1j3HU92/E3YDlxroqQMSv0Ttla4BKai9ypYEkDqL8q5n6I8eItoqTezRTKbc7JvOH+zruDbcj6P8AW4Ix9neX5f0bfhWJhvGVQImzA+rMT3QTvHLWBDcbW4+PSpmKhthsghYguBkDMhAJvoym/HxFPHtCu8ZBFKSqZ7hDlIzSrZTzN4z95etL/Dh3hQYeYjJmzZe6TeRcvn3Af11pSqiCWYKAkGVcx0zyuRxJY6i/euLX0+NPI2JtdoBa5vZ5CbXA9nPe/E8KtTtR+UEh48gOGe3zyj7wps7TmzlRhmyhMwbMBdszrlt5BT+t4VRFjwU7A5o4VuvvO4uWF8ysNQVv8amYXZIFs0EA01KCxvpyyjTTrTEO1pzmzYcJaRkXNIozKCcrjXgwtp59KcfasgNisQOlryqCQxsDa/UgUFh6hH/m0+6v7qUYKP3F+6P3VUw7RxBz5hAO/ZLSfVIisW463Zv+HrSS7VkFryQLdkA7xOrmJQPZ5s9h5r1qC8WIDgAPIWpTWvwbRkuc2Ihs0ilAAdEPq/d5a3dvvpTb7QkITLiogc8RayMQVzYUuBcn2ldgOH8qvQmgscXiJSfonjQaXzxNIeOtisigaaefyqfDNm5WrEYUePzpyOMDhQZ0UUUBRRRQFFFFAVg8oHEgeZA6/uNZ1q2M2WjY2V5ISo3eHdJt5YPKhxCLHk5Ebw9c2YdKC4bFwlj3tbgH2uJsBe3wrA7Qg6k/B+gPPwI+dU8wvI5OtzGSSCpJC31GUWAsLUwgBAIUMOqIzj6i3Uotibow010FaoXwx8Bz6KN2uZiyiwALKSemoI+FM4rtDFGVDSoC2YLoTqiyM1undif7pqqXHrHvs7hCuEllOaNrqisfpGU6soN9La2NuNScdMXSTJiEVyr5GEQJQsuIysLniLqfHIferMwRKxbbKAnvnQEmyE8N7fhrf6Jvl40xj9vCKORyJWESM5Cxm9l3t7XFv5o/NeovE2niCAXGImAjLuRHFcuAuJ+jHUi6keKJ1NOTqZMrCXEixzWVbZgVxAynT7YPmiUqFtKx21GRZGWKdzGrEKqi7ld53U01J3elveXrRjMdIqSFIJZGVWyrmC52XekKCeGYqov9tajRgvn7mJFnkXViMwBnAK+BzXH6nSmv4Nyd1YJXWWaTPmltkV/WnLD7OZ8oHIOvu0qEtYYjEuAx3eihjdpQBpvdSb6Duqf1vCmsViZgRkjitd8xaTUd2YqRr7ypccgW6U1itnrKrq0KMHDowMuhDb8Mpseec/ePSos+8LSCNMIVEThGZ8xE4aYZJbH2bOL8+8/hSoW5SZ9qAI8gfDBIxJds+YAx+sZsxAPslBccrP0prEbQZiCk+HCo0iuMpYnKMSuhtoVeNb8u4/UUl41QK/qq71mDLbOC8pkLDh3gWcnobt1oWbK5YTwCMoSFWIEhs0jF7ga3V106j7VKLlQ+k7azR7OnCyqd4yQ2Vbd15ZVYXvzVSv6p61ybYkNzb3pIl+cgJ/Ba6F6UceHwCrvt4ZMQky/R5AIyWKrfmQHA11N71onZ82kTwxGH/FyPzNdcKefV7+zcNt4kxRSyAZjHFcA6AkAE38LkmtSbbuP4ZMKPg5/Nq33auz97HNGCAZI3QE8iyWBPhe1av/FrFkX3Ka/06/hYcKauetGGE4d4i/d4NOMLy3RHXv4VJ21jv/Sj9Rj+Zpo7Xx/+dw48oh+1b1d/xVxR/m4h5zE/kmlJ/FDEkX+gsf6Vz+IjtXDf8Te2evv/AK61pVdR+ijbauP/ANIi06QoL+F8tbrgV9YgGmk8Aa3QlM2nzYfGqOTsrMpAaXCqW9kNI9z5XUX+FbRsjAmCOGMnMYlRSbWuV0Jtyr0aOWplGcZ8zEee/wCP5uert+WYiufDUTrF3hc5SCOpA1/EVrUo8BW27ViySTLY2DvoOOoLaferUXHgakvXpdGAHgKeUd1tPqt+Rpj4U6p0Oh4H8jWXZc+jzE5No4c3tditxqRnjkS4HM97hXcvXLvk3s98pbRNBdnWwNuPe08AK89dnMTu8TC+oySobjiLOpuL869AtjM6tri7GSOIjKFI3nq4zjT2QJbk8rP7tSW4IccTfTGErMIjZbe1l7/jGBINeOnhTuJwGfKT613XDjvW1sRY9V750/dRDh+4qFsSdETMzAE6YcXPj3tfEP4U1gcGqCw9YYM0dy8o0OXCKASP0QT1O86iopYMzSOpw04VTo7SaPqnAeIdj+qaelwtgTuGvYZby2uTksvHmTb4GomGiWWONpImU/QuQ04OVlOEcAm+tmA88re9TWAyyqm+wwj78LqDiMx7owLgmx1Kyd3x3Y9+gdXBGRos+EVVKRytebvRzK0BCEBtQMz688v2tVOzonOZYYDLHkUEyHusvq8qhrHWzFT933qdjMXdvHCLFL99mt/5S2vA27tuuReppjZSKqx5o8OHZY2fLnIzBcIuhsRYBVA/RTxoMoWbLECuEWVjEzqGzCwODE2Q87BrKf8AVdaXZ7h9S2EKtJG0RUDVMuDKnh7Wcm3nFTkDqcjCOK6qtiIX0v6se73fsDyyp7uhhkdTHuwixpHYquHYf6OEy3FwFCOLX5rxyigTB7XjYRWmhtKgkQiMi4AwuuoFj9ItgR9ZemjeFxThYc+KjbLCN7ljsHcjCZXUAaD29NLCUad3RyaGXIojBRgihCuGAyWMRYAHgCEIsBzHQU+ROrO15SCFygRoMtlINgW5kD8KDYhRULF7VjiYK+a5FxljkfS9uKKRfwp/DYoSKGXNY6jMrI3xVwGHxFQPUUUUBRRRQFFFFAGte2rPnxQgmiQ4dY48Qsm8AffpiAFXdghso7hzWsSbeFbCa07thhWSU4gQxlVwxR5WJJW2Jw7rHkLWKkZ2zW0I4jgQdmwxzMczfyS8cq8EkFj3QcoNtfE02uzlSwHdCkWGc2AMjG4AYW1znzvy0qVjM28IH+b+tlBsGddOqgEfLx1ZkxBAJ3iWAvcnkN6Sfa4afga2EghCSLZkUlTGbqZCVZY2yakmxYk8La1ng8Y0kndxLZVXIUGHsMx3TBwTfTLKo+PgafwZInUFwRdtNb2KC2t+qk/HwqxXAR6d5za3GRuWTjr/AEa/M9TWZmiIVOFlYPlabENnLSr9GFCKWhATXXTe3HQBtO7WOFOeUufWxkG6sxCq4JhcSAeUltOjDiKuF2fEB7JPs8S54ZLcf0F+VKuz4Ra0Q0tbunS2S3HpkT7oqblpSPs2NnjkImDJlsTOo4mM2YX11kI+duIpUybxV3ItluxOIuQxaDu2B1uspN+Gn2hV6MLGOES8vqryyW49MqfdHSljkTQqq+BGQe7zHkvyFTcU1zd5WURQQEMwZ80jsbySYfeEeOSR26XUdalYWJV1SKIZmDHLG5u7iDM2o8Tr4Dxq3m2kiLmZkUXAuXAF2ZVUX8WZR8RWX8ILzZR8fLw8RVspShHLoSqZVAuvq7Zs+bDEMpI0ABk56ae6alRyyad19cvCELa+4ve7acX8rNxy65YPtRBLfdyo2XLfRvrKGUi4Glj+dLje0ccSFySQCoOVCxGZkQaebD4X6VORpHpaRzs4Fg4C4iH2ggHsKAbKbjvFhbrfwrluClsshHFUWQf7ORHP4XrtfpHbf7MxSAMSke9HcIH0LLKdeHBGFcR2dOokXN7DXRv0XXIT8Lg/CumPRxzjl2LKC1xqGswPUMAb/jWr4pgHYs7rNduuhv3VAt0tztrVt2QxRlwiBv5SAnDyfpR6C48Vyt8TVzlXOEJTeZSwBK58qmxYX1ygkC/K9Y1/h518car5bip6dv3qHX/nfHx8BqZ3hu3eJrpf4TxNtV7cYV3wQ9oLvI2xARSWMQvmGVSDlzZSQOWvKqD0e5DipPVBIuGMbbxWVgquGG6YM7G7kZgbW0Xxro8MyModZEKG/eDrluCQdb8bg0kmKiWwaaJbtlA3iC7NeygX9o2NdfQqYnd4vz8sR/NPneteM47et+3P0c37X4SJMS7YnByTGSQbp1WV1MdlsndlUBx3ly210PM32zs/h5FwsQmBD5TcNfMozsY1b7QjKA36VY4faSLnMmKhAZyFAmTKALDKL89QCPC/OpWGZJVDROrrmIzIwYEg6i/WmjERHqRNxXHsauc5RGExXRoPa9gs0+pHeAFuNzHHWlyHzrZe1mMzTSWYWMjE/q90a+SitZc+P5Vmq4enTjhiPjWUjWQ8ddPmf3XrFT41hI9zYG4Gvmf+1HVlC9iD01+X/wCV6mw+zomVXyasFa9yeUZHP+jT5V5ZUcuteguzGNMmHhJjxJy4fDtmBGR80UR7tuOqkHxv1qSsNnTZUIt9Gulrczpktx/1afdFKmzoRYCNBw4KOWQD5ZE+6tU2DwO7REEeIIVAAWkF9MnG1te58fjTUGGLBJJMM6OqEFWn0S+7Bub6/wAkpv8AvrNNNiSCMaBUFhpYAW4W/IfIUiTR3IDJ3bXsV0uARfppb5CqRcOwZgcMoCquQmYm5IOYWvpbIvzFMPhhleSGHDl3UC5luGKB1UE35BbfPpVoX8+04Y/blRdCRdgNFy3I8sy/MVm2OjHFwPjWv4nAhmfPFhSqghCxubES5w3HTuJ8m6U5iJQDYnDAuzhbqTcqJ2N9ONlufJ6gt/4Zhuw3q3UDMOl81v6rfI0j7ZiH1x8x9r/pb5VSGW7B0mw6gPKsp3WrBPW0AuRxWRNbe5Jqbi+H8K5GMLYpd4WkK2g4KTj3QXAAJVISD1MJ96rQuIu0cDLmV7gFge6Qbo0qtoddDFJ8qck23GL+0bX4Kfq729v9034VVYiY30xBUK0hYLENRlxYsPENlbxMY96o8m0skm5M2JZmaRgyxAgB2xzKtyb2UJlH6EXvUGymM3uOdOQxkcablxqRxbyRwiKoLO5ChRbixOgqQjXFxwNQZUUUUBRRRQFFFFAVU9o8fGkTozoHaN2VXscwjGZjl+sANTVtVVt/Z8Lxs8ygiOKXva5kV4ysmUjUXS4oIM994liRmU8SLm0q3y68LHX4VF3jFdJBcqSDrYdy/I/aB1604JswhZGOR0upJPfB3bqVue7dRrcA69awUM1hn52GhOv0Q8ep+94VpEnDk76PvG2e9rGxBGIHG2nC/wAB1rJMQdPpJ21vpH0/V55Px8aiCQrkkJcgFXICE3Hfv9XQnMNLj2R1praQMpkjvjRljcXRQL7xcYll4XKlLjx3XWkqWWRsPGoWPGT5A1yCMxC66m1yTY262tzFTJMDdlbdzEoWK/S2vcWPP7A59OtZYokl7RYgkZ7WdV/0nhrw4WNvrR9KiR4Ix7xFw8m7VXZWeYDV3xrOL37qjMhBvoJF9yoJDRMGXLh7qSxZjMO7lVsptfmyKNPA9bR3wRiiZMPDhw0SXRHlJHFyAxvcA7s2J5j7Jomwm7jlSGCLMElZEfEE3LHFkXBNwrO3wDsPqVljYGDlo0wgzd1y7kkqq4wrw5hnX4PL0FA5jFjH0b+qgPfKrEnMUzvp1IEYbwynpST40xb2SSXDrGkefSNiVyCbeE21b2AbDXut4VhJjUZ2USYTMmc2ylmXXFoSdOoIP6Mg50Su509Zh1lkLAQBs0R9ayobjUrdCTzyN79BKZwpYCZF0I7sQFrb7j5ZD909aiQ7dVgpEs5DvLHpFbK0frF8/ErrEwB5kL1rPHzk94YmQBS7WjhuWAXEjL4+0p8TGvvUoYszOJsVlkQWUR2AH+MnMtxYEiReh+jjvzoMGwRKhHmxUgUShgRYSq/rAyv5C1jf6qda8/7Z2ccNiJsOwIMUjILgglATkax5FbG/OvQMkXed74s51ay5woFjiCMvMMd7b9WP3a0T0rbDSSCPGZZUkBRCHZWukkjsAV4ghnFjyGlWEmGsdlu1Zw8u8YMyOFTEKNWOXSOZBzcDQjmLjmK6NithYXFqMQ0jMrIQJY5bIYshVktYgLrmZSL5rX4WrkU+FEUcLqSd6jEg8irshAtyItWexe082Ecth5THmN3QgPE/6SHgbaXFj41rpNuE47ujrcfYTCOhshdHsxtISrESNIG7ndJu5W/u2XgKX+I0C7tYoAoWQOWMspZCrK4yAG9yVtcmwuTZrkVqWD9Jsbaz4NgxIJbDyKVNuitlddeWY1Ml9J2EAFo8W1r9xiEBueZMzDT9E1uZxmKlz2Zx3/dfS9hsCpRd3lIde4rM5fKYyFkBzEp9Gt+A0486re2W3otnQHD4YKszKQqL/MBhrK9+DW9lfI8BWtY/0mTEMuFjXDBrguCHlPkcoRPMKT0IrTZGJJJJJYkkk3JJ4kk6k1nLlvHDzyHxjc7Hx4H49aYafwPzFZkVjUdTbBj4Dw4/E1ki2rK9IHqKUda7Z2Su2zcLKI55GggkRBG4VWtvYytuJb6NRw0NjXEs1dg9G+MiOzgsk0aGOSXR5Smhjne9r6LYyte3BHP1dJKw27GYEFsxglOTPY74LxWca66AgC1/fXoaxxWDL71GwoKFbazgB7+sXHHTgv8AvPsmouP9SYyZ54LSh1e8zHgMaCBZu6Rmmva3sMPqis5to4TvXnh/nSbLI17et5r2Pet9LceDdRWbaOzmVe80ECgPNnZpzYKPW8j3vztGT03j+7pk2E3dljiwqoZJSwLn2SMa9x0JkKk6cGl93SJi8bg2DKzoyyCVSNxKxOuMz/8ANHjr7y06204NbFjYuDbCOeeIGtxrrm14G496lqfs1mDHCZs8xBsT3c2MKZgB7mXN4iWmMVOTvEE+FWQb10O7zZAzY1Y3NxYm2UN5S+8Kzkx68kxJ1I7mEHMza6jxOvDUdTSybRUZiIMWSO4SII14l+dtV797+N+tLRliMQcrhMRCj2lIIhzBWJxViRzIJBPUq3vUmKmLKw9asxVwGWEXRmGIAZTxBBYa88v2jWEm2dW+ixWlgLtGgIYgaHwD38Mp6Vh/D9iRupbHLq2KiW1zHcatpbO3+7agelnZc7nETkLEQVWLS4M7FkvpezqL88ia6065LqwE2K7y6EINM97WsvLeD7o10qubtIg9qNFvk1fHx8zDmBGfWwaTz3RH1hUT+N8QZA/qiDuXLY9GK2OGJ0DG9rzeZh6PrS4bPtzCvLs+REBZ3w5VQ2jElNM2osfiPOrfDKQihuIUA+dheomwcRnw0LWQZokNkbOgug0R/rKOAPMCrCoCiiigKKKKAooooCqzbOHmfdiFkCmQifMLkxGNxZND3s5Q+QNWdRcfgzJktI6ZJFfuG2YLxRuqnmKDT9vzvgcPBmjkkyjc/QIxF9zYEID9EmZBw8BbWqYdr521TZm0GBN9Yyv1lPDI3Fefn4VvMnZtWwqYdpp2CKV3m8IlcGN4zncDvGzk+YU8qZfsXh2LFt6xYgkmZ+IeWQG4ItZpW+S9KtjVti7QxGIlSOTB4nDJbWZ2CkFRGQbNEpuTpob3PC2tbN6iiZg2J0LyMc89rZmclbcgM/XTujkKdi7FYRSpEWqlWW8khsVaFlOrcjBF93xN4vaXsJBioJolVYnnuTKEzEMzxOzAE8Tuk+QpM2NK2h6S9lxzM2+nmbLkJiWRkIzSnQuygi8jajQi1r2qLivS7s11ZGgxEiurqylUAYOGDAnfm2jt86eT/Bzh+tjpj5RoP2mpMX+Dtgx7WJxLeRRf7NXhnlQ/+MuCRgyYCRmCbvMXjBKAk5WuWvqzHXXvHrTcnp6i+rs86dZI+d+W78T8621P8H/Zw4tiW85h+xKlQ+gjZY4xSN+lM/8AZtU4XlztvTuytmTAQhrEFs2rXJY5iqDiST5m9Myen7F6ZcPCLX4tKePxFdWj9DGyR/kQPnLOfwMlqmwei7ZicMBAf0lL/wBYmnA4i3p2x/JYBx+pIePHjLaosvpl2g387EthpaFD+L318a9CR9hNnrwwGFH/ALeL/pqdh+z+GT2MNCv6MSD8hUHmgelHHtYetnThlhgFuHAiKm8R2vxWI+jmxMzo1ro1spykECyqOYB+FepFwcY4Ig8lFcK7RwBcZiNNRPJy6kn8qsJM1Cix4vhcL4b8f/Yrftqmkiq92r/IoPdmkv4B1Qj8VNUxFdJcoRWjpM7dT86kMKwtWabNb5uv4D91Jvm8PuinbUhFFNb9vD7oo3reH3RTlqQigb3jdfwH7qM7dT+FOUUVhdvePzqx2XtvEYcMIZcgY5j9HExJysntSIxHddlsDazN1NQhSr+ylJa4PbDG/wClyjjwES8SSeCeLfePU1ge1mNP+W4n4Ssv9W39zVXakJoLFu0mLPHGYr/5Ev8A1VHk2nM3tYic+c8p/tVFvQKB1pnPGSQ+cjn9tIUvxufMk/maxArMA+PyojNcOp4qD5gH86kJh09xfuj91NR0+p8aqHBCvuj5CsHQdB8qczi3Grzst2Slx8qqqsIb/SS5SFC8wp+sxGgArUTTjqY7uIdm7CwldnYRW4jDx/1QQPlar6m4IgqhVFgoAA6ACwFOVxeqIqBRRRRRRRRQFFFFAUUUUBRRSWoFpL0ViaBc1BesCtYlKDMy0m+psxGsTDQO7+k9YpncUer0DvrNJ60Ka9Wo9WoHfWa5v6Q+z/0vrCDuvYP9l1AAY/ZIA+IPWuh+q0HB30IuDxBsb+dWJpJi4cFxuCzKQNGAsV/L/sa12bCsDqK7ztD0b4eU3GeM/YbT4Br2qnxPodRiMuMmVfrArGxOvJiO7ppwq7nOMJcZ3Z6UDDseVdwHohwnNsQfOe35AU8PRRgecTt5zzfscU3NbZcKGDbp+dBwh5lRXeY/RZs4G/qiH9J5XHyZyKlx+j7ArwwWG+MMZPzIJpZtedzEo4yL8xSfR3tvVv0Bv+VelYOyuGT2MNAv6MUY/IVLTZKLwRR5Ko/ZS12vMiYMHgsjeUbkfMCn4tjyN7OHxLeUMn7q9NDCUpwx5kmpZteb07KYpuGBxR/2TD86kw9hcaeGBmGn1sq+N+8wr0P6pR6pS1pwJfRzjz/kfwM0A/tmpcfotxxt9FAv6U3Dzyq34V3P1Sl9VpZthxNfRNjfewo/XlP/ACxUlPQ/ieeJw48opG/Nheux+q0eq0sqHJo/Q7J9bGJb7MGv4vUkehteeNk+EMQ+d711H1Wl9VFLKhzWL0PQD2sTiG8hEn5Kalw+ijBqbl8S3nKoHyCCt/8AVhSjDioVDWtm9isHEbjDqx6veT8G0/Ctmi0AAAAHADQfAcqUQ1mForIUUUUBRRRQFFFFAUUUUBRRRQFFFFAlFFFAhpRRRQBooooCiiigKKKKBaxoooEpRRRQLRRRQFFFFAUtFFBhSikooMqKKKAoFFFAUGiigKSiigUUlFFAtApaKAooooCiii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2" name="AutoShape 8" descr="data:image/jpeg;base64,/9j/4AAQSkZJRgABAQAAAQABAAD/2wCEAAkGBhQSERUUEhIVFRUUFBgWFhcXFRYVGBYZGBYVFxgWFBYXHiceGBkkGRcXHy8gIycpLCwsGB4yNTAqNScrLCoBCQoKDgwOFw8PGi0cHB0pLCksLCkpLCksLiwpKSksMCwsKSksLCk1LC0pKSwqNSwsLCwsMCoqLCwsMCovNSwtNP/AABEIAHEBbQMBIgACEQEDEQH/xAAcAAABBAMBAAAAAAAAAAAAAAAAAQMEBQIGBwj/xABPEAACAQIDBQQGBgQIDAcAAAABAgMAEQQSIQUTMUFRBiJhcQcUMlKBkSNCYpKhsXKCwdEVFjNDY7LC8AgkRFNUc4OTosPS4Rc0ZISUo/H/xAAZAQEBAQEBAQAAAAAAAAAAAAAAAQIDBAX/xAArEQEAAgEDAwIEBwEAAAAAAAAAARECAxIhMUFRE3EEItHwYYGRobHB4QX/2gAMAwEAAhEDEQA/AO40UUUBRRRQFFFFAUUmai9AtFJejNQLRWBlA51Em27h09qeJbdZUH5mgnUVAwG38POxWHEQysouVjlRyBe1yFJIF9KmlxQZUVgZgOdYtiVFyWAtx1GluN6B2imY8WrXym+U5TbWxsDY+NiPnUY7bhvYODozd3vaJo1rcbHkNdDQT6L1HgxgdQ6glWFwbWuORt4jWszL4UDtFYPKFBJIAAuSdAB1J5VQbQ7e4SIXMoYdV1Unwf2T8CaJbYr0VyzafpqTUQRg9Ga7/wDD3QB45j5VUS+mzFX7sMOW3Bg5PzVh8qtFu1Ul64difTRjWFlSBPJGb+s5pvZnpc2lcr/i8nMtJEyhBbrGyi3nc0qU3Q7teiuH7a9JmKmhaIsiZrXkgEkLizBrIxkawNrX6E1rC7fkBObEYlv0sZNp5WYfjerGPk3PS16L15hx20JmUlJWdba2eQSKOvtnN5jqdKZ2T2nxOGEggmKiZQsmb6S4sRpnvY2J1FKg3PUbSAak2qJNtqBPaniXzkQfma8+9h+xcGKSRyGDwZCMpjAYOxUlhJFIDby/fW3x+jmK+tzwICyxAW4lsy4RSBbvaaHWrWMd1iZmLdJftfghxxuGHnPEP7VWOGxiSIHjdXRhdWVgysOoYaEVyiT0cYWbLnAkIIRWOIkKC/AAxhePIC+tb1gNnJhsEkWFMixxtlTIombKZTye9xqbniBUnb2VsO8HUUgmU8CDy01qgweIkIysJzxJaWGMGxscuVT45eHI0keByk2eUa93JGEIBJJHTnyAqUL8zgc6xkxaLxYC5AHxIUfiQPjVEN8oI74GtmOQkAZrFi3Wy+AvTbM0uQH2rm4DQs2XLfQngc+UG3zqDYzMBzpN+PGqA4JBIq7t75SVBfQcbnNfjY2t0qSiZQAAQAAAN/YC2luvCqLeOUGnKrdnN3jqvDlJn59OVWVQFFFFAUUUUBRRRQFFFFAVB2jtVIsoY96TMIxY95lUuQWAIUWB1NhU6qPtHs1pWwzKAVhnMkl7exuZUNvHvikDSu0Gx9tS4mQwbQSKB5CIVGYkLlB1KRNl56k9KYbs5tVhrjm1OhzY64HkqICfO1bNOwzIrZSWVLgsqkkrHfRpl5ngEpiOdrWuGIsQwbC2yjUMoCPoLnnfveVa3yU1b/w6xpkVm2riluC9gs5jGXXKxfEXudbCx51c9vuw4xuKEhxU6XjVBFHopAZiXzs2RdG4Ea20vWyYRBk+hw8CqugN2S2W9st4r6XNj48afxpW6EwLL9GlixiGQa63k6+FN83ZTm6eimJCV75yEjM3qpdrn2m/xV/xblT8fo0w4urG4fTLvowWB0UkJh0Nj0BGvM1t+IzGRmMZuw1UZHW5QX1zjNwsdKchw7ZMhhLAk+1LYasD7Kg2sQB8BT1MikHsP2Kw2DlMsK5ZJFdO7JK4yDJcNnJGYOOI+FW++mExt624DMMu7w4j42BvozAcQb1J2bEc4JhKNdtbltDyueGoGny51WtFIJmZcMAS7d/NKxI1vwIC36fgaXfMiRLsUOQ1pVY5s4CoLhwgZTYj3Br59aal2O7XBiTK1x3iXbJckC3dUEk3OumnGsokxRIG5i4EsM0oF9QBnJN+RvasxgcSb9yAEaG98t+q9wlhbrbjwrNQGo54oO6zxRvqZVEwQsxu17Fi3U63NSkhQD6hzD2mn1IOtiwFyPCpUOClW/fj14DdiyjTTu5b8+PhU9FA92/MgAXoKTDYlWW5WNdSAruS1gSAci3sDa4HQiom3+0EODjEkm7JJtGixEvK3uoWNhpqW1AHHx2WfFIiszMAqqWY34AC5J8LA151232ofHYuTEsTkAIhX3Ih7IA95rBj1JA5CrjyzlNLnbvazE42TLox4iMX3MIvoWH84w95gdeApiPs7GDmxDNPJzubgeGug8tfhU7ZWA3EQv8Ayj6seh4Gx8PZHSzHnT+7Fvh8jevVp6W7r0+/46eb6V3+Zq68zNRKMsUY4QoB43/ZYU3NgIX9qEea8fOxH7RVoMGSLgi115G30ltL25dPCiTBFVJJBswBve/AWHhofZ4/Ku/p4dOf1n6vPuyjn+oaltPsqQpfDtnA1yHRh/f5eN6jYWNEXLqRfUjS553rbl0IINj1068vC3zqs23s8aTKLBiFccg2gBHhwHkR0rz6mnOH39/1Ht39OnrzPEqPGJl4EW5f3vVbI/iP7/GrvFYe8ZsBca+Q51RyHyrlL24zZIpiDcEXBv8A31rHGRAEMLBXubDgGHEDp1ArEHyp2QXjOg0s3y0P51ltuPoqmOfERgXzwcM1j3HU92/E3YDlxroqQMSv0Ttla4BKai9ypYEkDqL8q5n6I8eItoqTezRTKbc7JvOH+zruDbcj6P8AW4Ix9neX5f0bfhWJhvGVQImzA+rMT3QTvHLWBDcbW4+PSpmKhthsghYguBkDMhAJvoym/HxFPHtCu8ZBFKSqZ7hDlIzSrZTzN4z95etL/Dh3hQYeYjJmzZe6TeRcvn3Af11pSqiCWYKAkGVcx0zyuRxJY6i/euLX0+NPI2JtdoBa5vZ5CbXA9nPe/E8KtTtR+UEh48gOGe3zyj7wps7TmzlRhmyhMwbMBdszrlt5BT+t4VRFjwU7A5o4VuvvO4uWF8ysNQVv8amYXZIFs0EA01KCxvpyyjTTrTEO1pzmzYcJaRkXNIozKCcrjXgwtp59KcfasgNisQOlryqCQxsDa/UgUFh6hH/m0+6v7qUYKP3F+6P3VUw7RxBz5hAO/ZLSfVIisW463Zv+HrSS7VkFryQLdkA7xOrmJQPZ5s9h5r1qC8WIDgAPIWpTWvwbRkuc2Ihs0ilAAdEPq/d5a3dvvpTb7QkITLiogc8RayMQVzYUuBcn2ldgOH8qvQmgscXiJSfonjQaXzxNIeOtisigaaefyqfDNm5WrEYUePzpyOMDhQZ0UUUBRRRQFFFFAVg8oHEgeZA6/uNZ1q2M2WjY2V5ISo3eHdJt5YPKhxCLHk5Ebw9c2YdKC4bFwlj3tbgH2uJsBe3wrA7Qg6k/B+gPPwI+dU8wvI5OtzGSSCpJC31GUWAsLUwgBAIUMOqIzj6i3Uotibow010FaoXwx8Bz6KN2uZiyiwALKSemoI+FM4rtDFGVDSoC2YLoTqiyM1undif7pqqXHrHvs7hCuEllOaNrqisfpGU6soN9La2NuNScdMXSTJiEVyr5GEQJQsuIysLniLqfHIferMwRKxbbKAnvnQEmyE8N7fhrf6Jvl40xj9vCKORyJWESM5Cxm9l3t7XFv5o/NeovE2niCAXGImAjLuRHFcuAuJ+jHUi6keKJ1NOTqZMrCXEixzWVbZgVxAynT7YPmiUqFtKx21GRZGWKdzGrEKqi7ld53U01J3elveXrRjMdIqSFIJZGVWyrmC52XekKCeGYqov9tajRgvn7mJFnkXViMwBnAK+BzXH6nSmv4Nyd1YJXWWaTPmltkV/WnLD7OZ8oHIOvu0qEtYYjEuAx3eihjdpQBpvdSb6Duqf1vCmsViZgRkjitd8xaTUd2YqRr7ypccgW6U1itnrKrq0KMHDowMuhDb8Mpseec/ePSos+8LSCNMIVEThGZ8xE4aYZJbH2bOL8+8/hSoW5SZ9qAI8gfDBIxJds+YAx+sZsxAPslBccrP0prEbQZiCk+HCo0iuMpYnKMSuhtoVeNb8u4/UUl41QK/qq71mDLbOC8pkLDh3gWcnobt1oWbK5YTwCMoSFWIEhs0jF7ga3V106j7VKLlQ+k7azR7OnCyqd4yQ2Vbd15ZVYXvzVSv6p61ybYkNzb3pIl+cgJ/Ba6F6UceHwCrvt4ZMQky/R5AIyWKrfmQHA11N71onZ82kTwxGH/FyPzNdcKefV7+zcNt4kxRSyAZjHFcA6AkAE38LkmtSbbuP4ZMKPg5/Nq33auz97HNGCAZI3QE8iyWBPhe1av/FrFkX3Ka/06/hYcKauetGGE4d4i/d4NOMLy3RHXv4VJ21jv/Sj9Rj+Zpo7Xx/+dw48oh+1b1d/xVxR/m4h5zE/kmlJ/FDEkX+gsf6Vz+IjtXDf8Te2evv/AK61pVdR+ijbauP/ANIi06QoL+F8tbrgV9YgGmk8Aa3QlM2nzYfGqOTsrMpAaXCqW9kNI9z5XUX+FbRsjAmCOGMnMYlRSbWuV0Jtyr0aOWplGcZ8zEee/wCP5uert+WYiufDUTrF3hc5SCOpA1/EVrUo8BW27ViySTLY2DvoOOoLaferUXHgakvXpdGAHgKeUd1tPqt+Rpj4U6p0Oh4H8jWXZc+jzE5No4c3tditxqRnjkS4HM97hXcvXLvk3s98pbRNBdnWwNuPe08AK89dnMTu8TC+oySobjiLOpuL869AtjM6tri7GSOIjKFI3nq4zjT2QJbk8rP7tSW4IccTfTGErMIjZbe1l7/jGBINeOnhTuJwGfKT613XDjvW1sRY9V750/dRDh+4qFsSdETMzAE6YcXPj3tfEP4U1gcGqCw9YYM0dy8o0OXCKASP0QT1O86iopYMzSOpw04VTo7SaPqnAeIdj+qaelwtgTuGvYZby2uTksvHmTb4GomGiWWONpImU/QuQ04OVlOEcAm+tmA88re9TWAyyqm+wwj78LqDiMx7owLgmx1Kyd3x3Y9+gdXBGRos+EVVKRytebvRzK0BCEBtQMz688v2tVOzonOZYYDLHkUEyHusvq8qhrHWzFT933qdjMXdvHCLFL99mt/5S2vA27tuuReppjZSKqx5o8OHZY2fLnIzBcIuhsRYBVA/RTxoMoWbLECuEWVjEzqGzCwODE2Q87BrKf8AVdaXZ7h9S2EKtJG0RUDVMuDKnh7Wcm3nFTkDqcjCOK6qtiIX0v6se73fsDyyp7uhhkdTHuwixpHYquHYf6OEy3FwFCOLX5rxyigTB7XjYRWmhtKgkQiMi4AwuuoFj9ItgR9ZemjeFxThYc+KjbLCN7ljsHcjCZXUAaD29NLCUad3RyaGXIojBRgihCuGAyWMRYAHgCEIsBzHQU+ROrO15SCFygRoMtlINgW5kD8KDYhRULF7VjiYK+a5FxljkfS9uKKRfwp/DYoSKGXNY6jMrI3xVwGHxFQPUUUUBRRRQFFFFAGte2rPnxQgmiQ4dY48Qsm8AffpiAFXdghso7hzWsSbeFbCa07thhWSU4gQxlVwxR5WJJW2Jw7rHkLWKkZ2zW0I4jgQdmwxzMczfyS8cq8EkFj3QcoNtfE02uzlSwHdCkWGc2AMjG4AYW1znzvy0qVjM28IH+b+tlBsGddOqgEfLx1ZkxBAJ3iWAvcnkN6Sfa4afga2EghCSLZkUlTGbqZCVZY2yakmxYk8La1ng8Y0kndxLZVXIUGHsMx3TBwTfTLKo+PgafwZInUFwRdtNb2KC2t+qk/HwqxXAR6d5za3GRuWTjr/AEa/M9TWZmiIVOFlYPlabENnLSr9GFCKWhATXXTe3HQBtO7WOFOeUufWxkG6sxCq4JhcSAeUltOjDiKuF2fEB7JPs8S54ZLcf0F+VKuz4Ra0Q0tbunS2S3HpkT7oqblpSPs2NnjkImDJlsTOo4mM2YX11kI+duIpUybxV3ItluxOIuQxaDu2B1uspN+Gn2hV6MLGOES8vqryyW49MqfdHSljkTQqq+BGQe7zHkvyFTcU1zd5WURQQEMwZ80jsbySYfeEeOSR26XUdalYWJV1SKIZmDHLG5u7iDM2o8Tr4Dxq3m2kiLmZkUXAuXAF2ZVUX8WZR8RWX8ILzZR8fLw8RVspShHLoSqZVAuvq7Zs+bDEMpI0ABk56ae6alRyyad19cvCELa+4ve7acX8rNxy65YPtRBLfdyo2XLfRvrKGUi4Glj+dLje0ccSFySQCoOVCxGZkQaebD4X6VORpHpaRzs4Fg4C4iH2ggHsKAbKbjvFhbrfwrluClsshHFUWQf7ORHP4XrtfpHbf7MxSAMSke9HcIH0LLKdeHBGFcR2dOokXN7DXRv0XXIT8Lg/CumPRxzjl2LKC1xqGswPUMAb/jWr4pgHYs7rNduuhv3VAt0tztrVt2QxRlwiBv5SAnDyfpR6C48Vyt8TVzlXOEJTeZSwBK58qmxYX1ygkC/K9Y1/h518car5bip6dv3qHX/nfHx8BqZ3hu3eJrpf4TxNtV7cYV3wQ9oLvI2xARSWMQvmGVSDlzZSQOWvKqD0e5DipPVBIuGMbbxWVgquGG6YM7G7kZgbW0Xxro8MyModZEKG/eDrluCQdb8bg0kmKiWwaaJbtlA3iC7NeygX9o2NdfQqYnd4vz8sR/NPneteM47et+3P0c37X4SJMS7YnByTGSQbp1WV1MdlsndlUBx3ly210PM32zs/h5FwsQmBD5TcNfMozsY1b7QjKA36VY4faSLnMmKhAZyFAmTKALDKL89QCPC/OpWGZJVDROrrmIzIwYEg6i/WmjERHqRNxXHsauc5RGExXRoPa9gs0+pHeAFuNzHHWlyHzrZe1mMzTSWYWMjE/q90a+SitZc+P5Vmq4enTjhiPjWUjWQ8ddPmf3XrFT41hI9zYG4Gvmf+1HVlC9iD01+X/wCV6mw+zomVXyasFa9yeUZHP+jT5V5ZUcuteguzGNMmHhJjxJy4fDtmBGR80UR7tuOqkHxv1qSsNnTZUIt9Gulrczpktx/1afdFKmzoRYCNBw4KOWQD5ZE+6tU2DwO7REEeIIVAAWkF9MnG1te58fjTUGGLBJJMM6OqEFWn0S+7Bub6/wAkpv8AvrNNNiSCMaBUFhpYAW4W/IfIUiTR3IDJ3bXsV0uARfppb5CqRcOwZgcMoCquQmYm5IOYWvpbIvzFMPhhleSGHDl3UC5luGKB1UE35BbfPpVoX8+04Y/blRdCRdgNFy3I8sy/MVm2OjHFwPjWv4nAhmfPFhSqghCxubES5w3HTuJ8m6U5iJQDYnDAuzhbqTcqJ2N9ONlufJ6gt/4Zhuw3q3UDMOl81v6rfI0j7ZiH1x8x9r/pb5VSGW7B0mw6gPKsp3WrBPW0AuRxWRNbe5Jqbi+H8K5GMLYpd4WkK2g4KTj3QXAAJVISD1MJ96rQuIu0cDLmV7gFge6Qbo0qtoddDFJ8qck23GL+0bX4Kfq729v9034VVYiY30xBUK0hYLENRlxYsPENlbxMY96o8m0skm5M2JZmaRgyxAgB2xzKtyb2UJlH6EXvUGymM3uOdOQxkcablxqRxbyRwiKoLO5ChRbixOgqQjXFxwNQZUUUUBRRRQFFFFAVU9o8fGkTozoHaN2VXscwjGZjl+sANTVtVVt/Z8Lxs8ygiOKXva5kV4ysmUjUXS4oIM994liRmU8SLm0q3y68LHX4VF3jFdJBcqSDrYdy/I/aB1604JswhZGOR0upJPfB3bqVue7dRrcA69awUM1hn52GhOv0Q8ep+94VpEnDk76PvG2e9rGxBGIHG2nC/wAB1rJMQdPpJ21vpH0/V55Px8aiCQrkkJcgFXICE3Hfv9XQnMNLj2R1praQMpkjvjRljcXRQL7xcYll4XKlLjx3XWkqWWRsPGoWPGT5A1yCMxC66m1yTY262tzFTJMDdlbdzEoWK/S2vcWPP7A59OtZYokl7RYgkZ7WdV/0nhrw4WNvrR9KiR4Ix7xFw8m7VXZWeYDV3xrOL37qjMhBvoJF9yoJDRMGXLh7qSxZjMO7lVsptfmyKNPA9bR3wRiiZMPDhw0SXRHlJHFyAxvcA7s2J5j7Jomwm7jlSGCLMElZEfEE3LHFkXBNwrO3wDsPqVljYGDlo0wgzd1y7kkqq4wrw5hnX4PL0FA5jFjH0b+qgPfKrEnMUzvp1IEYbwynpST40xb2SSXDrGkefSNiVyCbeE21b2AbDXut4VhJjUZ2USYTMmc2ylmXXFoSdOoIP6Mg50Su509Zh1lkLAQBs0R9ayobjUrdCTzyN79BKZwpYCZF0I7sQFrb7j5ZD909aiQ7dVgpEs5DvLHpFbK0frF8/ErrEwB5kL1rPHzk94YmQBS7WjhuWAXEjL4+0p8TGvvUoYszOJsVlkQWUR2AH+MnMtxYEiReh+jjvzoMGwRKhHmxUgUShgRYSq/rAyv5C1jf6qda8/7Z2ccNiJsOwIMUjILgglATkax5FbG/OvQMkXed74s51ay5woFjiCMvMMd7b9WP3a0T0rbDSSCPGZZUkBRCHZWukkjsAV4ghnFjyGlWEmGsdlu1Zw8u8YMyOFTEKNWOXSOZBzcDQjmLjmK6NithYXFqMQ0jMrIQJY5bIYshVktYgLrmZSL5rX4WrkU+FEUcLqSd6jEg8irshAtyItWexe082Ecth5THmN3QgPE/6SHgbaXFj41rpNuE47ujrcfYTCOhshdHsxtISrESNIG7ndJu5W/u2XgKX+I0C7tYoAoWQOWMspZCrK4yAG9yVtcmwuTZrkVqWD9Jsbaz4NgxIJbDyKVNuitlddeWY1Ml9J2EAFo8W1r9xiEBueZMzDT9E1uZxmKlz2Zx3/dfS9hsCpRd3lIde4rM5fKYyFkBzEp9Gt+A0486re2W3otnQHD4YKszKQqL/MBhrK9+DW9lfI8BWtY/0mTEMuFjXDBrguCHlPkcoRPMKT0IrTZGJJJJJYkkk3JJ4kk6k1nLlvHDzyHxjc7Hx4H49aYafwPzFZkVjUdTbBj4Dw4/E1ki2rK9IHqKUda7Z2Su2zcLKI55GggkRBG4VWtvYytuJb6NRw0NjXEs1dg9G+MiOzgsk0aGOSXR5Smhjne9r6LYyte3BHP1dJKw27GYEFsxglOTPY74LxWca66AgC1/fXoaxxWDL71GwoKFbazgB7+sXHHTgv8AvPsmouP9SYyZ54LSh1e8zHgMaCBZu6Rmmva3sMPqis5to4TvXnh/nSbLI17et5r2Pet9LceDdRWbaOzmVe80ECgPNnZpzYKPW8j3vztGT03j+7pk2E3dljiwqoZJSwLn2SMa9x0JkKk6cGl93SJi8bg2DKzoyyCVSNxKxOuMz/8ANHjr7y06204NbFjYuDbCOeeIGtxrrm14G496lqfs1mDHCZs8xBsT3c2MKZgB7mXN4iWmMVOTvEE+FWQb10O7zZAzY1Y3NxYm2UN5S+8Kzkx68kxJ1I7mEHMza6jxOvDUdTSybRUZiIMWSO4SII14l+dtV797+N+tLRliMQcrhMRCj2lIIhzBWJxViRzIJBPUq3vUmKmLKw9asxVwGWEXRmGIAZTxBBYa88v2jWEm2dW+ixWlgLtGgIYgaHwD38Mp6Vh/D9iRupbHLq2KiW1zHcatpbO3+7agelnZc7nETkLEQVWLS4M7FkvpezqL88ia6065LqwE2K7y6EINM97WsvLeD7o10qubtIg9qNFvk1fHx8zDmBGfWwaTz3RH1hUT+N8QZA/qiDuXLY9GK2OGJ0DG9rzeZh6PrS4bPtzCvLs+REBZ3w5VQ2jElNM2osfiPOrfDKQihuIUA+dheomwcRnw0LWQZokNkbOgug0R/rKOAPMCrCoCiiigKKKKAooooCqzbOHmfdiFkCmQifMLkxGNxZND3s5Q+QNWdRcfgzJktI6ZJFfuG2YLxRuqnmKDT9vzvgcPBmjkkyjc/QIxF9zYEID9EmZBw8BbWqYdr521TZm0GBN9Yyv1lPDI3Fefn4VvMnZtWwqYdpp2CKV3m8IlcGN4zncDvGzk+YU8qZfsXh2LFt6xYgkmZ+IeWQG4ItZpW+S9KtjVti7QxGIlSOTB4nDJbWZ2CkFRGQbNEpuTpob3PC2tbN6iiZg2J0LyMc89rZmclbcgM/XTujkKdi7FYRSpEWqlWW8khsVaFlOrcjBF93xN4vaXsJBioJolVYnnuTKEzEMzxOzAE8Tuk+QpM2NK2h6S9lxzM2+nmbLkJiWRkIzSnQuygi8jajQi1r2qLivS7s11ZGgxEiurqylUAYOGDAnfm2jt86eT/Bzh+tjpj5RoP2mpMX+Dtgx7WJxLeRRf7NXhnlQ/+MuCRgyYCRmCbvMXjBKAk5WuWvqzHXXvHrTcnp6i+rs86dZI+d+W78T8621P8H/Zw4tiW85h+xKlQ+gjZY4xSN+lM/8AZtU4XlztvTuytmTAQhrEFs2rXJY5iqDiST5m9Myen7F6ZcPCLX4tKePxFdWj9DGyR/kQPnLOfwMlqmwei7ZicMBAf0lL/wBYmnA4i3p2x/JYBx+pIePHjLaosvpl2g387EthpaFD+L318a9CR9hNnrwwGFH/ALeL/pqdh+z+GT2MNCv6MSD8hUHmgelHHtYetnThlhgFuHAiKm8R2vxWI+jmxMzo1ro1spykECyqOYB+FepFwcY4Ig8lFcK7RwBcZiNNRPJy6kn8qsJM1Cix4vhcL4b8f/Yrftqmkiq92r/IoPdmkv4B1Qj8VNUxFdJcoRWjpM7dT86kMKwtWabNb5uv4D91Jvm8PuinbUhFFNb9vD7oo3reH3RTlqQigb3jdfwH7qM7dT+FOUUVhdvePzqx2XtvEYcMIZcgY5j9HExJysntSIxHddlsDazN1NQhSr+ylJa4PbDG/wClyjjwES8SSeCeLfePU1ge1mNP+W4n4Ssv9W39zVXakJoLFu0mLPHGYr/5Ev8A1VHk2nM3tYic+c8p/tVFvQKB1pnPGSQ+cjn9tIUvxufMk/maxArMA+PyojNcOp4qD5gH86kJh09xfuj91NR0+p8aqHBCvuj5CsHQdB8qczi3Grzst2Slx8qqqsIb/SS5SFC8wp+sxGgArUTTjqY7uIdm7CwldnYRW4jDx/1QQPlar6m4IgqhVFgoAA6ACwFOVxeqIqBRRRRRRRRQFFFFAUUUUBRRSWoFpL0ViaBc1BesCtYlKDMy0m+psxGsTDQO7+k9YpncUer0DvrNJ60Ka9Wo9WoHfWa5v6Q+z/0vrCDuvYP9l1AAY/ZIA+IPWuh+q0HB30IuDxBsb+dWJpJi4cFxuCzKQNGAsV/L/sa12bCsDqK7ztD0b4eU3GeM/YbT4Br2qnxPodRiMuMmVfrArGxOvJiO7ppwq7nOMJcZ3Z6UDDseVdwHohwnNsQfOe35AU8PRRgecTt5zzfscU3NbZcKGDbp+dBwh5lRXeY/RZs4G/qiH9J5XHyZyKlx+j7ArwwWG+MMZPzIJpZtedzEo4yL8xSfR3tvVv0Bv+VelYOyuGT2MNAv6MUY/IVLTZKLwRR5Ko/ZS12vMiYMHgsjeUbkfMCn4tjyN7OHxLeUMn7q9NDCUpwx5kmpZteb07KYpuGBxR/2TD86kw9hcaeGBmGn1sq+N+8wr0P6pR6pS1pwJfRzjz/kfwM0A/tmpcfotxxt9FAv6U3Dzyq34V3P1Sl9VpZthxNfRNjfewo/XlP/ACxUlPQ/ieeJw48opG/Nheux+q0eq0sqHJo/Q7J9bGJb7MGv4vUkehteeNk+EMQ+d711H1Wl9VFLKhzWL0PQD2sTiG8hEn5Kalw+ijBqbl8S3nKoHyCCt/8AVhSjDioVDWtm9isHEbjDqx6veT8G0/Ctmi0AAAAHADQfAcqUQ1mForIUUUUBRRRQFFFFAUUUUBRRRQFFFFAlFFFAhpRRRQBooooCiiigKKKKBaxoooEpRRRQLRRRQFFFFAUtFFBhSikooMqKKKAoFFFAUGiigKSiigUUlFFAtApaKAooooCiii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4" name="AutoShape 10" descr="data:image/jpeg;base64,/9j/4AAQSkZJRgABAQAAAQABAAD/2wCEAAkGBhQSERUUEhIVFRUUFBgWFhcXFRYVGBYZGBYVFxgWFBYXHiceGBkkGRcXHy8gIycpLCwsGB4yNTAqNScrLCoBCQoKDgwOFw8PGi0cHB0pLCksLCkpLCksLiwpKSksMCwsKSksLCk1LC0pKSwqNSwsLCwsMCoqLCwsMCovNSwtNP/AABEIAHEBbQMBIgACEQEDEQH/xAAcAAABBAMBAAAAAAAAAAAAAAAAAQMEBQIGBwj/xABPEAACAQIDBQQGBgQIDAcAAAABAgMAEQQSIQUTMUFRBiJhcQcUMlKBkSNCYpKhsXKCwdEVFjNDY7LC8AgkRFNUc4OTosPS4Rc0ZISUo/H/xAAZAQEBAQEBAQAAAAAAAAAAAAAAAQIDBAX/xAArEQEAAgEDAwIEBwEAAAAAAAAAARECAxIhMUFRE3EEItHwYYGRobHB4QX/2gAMAwEAAhEDEQA/AO40UUUBRRRQFFFFAUUmai9AtFJejNQLRWBlA51Em27h09qeJbdZUH5mgnUVAwG38POxWHEQysouVjlRyBe1yFJIF9KmlxQZUVgZgOdYtiVFyWAtx1GluN6B2imY8WrXym+U5TbWxsDY+NiPnUY7bhvYODozd3vaJo1rcbHkNdDQT6L1HgxgdQ6glWFwbWuORt4jWszL4UDtFYPKFBJIAAuSdAB1J5VQbQ7e4SIXMoYdV1Unwf2T8CaJbYr0VyzafpqTUQRg9Ga7/wDD3QB45j5VUS+mzFX7sMOW3Bg5PzVh8qtFu1Ul64difTRjWFlSBPJGb+s5pvZnpc2lcr/i8nMtJEyhBbrGyi3nc0qU3Q7teiuH7a9JmKmhaIsiZrXkgEkLizBrIxkawNrX6E1rC7fkBObEYlv0sZNp5WYfjerGPk3PS16L15hx20JmUlJWdba2eQSKOvtnN5jqdKZ2T2nxOGEggmKiZQsmb6S4sRpnvY2J1FKg3PUbSAak2qJNtqBPaniXzkQfma8+9h+xcGKSRyGDwZCMpjAYOxUlhJFIDby/fW3x+jmK+tzwICyxAW4lsy4RSBbvaaHWrWMd1iZmLdJftfghxxuGHnPEP7VWOGxiSIHjdXRhdWVgysOoYaEVyiT0cYWbLnAkIIRWOIkKC/AAxhePIC+tb1gNnJhsEkWFMixxtlTIombKZTye9xqbniBUnb2VsO8HUUgmU8CDy01qgweIkIysJzxJaWGMGxscuVT45eHI0keByk2eUa93JGEIBJJHTnyAqUL8zgc6xkxaLxYC5AHxIUfiQPjVEN8oI74GtmOQkAZrFi3Wy+AvTbM0uQH2rm4DQs2XLfQngc+UG3zqDYzMBzpN+PGqA4JBIq7t75SVBfQcbnNfjY2t0qSiZQAAQAAAN/YC2luvCqLeOUGnKrdnN3jqvDlJn59OVWVQFFFFAUUUUBRRRQFFFFAVB2jtVIsoY96TMIxY95lUuQWAIUWB1NhU6qPtHs1pWwzKAVhnMkl7exuZUNvHvikDSu0Gx9tS4mQwbQSKB5CIVGYkLlB1KRNl56k9KYbs5tVhrjm1OhzY64HkqICfO1bNOwzIrZSWVLgsqkkrHfRpl5ngEpiOdrWuGIsQwbC2yjUMoCPoLnnfveVa3yU1b/w6xpkVm2riluC9gs5jGXXKxfEXudbCx51c9vuw4xuKEhxU6XjVBFHopAZiXzs2RdG4Ea20vWyYRBk+hw8CqugN2S2W9st4r6XNj48afxpW6EwLL9GlixiGQa63k6+FN83ZTm6eimJCV75yEjM3qpdrn2m/xV/xblT8fo0w4urG4fTLvowWB0UkJh0Nj0BGvM1t+IzGRmMZuw1UZHW5QX1zjNwsdKchw7ZMhhLAk+1LYasD7Kg2sQB8BT1MikHsP2Kw2DlMsK5ZJFdO7JK4yDJcNnJGYOOI+FW++mExt624DMMu7w4j42BvozAcQb1J2bEc4JhKNdtbltDyueGoGny51WtFIJmZcMAS7d/NKxI1vwIC36fgaXfMiRLsUOQ1pVY5s4CoLhwgZTYj3Br59aal2O7XBiTK1x3iXbJckC3dUEk3OumnGsokxRIG5i4EsM0oF9QBnJN+RvasxgcSb9yAEaG98t+q9wlhbrbjwrNQGo54oO6zxRvqZVEwQsxu17Fi3U63NSkhQD6hzD2mn1IOtiwFyPCpUOClW/fj14DdiyjTTu5b8+PhU9FA92/MgAXoKTDYlWW5WNdSAruS1gSAci3sDa4HQiom3+0EODjEkm7JJtGixEvK3uoWNhpqW1AHHx2WfFIiszMAqqWY34AC5J8LA151232ofHYuTEsTkAIhX3Ih7IA95rBj1JA5CrjyzlNLnbvazE42TLox4iMX3MIvoWH84w95gdeApiPs7GDmxDNPJzubgeGug8tfhU7ZWA3EQv8Ayj6seh4Gx8PZHSzHnT+7Fvh8jevVp6W7r0+/46eb6V3+Zq68zNRKMsUY4QoB43/ZYU3NgIX9qEea8fOxH7RVoMGSLgi115G30ltL25dPCiTBFVJJBswBve/AWHhofZ4/Ku/p4dOf1n6vPuyjn+oaltPsqQpfDtnA1yHRh/f5eN6jYWNEXLqRfUjS553rbl0IINj1068vC3zqs23s8aTKLBiFccg2gBHhwHkR0rz6mnOH39/1Ht39OnrzPEqPGJl4EW5f3vVbI/iP7/GrvFYe8ZsBca+Q51RyHyrlL24zZIpiDcEXBv8A31rHGRAEMLBXubDgGHEDp1ArEHyp2QXjOg0s3y0P51ltuPoqmOfERgXzwcM1j3HU92/E3YDlxroqQMSv0Ttla4BKai9ypYEkDqL8q5n6I8eItoqTezRTKbc7JvOH+zruDbcj6P8AW4Ix9neX5f0bfhWJhvGVQImzA+rMT3QTvHLWBDcbW4+PSpmKhthsghYguBkDMhAJvoym/HxFPHtCu8ZBFKSqZ7hDlIzSrZTzN4z95etL/Dh3hQYeYjJmzZe6TeRcvn3Af11pSqiCWYKAkGVcx0zyuRxJY6i/euLX0+NPI2JtdoBa5vZ5CbXA9nPe/E8KtTtR+UEh48gOGe3zyj7wps7TmzlRhmyhMwbMBdszrlt5BT+t4VRFjwU7A5o4VuvvO4uWF8ysNQVv8amYXZIFs0EA01KCxvpyyjTTrTEO1pzmzYcJaRkXNIozKCcrjXgwtp59KcfasgNisQOlryqCQxsDa/UgUFh6hH/m0+6v7qUYKP3F+6P3VUw7RxBz5hAO/ZLSfVIisW463Zv+HrSS7VkFryQLdkA7xOrmJQPZ5s9h5r1qC8WIDgAPIWpTWvwbRkuc2Ihs0ilAAdEPq/d5a3dvvpTb7QkITLiogc8RayMQVzYUuBcn2ldgOH8qvQmgscXiJSfonjQaXzxNIeOtisigaaefyqfDNm5WrEYUePzpyOMDhQZ0UUUBRRRQFFFFAVg8oHEgeZA6/uNZ1q2M2WjY2V5ISo3eHdJt5YPKhxCLHk5Ebw9c2YdKC4bFwlj3tbgH2uJsBe3wrA7Qg6k/B+gPPwI+dU8wvI5OtzGSSCpJC31GUWAsLUwgBAIUMOqIzj6i3Uotibow010FaoXwx8Bz6KN2uZiyiwALKSemoI+FM4rtDFGVDSoC2YLoTqiyM1undif7pqqXHrHvs7hCuEllOaNrqisfpGU6soN9La2NuNScdMXSTJiEVyr5GEQJQsuIysLniLqfHIferMwRKxbbKAnvnQEmyE8N7fhrf6Jvl40xj9vCKORyJWESM5Cxm9l3t7XFv5o/NeovE2niCAXGImAjLuRHFcuAuJ+jHUi6keKJ1NOTqZMrCXEixzWVbZgVxAynT7YPmiUqFtKx21GRZGWKdzGrEKqi7ld53U01J3elveXrRjMdIqSFIJZGVWyrmC52XekKCeGYqov9tajRgvn7mJFnkXViMwBnAK+BzXH6nSmv4Nyd1YJXWWaTPmltkV/WnLD7OZ8oHIOvu0qEtYYjEuAx3eihjdpQBpvdSb6Duqf1vCmsViZgRkjitd8xaTUd2YqRr7ypccgW6U1itnrKrq0KMHDowMuhDb8Mpseec/ePSos+8LSCNMIVEThGZ8xE4aYZJbH2bOL8+8/hSoW5SZ9qAI8gfDBIxJds+YAx+sZsxAPslBccrP0prEbQZiCk+HCo0iuMpYnKMSuhtoVeNb8u4/UUl41QK/qq71mDLbOC8pkLDh3gWcnobt1oWbK5YTwCMoSFWIEhs0jF7ga3V106j7VKLlQ+k7azR7OnCyqd4yQ2Vbd15ZVYXvzVSv6p61ybYkNzb3pIl+cgJ/Ba6F6UceHwCrvt4ZMQky/R5AIyWKrfmQHA11N71onZ82kTwxGH/FyPzNdcKefV7+zcNt4kxRSyAZjHFcA6AkAE38LkmtSbbuP4ZMKPg5/Nq33auz97HNGCAZI3QE8iyWBPhe1av/FrFkX3Ka/06/hYcKauetGGE4d4i/d4NOMLy3RHXv4VJ21jv/Sj9Rj+Zpo7Xx/+dw48oh+1b1d/xVxR/m4h5zE/kmlJ/FDEkX+gsf6Vz+IjtXDf8Te2evv/AK61pVdR+ijbauP/ANIi06QoL+F8tbrgV9YgGmk8Aa3QlM2nzYfGqOTsrMpAaXCqW9kNI9z5XUX+FbRsjAmCOGMnMYlRSbWuV0Jtyr0aOWplGcZ8zEee/wCP5uert+WYiufDUTrF3hc5SCOpA1/EVrUo8BW27ViySTLY2DvoOOoLaferUXHgakvXpdGAHgKeUd1tPqt+Rpj4U6p0Oh4H8jWXZc+jzE5No4c3tditxqRnjkS4HM97hXcvXLvk3s98pbRNBdnWwNuPe08AK89dnMTu8TC+oySobjiLOpuL869AtjM6tri7GSOIjKFI3nq4zjT2QJbk8rP7tSW4IccTfTGErMIjZbe1l7/jGBINeOnhTuJwGfKT613XDjvW1sRY9V750/dRDh+4qFsSdETMzAE6YcXPj3tfEP4U1gcGqCw9YYM0dy8o0OXCKASP0QT1O86iopYMzSOpw04VTo7SaPqnAeIdj+qaelwtgTuGvYZby2uTksvHmTb4GomGiWWONpImU/QuQ04OVlOEcAm+tmA88re9TWAyyqm+wwj78LqDiMx7owLgmx1Kyd3x3Y9+gdXBGRos+EVVKRytebvRzK0BCEBtQMz688v2tVOzonOZYYDLHkUEyHusvq8qhrHWzFT933qdjMXdvHCLFL99mt/5S2vA27tuuReppjZSKqx5o8OHZY2fLnIzBcIuhsRYBVA/RTxoMoWbLECuEWVjEzqGzCwODE2Q87BrKf8AVdaXZ7h9S2EKtJG0RUDVMuDKnh7Wcm3nFTkDqcjCOK6qtiIX0v6se73fsDyyp7uhhkdTHuwixpHYquHYf6OEy3FwFCOLX5rxyigTB7XjYRWmhtKgkQiMi4AwuuoFj9ItgR9ZemjeFxThYc+KjbLCN7ljsHcjCZXUAaD29NLCUad3RyaGXIojBRgihCuGAyWMRYAHgCEIsBzHQU+ROrO15SCFygRoMtlINgW5kD8KDYhRULF7VjiYK+a5FxljkfS9uKKRfwp/DYoSKGXNY6jMrI3xVwGHxFQPUUUUBRRRQFFFFAGte2rPnxQgmiQ4dY48Qsm8AffpiAFXdghso7hzWsSbeFbCa07thhWSU4gQxlVwxR5WJJW2Jw7rHkLWKkZ2zW0I4jgQdmwxzMczfyS8cq8EkFj3QcoNtfE02uzlSwHdCkWGc2AMjG4AYW1znzvy0qVjM28IH+b+tlBsGddOqgEfLx1ZkxBAJ3iWAvcnkN6Sfa4afga2EghCSLZkUlTGbqZCVZY2yakmxYk8La1ng8Y0kndxLZVXIUGHsMx3TBwTfTLKo+PgafwZInUFwRdtNb2KC2t+qk/HwqxXAR6d5za3GRuWTjr/AEa/M9TWZmiIVOFlYPlabENnLSr9GFCKWhATXXTe3HQBtO7WOFOeUufWxkG6sxCq4JhcSAeUltOjDiKuF2fEB7JPs8S54ZLcf0F+VKuz4Ra0Q0tbunS2S3HpkT7oqblpSPs2NnjkImDJlsTOo4mM2YX11kI+duIpUybxV3ItluxOIuQxaDu2B1uspN+Gn2hV6MLGOES8vqryyW49MqfdHSljkTQqq+BGQe7zHkvyFTcU1zd5WURQQEMwZ80jsbySYfeEeOSR26XUdalYWJV1SKIZmDHLG5u7iDM2o8Tr4Dxq3m2kiLmZkUXAuXAF2ZVUX8WZR8RWX8ILzZR8fLw8RVspShHLoSqZVAuvq7Zs+bDEMpI0ABk56ae6alRyyad19cvCELa+4ve7acX8rNxy65YPtRBLfdyo2XLfRvrKGUi4Glj+dLje0ccSFySQCoOVCxGZkQaebD4X6VORpHpaRzs4Fg4C4iH2ggHsKAbKbjvFhbrfwrluClsshHFUWQf7ORHP4XrtfpHbf7MxSAMSke9HcIH0LLKdeHBGFcR2dOokXN7DXRv0XXIT8Lg/CumPRxzjl2LKC1xqGswPUMAb/jWr4pgHYs7rNduuhv3VAt0tztrVt2QxRlwiBv5SAnDyfpR6C48Vyt8TVzlXOEJTeZSwBK58qmxYX1ygkC/K9Y1/h518car5bip6dv3qHX/nfHx8BqZ3hu3eJrpf4TxNtV7cYV3wQ9oLvI2xARSWMQvmGVSDlzZSQOWvKqD0e5DipPVBIuGMbbxWVgquGG6YM7G7kZgbW0Xxro8MyModZEKG/eDrluCQdb8bg0kmKiWwaaJbtlA3iC7NeygX9o2NdfQqYnd4vz8sR/NPneteM47et+3P0c37X4SJMS7YnByTGSQbp1WV1MdlsndlUBx3ly210PM32zs/h5FwsQmBD5TcNfMozsY1b7QjKA36VY4faSLnMmKhAZyFAmTKALDKL89QCPC/OpWGZJVDROrrmIzIwYEg6i/WmjERHqRNxXHsauc5RGExXRoPa9gs0+pHeAFuNzHHWlyHzrZe1mMzTSWYWMjE/q90a+SitZc+P5Vmq4enTjhiPjWUjWQ8ddPmf3XrFT41hI9zYG4Gvmf+1HVlC9iD01+X/wCV6mw+zomVXyasFa9yeUZHP+jT5V5ZUcuteguzGNMmHhJjxJy4fDtmBGR80UR7tuOqkHxv1qSsNnTZUIt9Gulrczpktx/1afdFKmzoRYCNBw4KOWQD5ZE+6tU2DwO7REEeIIVAAWkF9MnG1te58fjTUGGLBJJMM6OqEFWn0S+7Bub6/wAkpv8AvrNNNiSCMaBUFhpYAW4W/IfIUiTR3IDJ3bXsV0uARfppb5CqRcOwZgcMoCquQmYm5IOYWvpbIvzFMPhhleSGHDl3UC5luGKB1UE35BbfPpVoX8+04Y/blRdCRdgNFy3I8sy/MVm2OjHFwPjWv4nAhmfPFhSqghCxubES5w3HTuJ8m6U5iJQDYnDAuzhbqTcqJ2N9ONlufJ6gt/4Zhuw3q3UDMOl81v6rfI0j7ZiH1x8x9r/pb5VSGW7B0mw6gPKsp3WrBPW0AuRxWRNbe5Jqbi+H8K5GMLYpd4WkK2g4KTj3QXAAJVISD1MJ96rQuIu0cDLmV7gFge6Qbo0qtoddDFJ8qck23GL+0bX4Kfq729v9034VVYiY30xBUK0hYLENRlxYsPENlbxMY96o8m0skm5M2JZmaRgyxAgB2xzKtyb2UJlH6EXvUGymM3uOdOQxkcablxqRxbyRwiKoLO5ChRbixOgqQjXFxwNQZUUUUBRRRQFFFFAVU9o8fGkTozoHaN2VXscwjGZjl+sANTVtVVt/Z8Lxs8ygiOKXva5kV4ysmUjUXS4oIM994liRmU8SLm0q3y68LHX4VF3jFdJBcqSDrYdy/I/aB1604JswhZGOR0upJPfB3bqVue7dRrcA69awUM1hn52GhOv0Q8ep+94VpEnDk76PvG2e9rGxBGIHG2nC/wAB1rJMQdPpJ21vpH0/V55Px8aiCQrkkJcgFXICE3Hfv9XQnMNLj2R1praQMpkjvjRljcXRQL7xcYll4XKlLjx3XWkqWWRsPGoWPGT5A1yCMxC66m1yTY262tzFTJMDdlbdzEoWK/S2vcWPP7A59OtZYokl7RYgkZ7WdV/0nhrw4WNvrR9KiR4Ix7xFw8m7VXZWeYDV3xrOL37qjMhBvoJF9yoJDRMGXLh7qSxZjMO7lVsptfmyKNPA9bR3wRiiZMPDhw0SXRHlJHFyAxvcA7s2J5j7Jomwm7jlSGCLMElZEfEE3LHFkXBNwrO3wDsPqVljYGDlo0wgzd1y7kkqq4wrw5hnX4PL0FA5jFjH0b+qgPfKrEnMUzvp1IEYbwynpST40xb2SSXDrGkefSNiVyCbeE21b2AbDXut4VhJjUZ2USYTMmc2ylmXXFoSdOoIP6Mg50Su509Zh1lkLAQBs0R9ayobjUrdCTzyN79BKZwpYCZF0I7sQFrb7j5ZD909aiQ7dVgpEs5DvLHpFbK0frF8/ErrEwB5kL1rPHzk94YmQBS7WjhuWAXEjL4+0p8TGvvUoYszOJsVlkQWUR2AH+MnMtxYEiReh+jjvzoMGwRKhHmxUgUShgRYSq/rAyv5C1jf6qda8/7Z2ccNiJsOwIMUjILgglATkax5FbG/OvQMkXed74s51ay5woFjiCMvMMd7b9WP3a0T0rbDSSCPGZZUkBRCHZWukkjsAV4ghnFjyGlWEmGsdlu1Zw8u8YMyOFTEKNWOXSOZBzcDQjmLjmK6NithYXFqMQ0jMrIQJY5bIYshVktYgLrmZSL5rX4WrkU+FEUcLqSd6jEg8irshAtyItWexe082Ecth5THmN3QgPE/6SHgbaXFj41rpNuE47ujrcfYTCOhshdHsxtISrESNIG7ndJu5W/u2XgKX+I0C7tYoAoWQOWMspZCrK4yAG9yVtcmwuTZrkVqWD9Jsbaz4NgxIJbDyKVNuitlddeWY1Ml9J2EAFo8W1r9xiEBueZMzDT9E1uZxmKlz2Zx3/dfS9hsCpRd3lIde4rM5fKYyFkBzEp9Gt+A0486re2W3otnQHD4YKszKQqL/MBhrK9+DW9lfI8BWtY/0mTEMuFjXDBrguCHlPkcoRPMKT0IrTZGJJJJJYkkk3JJ4kk6k1nLlvHDzyHxjc7Hx4H49aYafwPzFZkVjUdTbBj4Dw4/E1ki2rK9IHqKUda7Z2Su2zcLKI55GggkRBG4VWtvYytuJb6NRw0NjXEs1dg9G+MiOzgsk0aGOSXR5Smhjne9r6LYyte3BHP1dJKw27GYEFsxglOTPY74LxWca66AgC1/fXoaxxWDL71GwoKFbazgB7+sXHHTgv8AvPsmouP9SYyZ54LSh1e8zHgMaCBZu6Rmmva3sMPqis5to4TvXnh/nSbLI17et5r2Pet9LceDdRWbaOzmVe80ECgPNnZpzYKPW8j3vztGT03j+7pk2E3dljiwqoZJSwLn2SMa9x0JkKk6cGl93SJi8bg2DKzoyyCVSNxKxOuMz/8ANHjr7y06204NbFjYuDbCOeeIGtxrrm14G496lqfs1mDHCZs8xBsT3c2MKZgB7mXN4iWmMVOTvEE+FWQb10O7zZAzY1Y3NxYm2UN5S+8Kzkx68kxJ1I7mEHMza6jxOvDUdTSybRUZiIMWSO4SII14l+dtV797+N+tLRliMQcrhMRCj2lIIhzBWJxViRzIJBPUq3vUmKmLKw9asxVwGWEXRmGIAZTxBBYa88v2jWEm2dW+ixWlgLtGgIYgaHwD38Mp6Vh/D9iRupbHLq2KiW1zHcatpbO3+7agelnZc7nETkLEQVWLS4M7FkvpezqL88ia6065LqwE2K7y6EINM97WsvLeD7o10qubtIg9qNFvk1fHx8zDmBGfWwaTz3RH1hUT+N8QZA/qiDuXLY9GK2OGJ0DG9rzeZh6PrS4bPtzCvLs+REBZ3w5VQ2jElNM2osfiPOrfDKQihuIUA+dheomwcRnw0LWQZokNkbOgug0R/rKOAPMCrCoCiiigKKKKAooooCqzbOHmfdiFkCmQifMLkxGNxZND3s5Q+QNWdRcfgzJktI6ZJFfuG2YLxRuqnmKDT9vzvgcPBmjkkyjc/QIxF9zYEID9EmZBw8BbWqYdr521TZm0GBN9Yyv1lPDI3Fefn4VvMnZtWwqYdpp2CKV3m8IlcGN4zncDvGzk+YU8qZfsXh2LFt6xYgkmZ+IeWQG4ItZpW+S9KtjVti7QxGIlSOTB4nDJbWZ2CkFRGQbNEpuTpob3PC2tbN6iiZg2J0LyMc89rZmclbcgM/XTujkKdi7FYRSpEWqlWW8khsVaFlOrcjBF93xN4vaXsJBioJolVYnnuTKEzEMzxOzAE8Tuk+QpM2NK2h6S9lxzM2+nmbLkJiWRkIzSnQuygi8jajQi1r2qLivS7s11ZGgxEiurqylUAYOGDAnfm2jt86eT/Bzh+tjpj5RoP2mpMX+Dtgx7WJxLeRRf7NXhnlQ/+MuCRgyYCRmCbvMXjBKAk5WuWvqzHXXvHrTcnp6i+rs86dZI+d+W78T8621P8H/Zw4tiW85h+xKlQ+gjZY4xSN+lM/8AZtU4XlztvTuytmTAQhrEFs2rXJY5iqDiST5m9Myen7F6ZcPCLX4tKePxFdWj9DGyR/kQPnLOfwMlqmwei7ZicMBAf0lL/wBYmnA4i3p2x/JYBx+pIePHjLaosvpl2g387EthpaFD+L318a9CR9hNnrwwGFH/ALeL/pqdh+z+GT2MNCv6MSD8hUHmgelHHtYetnThlhgFuHAiKm8R2vxWI+jmxMzo1ro1spykECyqOYB+FepFwcY4Ig8lFcK7RwBcZiNNRPJy6kn8qsJM1Cix4vhcL4b8f/Yrftqmkiq92r/IoPdmkv4B1Qj8VNUxFdJcoRWjpM7dT86kMKwtWabNb5uv4D91Jvm8PuinbUhFFNb9vD7oo3reH3RTlqQigb3jdfwH7qM7dT+FOUUVhdvePzqx2XtvEYcMIZcgY5j9HExJysntSIxHddlsDazN1NQhSr+ylJa4PbDG/wClyjjwES8SSeCeLfePU1ge1mNP+W4n4Ssv9W39zVXakJoLFu0mLPHGYr/5Ev8A1VHk2nM3tYic+c8p/tVFvQKB1pnPGSQ+cjn9tIUvxufMk/maxArMA+PyojNcOp4qD5gH86kJh09xfuj91NR0+p8aqHBCvuj5CsHQdB8qczi3Grzst2Slx8qqqsIb/SS5SFC8wp+sxGgArUTTjqY7uIdm7CwldnYRW4jDx/1QQPlar6m4IgqhVFgoAA6ACwFOVxeqIqBRRRRRRRRQFFFFAUUUUBRRSWoFpL0ViaBc1BesCtYlKDMy0m+psxGsTDQO7+k9YpncUer0DvrNJ60Ka9Wo9WoHfWa5v6Q+z/0vrCDuvYP9l1AAY/ZIA+IPWuh+q0HB30IuDxBsb+dWJpJi4cFxuCzKQNGAsV/L/sa12bCsDqK7ztD0b4eU3GeM/YbT4Br2qnxPodRiMuMmVfrArGxOvJiO7ppwq7nOMJcZ3Z6UDDseVdwHohwnNsQfOe35AU8PRRgecTt5zzfscU3NbZcKGDbp+dBwh5lRXeY/RZs4G/qiH9J5XHyZyKlx+j7ArwwWG+MMZPzIJpZtedzEo4yL8xSfR3tvVv0Bv+VelYOyuGT2MNAv6MUY/IVLTZKLwRR5Ko/ZS12vMiYMHgsjeUbkfMCn4tjyN7OHxLeUMn7q9NDCUpwx5kmpZteb07KYpuGBxR/2TD86kw9hcaeGBmGn1sq+N+8wr0P6pR6pS1pwJfRzjz/kfwM0A/tmpcfotxxt9FAv6U3Dzyq34V3P1Sl9VpZthxNfRNjfewo/XlP/ACxUlPQ/ieeJw48opG/Nheux+q0eq0sqHJo/Q7J9bGJb7MGv4vUkehteeNk+EMQ+d711H1Wl9VFLKhzWL0PQD2sTiG8hEn5Kalw+ijBqbl8S3nKoHyCCt/8AVhSjDioVDWtm9isHEbjDqx6veT8G0/Ctmi0AAAAHADQfAcqUQ1mForIUUUUBRRRQFFFFAUUUUBRRRQFFFFAlFFFAhpRRRQBooooCiiigKKKKBaxoooEpRRRQLRRRQFFFFAUtFFBhSikooMqKKKAoFFFAUGiigKSiigUUlFFAtApaKAooooCiii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6" name="AutoShape 12" descr="data:image/jpeg;base64,/9j/4AAQSkZJRgABAQAAAQABAAD/2wCEAAkGBhERDxIQERITFBIQFxEPFhYPFBQQFRYSFRkWFRQQFBIiHCkeFyUjGhQWHy8gIygpLCw4GB4yNTAqOiYrLCkBCQoKDQwOGg8PGTUiHiQwNTU1NSk1NS01LCw1NTU1MSopLDMtLy01LCwpKi80NTUtKjMvNS8yMTYsNCw1NC4sNf/AABEIAIMBfwMBIgACEQEDEQH/xAAcAAEAAwADAQEAAAAAAAAAAAAABAUGAQMHAgj/xABNEAABAwICAwkLCQYGAQUAAAABAAIDBBEFEhMhMQYVQVJTk5TS0xciM1FUVWFzkbPRBxQWMjRygZKyI0JlcXShNWKVsbTUJCVDY4Pw/8QAGwEBAAMBAAMAAAAAAAAAAAAAAAEDBAUCBgf/xAApEQEAAQIDBwQDAQAAAAAAAAAAAQIDBBETBRQhQVFhkRIxUtEVU/Gx/9oADAMBAAIRAxEAPwD2Ktnl00cUTmNzMlkJkY6T6hjAAAc3jn2JoarlYOYf2y4m+2Q+qqP1wKq3S4zVx1dLTUrWu07KiV5MbZS0ROp2g2M8QA/bG5BcdQs060FtoarlYOYf2yaGq5WDmH9sspH8pzRIInRZnF8sd2uZGTaWqjZkjJLni1KczhwuGraG/XdQjILmwPc1kUlS8skYbRRU9LUyED942q2tt42nWAg1OhquVg5h/bJoarlYOYf2yoK7djMcKnroIWNkg0uZtQ4lo0ZIc4WF37NQOTbrtZTsM3Xsmr5qIM1xNkcHhwc12jeyORpFtRDngaidhvY6kFjoarlYOYf2yaGq5WDmH9sp6IIGhquVg5h/bJoarlYOYf2ynoggaGq5WDmH9smhquVg5h/bKeiCBoarlYOYf2yaGq5WDmH9sp6IIGhquVg5h/bJoarlYOYf2ynoggaGq5WDmH9smhquVg5h/bKeiCBoarlYOYf2yaGq5WDmH9sp6IIGhquVg5h/bKNTy1T3ys0kA0TmtvoXm+ZjX3tpdX1rK4Vdh/h6r78fuo0H1oarlYOYf2yaGq5WDmH9sp6xuNbqaqOtqYo2t0FJTNqnO0WkNyyodlc/Tsy3MIAsx203ttQaPQ1XKwcw/tk0NVysHMP7ZZeP5TY9Jo3RbCxpdpGAg6alp3vfHcmMZqoOBJ74MJ4Vw/5T25XObTuc0aNtxI0gvlnmp4hqBNiYHuzC/AACSg1OhquVg5h/bJoarlYOYf2yqq3dNLkw6aJjBFWyQsfpjeRjZWFzWta3vSdWt2awtqDr3HVuH3ZmuibpWNZLoqac6N7XscJhJYN1ktIMMl2G5Atr22C60NVysHMP7ZNDVcrBzD+2U9EEDQ1XKwcw/tk0NVysHMP7ZT0QQNDVcrBzD+2TQ1XKwcw/tlPRBA0NVysHMP7ZNDVcrBzD+2U9EEDQ1XKwcw/tk0NVysHMP7ZT0QQNDVcrBzD+2TQ1XKwcw/tlPRBA0NVysHMP7ZNDVcrBzD+2U9EEDQ1XKwcw/tk0NVysHMP7ZT0QQNDVcrBzD+2TQ1XKwcw/tlPRBA0NVysHMP7Zc4bUSOMrZC0mJ4ZdjSwEFjH7C48e21TlAw7wtV61vuYUHE32yH1VR+uBTiwXBsLi4BtrANrgH8B7FBm+2Q+qqP1wKwQVk+5ymfOyodHeSKxb37wwEZiHaIOyE3e43Ivr9AUyCgiYLMjY0a/qMa3ba+wcNh7Au9EHTFRxtZo2sY2MC2RrQG28WXYjKONrzIGMD3bXBoDjs2u2n6o9gXciAiIgIiICIiAiIgIiICIiAiIgKuw/w9V9+P3UasVXYf4eq+/H7qNBYr4MLTe7R3wynUNY16j49p9q+0QVce5ilE0k+iu+Vro3Z3PkbldkzNEbiWNB0bL2AvlCmHD4i0sMbMjhYtLG5SLk2LbWOsk/iVIRB8GJtgLCzbEahqtst4l1w0MbPqRsbrzd61re+tlzahty6r+Jd6ICIiAiIgIiICIiAiIgIiICIiAiKBPjsDJTC+QNeAHHNcCx2d9sQT0UDf6m1nTMsMtyDcDM5zR32za13sXMWNQPNmSNecrn2j/aGzcpOoX19+3Vt1oJygYd4Wq9a33MKlU1Q2RjXtN2uFxqI1fyUXDvC1XrW+5hQcTfbIfVVH64FYKvm+2Q+qqP1wKwQEREBERAREQEREBERAREQEREBERAREQFXYf4eq+/H7qNWKrsP8PVffj91GgsUREBERAREQdVTOGMc87GNc8222aLm3sVTDushJa2QSRufewex3BbXe2zW3bxgrshV+OtYKWdznGMNimdpGC747MdeVltdwLkW1oIH02pbE3fcbW5De+Uuy5vq31W28Kv11fNmbcrfyj0j/Yn2rtQEREBERBXYpjTYHsa5j3B4e8lgzBjGFgc93oGkB/kDw2Biu3X04Lh35LGve4ZbEZNrdZ1m9xq1XB1q6LQq7G4Y20lQSdE0RSXkjb3zGhhGdoGu7Rst4kEeHddTPc1jC4lzgwd4W6y5rL3NgfrA6r6lZ0lWJM1gRke6M5rbWnaLE6jt+C+207BrDW39AHjv/uAfwX2Ag5REQRsQrNEzNlLu+a2zdusgavTwD0kLPx4i6ZkpfREOIpiWnO1zi7KHC+UEZQTwC4B9K1KIMkJ6axZ8xfeRzWWczaCXONydmX94ekDWFw+pijY1zKKQ/OIywgZ72ddpjc62zvQb8Ny4X4b7FGtL6bMxzrTAtLL2Y7Ry/tHei1x/NwVggosLxzNkjFPJGwOEQ0uo7HEZeE2DNd9inYd4Wq9a33MKnqBh3har1rfcwoOJvtkPqqj9cCxeGDF6351LDiMcLYqqrpmRvo45AGQyOY28mYHYBwLaTfbIfVVH64Fh9yYe5lXlgqiW12JASUz6Zm2ozEd/KHfuW2cJ2oO84Tugb9avY7+npaZ/wDZ747e0rjQ4qPCYpJGf82ENeB/N7Hub/dWop5uRxK41X09Hfh/+f8Azf2Hpvzo6gtAdFiOYCxLJqRgOu+z5wbeK97oK6npcQkOVmPwOdxW0VOXfi3S3Cmnc5jHnhn+nQ9ovttE8lukpK6VrP3J5KKVmzLraZ/Tf/8AC3b83aPqYdVxf081PTj8rKoD+yDPiorstzjbRwWOGR3/AJ2D+BfNRUYiANHjLXuLoW2OGsZcSSMjLgS7XbPe3DZaHPVD6kVcLbBKcOlH4nSh5/MoGOYlXaJokpXFmmpLkfN4nC1REQAPnL73IA4Br4EEj6N4x54Z/p0PaKNWYbicOXSY0xubNb/02MjvGl7rkP1Wa0nWtHvzN5DU/no/+wuqfEHvy5sPqTkJcLvo7XLXMOr5xr717hr8aDN/N8S722NAhzRJduGMIaxxIa95z2YCWu1m2wnYCVwxlcS4DH4O9te9DTjbax8LrHfDX+CvKoaU3dh9VrbkIbLSsa5lyQ17RUgOALnEX8Z8ZXS6iZaxw6rvd776anzF0gDZHF3zq/fNaAfx8ZQQaTDMTlLxFjkT9G7I/JQQOyusDlJ0niKkfRzGPPDP9Oh7RWVJVOiBEeH1TQ61xpKQjUA0WBqdWoAavEFI35m8hqfz0f8A2EGawnCsYnp4Z992N00ccuXe+E2ztDst8+u1131GB4uxpccYBAt9XDY3nWbCzQ8k7VL3L4vKKCkAoqhwEFOLtdSWP7NusXnB9oCmVta+aN0T6CqLH2BDZaVlxcG1xUg21axw6wdRQZqNte4FzcdYQ1hmJGGx6mC2v6/+YWG0r6kixBrbvxxkey7ZcOijcLuEYJYZLgZiBfZw3WilqnOYWOw+pIc0xm76O5adoLvnF/xv6VGbAA4O3vrC4Fr7vnp33e03a83qtZGy/i1bNSCodDXggb/wXc4RgChpyS5xa0NAEtzrc0fip30bxjzwz/Toe0XfT0jIyCzDaoWDQP21MbNa9sjWj/ytQD2h1v5+Mqz35m8hqfz0f/YQZ/DZcQp8UgpamtbUxzwVM1hTR0xa6J0QGsOJPhCtLh/h6r78fuo1mpax8mO0WeCSG1LXW0phN+/p9YySO/vbatLh/h6r78fuo0FiiLyeb5emh8jG4fM4RvfFmbIyxLCQTs9CiZiOMrLduu5PpoiZntxesIvJe75/DZ+dZ8E7vn8Nn51nwXhqUdYX7lif11eJ+nrSLyXu+DzbPzrPgnd8/hs/Os+CalHWDcsT+urxP09aVduirWxUsz3SQx949rXVTmsi0jgQwPJ1WLiBZebd3webZ+dZ8FXY98tUFVA+jnw2csqWujI0sYd48ze92tNiDwEBTqUTzV3MNft0zXXRMRHOYmHstJVslY2SN7XseMzXRuD2uHja4aiu5eQUvy4sijZFHhc7WRtbG1okZZrWgBrRq4AAu3u9/wANqOcZ8FGpR1hj1rfyjy9aReS93v8AhtRzjPgnd7/htRzjPgmpR1g1rfyjy9aReS93v+G1HOM+C57vf8NqOcZ8E1KOsGtb+UeXrKrd0dc2Gllc6SGMlrmMdVOayLSOBDGvLtVieBeb93v+G1HOM+Cg478sENZTS0s+GVBimbkdaVgI2EOacuoggEH0BNSjrBrW/lHl7HTVLJGNkjc17HgOa5hDmuadjmuGoj0rtXmOAfKtNPDekwapfDEdANFJHlaWAfs9mqwLVZd0LEPMdZ+eP4Kxa3iLB90HEPMdZ+eP4J3QcQ8x1n54/gg3iLB90HEPMdZ+eP4J3QcQ8x1n54/ggu91O6SGlkpGyySsM0uVgiiklErrFugJbsuZGkX25fRq0K87qt2dZKYzJgFW4wvErMz4zlkAc0PGrbZzh+Kkd0HEPMdZ+eP4IN4oGHeFqvWt9zCsXVfKnUwmM1GE1ULJZI4A+SSPKHSGw4P5+xbTDvC1XrW+5hQcTfbIfVVH64FldweN00UdYyWeGN3z/ETlklYw2MzrGxN1qpvtkPqqj9cCoPk6jaYay4H+IYltA5ZyC8+lFF5XTc/F1l8v3SULgQaqmIIIIM0RBB2gjMrHRN4rfYE0TeK32BBgBh1K1zDHX0bckcTNT4m5nMzk3s64Di4E6/3dh2jXR7qKSwzVdLmsL5Z47X4bd8oEE9U2YGWNuhfLNHZkZe8MBmEbyGt71pDYtZvtOwFaDRN4rfYEED6UUXldNz8XWVVuk3R0jqcBtVTk6ajOqaM6hUREn63AAStJom8VvsCqd1ETfm41N8NR8A8ohQd/0oovK6bn4usn0oovK6bn4usp+ibxW+wJom8VvsCDM43WUs72PZiFPGYw5nhmEFr3RF7SM4vdsZA8RyngIPO5qvpKWAQurKQkW75ksLc1mtbmIFtZy8Nz6SrDHZJ2ZTTxNeLSF4ygnYAzLrGsF2a3CGuA12UnCJNJCx0jMslgHh0Zj7+wzWBGsekXHpQfH0oovK6bn4usuPpPReV03PxdZWGibxW+wIYm8VvsCDObl90lG2gpGuqqcFsFOCDNGCCI2ggjNqVp9KKLyum5+LrLp3JxN3vo9Tfs9PwDk2q10TeK32BBUYhj1FLDJEKymGkY+O+mjNszS2/1vSqzCKyngme44hSyRvDWjPMzO1jARGL5yHGxALjYm19pK0OJscIJTC1ulDHll25xnynLdtxm121XF/GqXDayqfVZZodHELjUwkFwMrSQ8MIIOVhBLmGzhqubILT6UUXldNz8XWT6UUXldNz8XWU/RN4rfYE0TeK32BBj5sShmx2iMMscmWlrgdE9slrvp7XsTZaPD/D1X34/dRqjxBgGPUNgB/4tfs1fv06vMP8AD1X34/dRoLFflin8JUf1FR+sr9TrxGX5EMR0kro6qlDZJJJQHNkJGdxNjqWfE26rlHppdnYuNtYLE6t3PLKY4KTczUwxzPfMGloimsHNa+8mXvLBzXNvfZcWVvLU0FQwZmxwOc57xa4ygywNDXZW2ILDK7UNVtQGw/fcTxTyuk/JL8E7ieKeV0n5JfgsVOFuxGXB7Ld25s+5c1M64nt/XxU0GG5ZSJADljcLOc+zrd+xrb69YPC8fyHfGHXCjiroTCGPhBaXB5dIy2dwDjw/UyuI8e0bWif3E8U8rpPyS/BO4ninldJ+SX4KZw1yeUPGjbmCp97lc8OeXTLqy+IuaZpSy2QveW2FhlzG1h/JUtf9ppv/ALf0hehdxPFPK6T8kvwXTL8hWJOex5q6S8ea3ey/vCx1ZdaijCXIqznLn/jLtjbWFxeAuYa1n6piIjOO8e/FlEWvk+RjE2tLjV0lmguP7OU6hrOrLrVPuT+T3EMQgdMyaGLK98RZUQyxuu02vbLrH+xBG0FV7ld7Plv4692XFBi9E1tHE+ON3gHSvcyOzC2V5fmOTO8lmUEFxbY7Lrpio8OdG55e1rjHG4NzvzMlyNLmAkG4Lsw2O2cGq8juKYp5XSfkk6qq903yaYjQ0klU+ogkEYByQxSuebngGXVbWSTqABV273ecQ0brfn3iFhWUGGATlklyGgxgOcLHLLsNyHnMItVzqdsbryV0j4hhzRmgdK54OVrcsrGguuXPy3eXXGrNYBo1EnVNw75IcSmhjmbVUzRK1rwJIpWOFxfK5pbcEbCFI7imKeV0n5JOqonDXOkInB3p9oiGOQK1x/cBiFHPSwvnieat+iDooZntj/zyHLqG302DjwFXncUxTyuk/JJ1VVuV3so/HXuzRfIF/htR/WVH6IVJw+hrcoBjrRUiSkNRI+cmCQishdIYY85GXQiQ96GgN70gk2FduX3BY5h8L4aesoQx8j5znikec7g0HXbxNGpXO9m6Ty3D+Yk+C7ERlDv0xlEQiNONfNCzI6/zcw5NWfSfMGv0mmz583zsGO9+E+hwlYjimLBlQI4pdIJXtjywwmJrAZ9CWPLi6QOa2DNduovOtuvLzvZuk8tw/mJPgm9m6Ty3D+Yk+ClLifEa6Clzv0jJKiuaz6one2CRgJEUZJAsQ6wOy2w7D1DFMctrhyv0Ny0RRujB0DXaRr9JcyfOC5hj1gNFxewLu7ezdJ5bh/MSfBN7N0nluH8xJ8EEeB+LPlikeycXbSksJYIwWS1QlebZDcs0DrFouHa2gts2FjO6nFaSmDpyGvc1zmHRwZnz/NoZGwBheAWiZ07Tlu/vWAXvc2u9m6Ty3D+Yk+Cb2bpPLcP5iT4IOPlh+x0v9dRfqctdh3har1rfcwrB4tuMxusEMdVV0ToopoagiOKRjiYzewNvESt5hvhar1rfcwoOJvtkPqqj9cCz3c1YHyuir8ShE0ktQ5kFQ2NgfK4veWt0erWVoZvtkPqqj9cCsEGP7nZ86Yt0tvZp3Oz50xbpbezWwRBj+52fOmLdLb2adzs+dMW6W3s1sEQY/udnzpi3S29mvib5NA8WdieKkXa6xqmnW0hzT4PgIB/BbNEGP7nZ86Yt0tvZp3Oz50xbpbezWwRBj+52fOmLdLb2adzs+dMW6W3s1sEQY/udnzpi3S29mnc7PnTFult7NbBEGMh+TUMa1jMTxVrWAMaG1TQA0CwaBo9Vgvvudnzpi3S29mtgiDH9zs+dMW6W3s07nZ86Yt0tvZrYIgx/c7PnTFult7NO52fOmLdLb2a2CIMzg+4RlPVNqnVdbUSMZJE353M2ZrWyFpdYZAR9RvDwK1w/w9V9+P3UasVXYf4eq+/H7qNBYoiICIiAiIgIiICrdz8DmQua8FpM1W+x4r6iV7Xfi1wP4qPiuG1L52yRTZWMazvC57Q54eHOvbVYsu25DtuzhX3heFzse100xkLWvYSHPaHEuDmuMVy0EAubw8H4Bbqo3Xf4dW/09T7tyt1U7rRfDqwDWTT1I1a//bcgtQuVwFygqcZ8PQ/1D/8Ai1StlU4z4eh/qH/8WqVsgIiICIiAiIgIiICgYd4Wq9a33MKnqBh3har1rfcwoOJvtkPqqj9cCsFXzfbIfVVH64FYICIiAiIgIiICIiAiIgIiICIiAiIgIiICrsP8PVffj91GrFV2H+Hqvvx+6jQWKIiAiIgIiICIiAiIgLN1RxEvdoxZoc51yYbFoMmVrG2ue90ZOYi5uLsGtaREFNhwrDI0zWa0aUlrDG4EHK6IE5c125ntNtujB4ddyi+ZH5Wl1ibAmzRcm3ABwoKvGfD0P9Q//i1StlSz4nSyGnkdLlLHGZgd3pJMT2We0i47ya42bW/yVtT1DJGh7HBzTexabg2NjY8OsIOxERAREQEREBERAUDDvC1XrW+5hU9QMO8LVetb7mFBxN9sh9VUfrgVgqyvmyVMTy15aI52XjjfJYl0JAIaDbU0+xdm/cfFm6PUdRBPRQN+4+LN0eo6ib9x8Wbo9R1EE9FA37j4s3R6jqJv3HxZuj1HUQT0UDfuPizdHqOom/cfFm6PUdRBPRQN+4+LN0eo6ib9x8Wbo9R1EE9FA37j4s3R6jqJv3HxZuj1HUQT0UDfuPizdHqOom/cfFm6PUdRBPRQN+4+LN0eo6ib9x8Wbo9R1EE9FA37j4s3R6jqJv3HxZuj1HUQT0UDfuPizdHqOom/cfFm6PUdRBPVdh/h6r78fuo19b9x8Wbo9R1FCo8Ta2WdxZNaRzHN/wDHn1gRsaf3NWsFBeIoG/cfFm6PUdRN+4+LN0eo6iCeigb9x8Wbo9R1E37j4s3R6jqIJ6KBv3HxZuj1HUTfuPizdHqOognooG/cfFm6PUdRN+4+LN0eo6iCeigb9x8Wbo9R1E37j4s3R6jqIJ6KBv3HxZuj1HUTfuPizdHqOognrPy7pZA/J81lcDcCwdtGbU45bDY3ZfadtlY79x8Wbo9R1E37j4s3R6jqIM584aA50lA64DS3I2QGzWhjQDbUdXoAAGs2U+lx97W5G0cjQ0ljGhrmgMBs0/V1C23xZmgX1kWm/cfFm6PUdRN+4+LN0eo6iCax1wDYi4Bsdv8AIr6UDfuPizdHqOom/cfFm6PUdRBPRQN+4+LN0eo6ib9x8Wbo9R1EE9FA37j4s3R6jqJv3HxZuj1HUQT0UDfuPizdHqOom/cfFm6PUdRBPUDDvC1XrW+5hTfuPizdHqOovjCH5n1D7ODXyNLc7HRkgRRNJyuAO0EfggskREBERAREQEREBERAREQEREBERAREQEREBERAREQEREBERAREQEREBERAREQEREBERAREQEREBERARE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8" name="AutoShape 14" descr="data:image/jpeg;base64,/9j/4AAQSkZJRgABAQAAAQABAAD/2wCEAAkGBhQSERQUEhQWFBQWGBwXGBcYGBQYFxcYGBQVFxQYFRccHCgeFx0jHBQUHy8gIycpLCwsFR4xNTAqNSYrLCkBCQoKDgwOGg8PGikkHB8pKSkpKSksKSkpKSkpKSkpKSksKSkpKSksLCksLCkpKSkpKSkpKSwpLCwpLCkpLCksLP/AABEIAMIBAwMBIgACEQEDEQH/xAAcAAABBQEBAQAAAAAAAAAAAAAFAAMEBgcBAgj/xABIEAACAAQEAgcDCAUMAgMBAAABAgADBBEFEiExQWEGEyJRcYGRBzKhFCNCUmKxwdEVcoKS8BckM0NTY5OywtLh8Raic4OjCP/EABoBAAMBAQEBAAAAAAAAAAAAAAACAwEEBQb/xAAnEQACAgICAgEDBQEAAAAAAAAAAQIRAyESMRNBBFFSYQUUFSJCof/aAAwDAQACEQMRAD8Aw2FD6ywYLU+FSyEOpBFmsdQ3DygABQoMtggvobfGEej+mhvAAGhROlYYxmZMpLd3f4RLpMFu/bBCg9obGFckuzUrA0KLZT9G5Oe5zMltdbG8Kf0dkpmY5mUaixsdTb4RnNDcH2VOFFmmYXTWOUMbaavb8I7Q9H5b6G+YGx103/6jXJImnZWIUXaX0ZphvmY9wf7zbSOV/RymVQED5uN308haF8kR3FlKhRb8K6Oyw95qB0G6mYyXHJgNPSIvSro5LkssynLNIckDNYvLcC7S3I0OmobiDDKSYpWoUSepHGOGUIYyyPCifRUQdwvDj4Qbl4LIZrKrH9rj6QrkkatlVhRZavDZMvMplsWI7JzkW13Itr3QPl0Esncj1gUkzaBUKLJTYRTOct5ob7IBB8t4dborK/tXX9aUwhlsVuirQoP4phcuWFy5WvftKX4d4baB3ULxB9YGatkGFB3CqKQ01A6sVLBTZrbm0aD/ACb0V/dmf4h/KMsyzIYUbBO6DYVL/pBOF+IZyAedlhio6G4G7XSsmyVtbLMSZuNzcqDrD8WLzRk0KNbk9AMHO2JSTyZih+JEBsb6P4dIbJLc1JvqZTsJajuLtcMeS3jVBsOaM9hRdZeF0P0pcweE2/4QBxKgRXbIpCfR1J05mFaoZOwRCiYJSc/WFCckacplBZQb2JANtTbjYd8T6dsjzAhJQcWGU2voSOBiz9GOgsybJM+VOkhtkV2sb7NcEEDziBiUmZTl5cxZZZhZipBGh0II0OkF2LYIarbNyh1602sIhOpG8NFo1BYSwrHXkz0mnWxsfAixg/WVgmHMOOsUwx6+WOBlvpCyipDxlSDP6cVGy6kfD0hV+N9aFSWm19fpMTwPcANhFeMPU4uwGvlxJNh98YoJGSk2FcHwmfUsRJlM5Xc6Kq/rMdBF1TomUVnZ1zBdVUk68btxixdHqFaamSTcBrXbuLHc3uPDeI1VNs5Rt24945aawSWhYaZViQqsN7jXwisT6hi1tdfu4ReKzCXKv1al2IIVQLknkPxit/8AhFeMx+STjlFzZb29IhGjpl0CpVU1wLwQFRmlOh1BAI4WZdQfS4iGKGZK1mKU5MMp9DrCEwnQbE/wYomiTI36PZjcAgc9r9wghS9B6iYhdclgCbFwGIAvoDDQLXFu7vtEyW7rrrfkdPO0DkzFFDcrApkhBMbIVcCxVsxse/uh2hF1IzZSdbxKWeDThL6C+ndrAurm2AC8Ra/KF5NjpURMZJM5rG4FgD5CIiTefxjk0E84eocKmTmsiknzh06FZ6pJxVw3cbxZV6TrfVSPAiItV0BqZcpna2gvlFyT52tAsOiSwzqSTsQ1gbcD3Q0ZJmSjosE6elSt1BvLPEA793A7QMrsGL3KACx2tvxFhCw7pTKkggUysDvebMufA7D0gjhlYJzsUUhd975RxGaw+6Mna2jYP0MYD0XmMQ9rZGUnfa9/CNP321ikHGAdE7ar35hc+ERmxkldV42a1wPMCJ82VcINdlvrJbHZmXmND8RrHlaWaR/Tv5pKb71ilT5KsPmiQ9r5SxIP6rfhAR+kE1NFdwRp7zelrxeO1pnO8bW/Rcul095Ei5eWxc5B8zLVh3kEflGfiqPlHnEMTmTjmmuzkCwvrYco5S0bPsNIHYqRJlvcc7xNp5ebRtud7Q7h9AMwvw4aQ5W1ik5cw5Dj5wjKIivhS30284UcGIW0jsYPyRfuhOIpTUb/AChsirMuCdb3HAcfARTsaJqJrTFsELErfQ2J003jUOm/sVLymahmPcdrqJjZla39m51DeN/GMYXOl0YFWQlWUixUjcEHYxSEd2RaG8Rk5CBmDcdLxHAvrCq5lzrErA2HWLnUMg9657+4cYeTMSsh5IIpghMrrGdFFr65ie8AaAHyJjVZOCUkyWPmJNiN8oB9dwYrGIezSXcmVPZR3OoYD9oGOXyp66OjxUtFaw2mlVAyFXRUBJZFBLMbAAnWwiFhUlhULlRiVfa2ujcRw4RdqHABTJkLZypvcBgG4+7fURYB1jyrCXcm5Olhe+2usUc0laJRi3KmD8HxMzdwuYEqQSCu/eNNol1tAWEkp74c3VQbFWUgEL4jyiFg+DPJmksmQOBYdgKCLnTW4PeYny8QMsvqwvrqb6DuNyCNRtBKcVG7CMHyobbE+qnWGluydt/pfGNJ6OVCrT53v86B422Fh363jF6QibVyVJ0eaoPhck/dGrY1UladsrlCuYqR9bLpfkI54RUnZWbpUZT04xsz5syVmvLWYxF9ScvYF9drDaKk18ulrREqJhLEsbkkknnfWGQ5Ji6il0TJq1RXQ6x6TEWuLnTuiGJTHgY51ZHAwaND8qpDDx9Il4Ng/wApmLIlkdY5Op2RB70xj3AcOMVuRUWi++zmsVZjDaY9gDuCt75eVzGUgsvGF+x7DlUCZMnTm4kuJYPd2VGnreLFR9AKCUbypWUj6XWzM3mSxB8CIanVqqit7vC7PLROYdn04bamFS4lnHZIYcWCsqD7Mu9rgfWtrDVeibZMqujKkZUK+DAkC/2h+UVHFvZF1jFpc5JJ1JWzTFLclsCvxi0meCLMM0d/SRQErcADiSfSMjjUegc2+zBek3RmdSzOrnoAWF0cDsuNrqbC/MEAjjEZAQqyl0A37rk6nvMan0zxAT0yzCOtALIvZBS/0gNyTx1jLapGT3iSx493h3Rk5ehokulRB7zHThbX8ocnTE1ULvrrqYhUkq45wUlUwy7a9/GJFlG9gj5Sb290jiD6RE6RU3aRwts415sOI8YJSqK7E6dxHLw4+W0EDNFPOkOEJIBDHJooNspvbcDjDqdC/go82WQNQRxsQRHaedMF1QnyjV+kdD8vp7LlLixVjvzBPAcopM7BZ1MLFLk2GZdR/wAQ6ypoRxo94LhCqGZ21Kn14eO8M/o5hOGlxly+B592kFThb9R84eydSQO0pGx156R4/RYABDOxJ09wDne4Jg5IwGtRW0uIUF1weaRdZFQw4EC4PgRpChgPqAiMv9rODJIArVpaacL2n9ZJDtrYLMLBlNhax14iNOLCBHSmgE+iqZW+eU6+eUkfECHMMTwrp7Qr7+G0JPeAU+DIw+MWL/yzCahR1mGppt1Yp2I8MjK0YeyEe8CNOII++OByNR/HhGNmmzPiWFAWlya+Vyls1h4ZmIgJPp5cxv5v+kGHEMlPm8jmW/pGcnEptgOsa36x/OJMjpLPXTrGNvrdof8AteEcfwambFgXRGY8ps6t2GyBZ2hJJDNcjMNBYXhuR7PqqbMZ8yJLZjlHXWIA02Etr6+EZ5hntHqZNrFSAbgWtvvaxA+EWHB/bJMlDKZSEX4gm2pJ1BB484zgvYW7LrI6BVcuVMHyiU5IAlg9YLWP9pbfhsIq+PU9TJUy6kMCbWa4ZG01yMNwLWtFhoPbhTN78nKeR0+KwK6W9O6erlBQhR1JKtdW394FRa4OkDhGh1KVlQwEA1kvM2RVbMTYn3eAHPaNA6V4qjSGAnoARoBLbzsSN4y/EK6V8kaUiXmtMDmZds1lv2QBoF123gDIkPfVT5iCMaQs3bG6jc631MG8BogBmYA32EQUpBmu0GpNdawGX7vjBIyKCJRbbD0hpqNW4CPC4iOIHhcQ2+MLbs6H1iOy3KIEx3D+qcEbGO4fWFQSpII1BG4tqIm45NMyUpzZu13WiFhdPe5OyiKx62Tk0XOi6TKxWZU1CuRYgFksptrlQXsTxIEHv5T6NNM9/AOf9IjGagaw0IqiTNff2z06k5aeZM55wg9CCYbl+15ZpsaREUnczphNvQD4RkoMe5c2xB5xrMNArcaE5mnZQSTpdQbG3A8ID4g5fx5wPwqqZmEtbsS2gAJOsGVQqTfcaHxHC44iOaXZ0Roh4VLmZwCLCJldNmB7KDl5G3xjkqrGa94nJUgm1xrwhSozOQpTtMF0cWIIJPHURMwrFJk1TLcCxGuoBI7+/jfSJnyUuoUDQ/hA+u6OiSjTXntccMi6kmwX3ufwjeJOboiNjzUr5GDDW2ZSCDY2B5xZJVO8wXExbHZrOQfMqoB9YzTEp5vMzXIJ08ohSq2Yvuu6+DMPuMWjBURcmzYGwZmWzh5gt7omy0v5hCfW0e5HRyiKfzgVFJsC7zpby9TYAsp0B8B4iMqkdKalNp7nxOb1vE+m6a1h0Vs3giH45Ybgibs2ZfZFIIBWbMIIBGUuVsRpYhiLeccij0NZjHVrkEpFtopZFI8Vzad/nCjaiZTN76w23jyJ2sVN/aLRAm9Qltve3PHaIGIe02QEvI+dY7X0lgd7Hc+A1MbRWwHiuEKJ81MgsHawK3ABNwB6xDf2fy5urSZaA/Svk+7WJ0nH57sXdrE/ZVfAheHnrEik6RXf53W+gbNax/V2Mcjwy5XY/l1SQKT2MUzEM0ydb6qWt+84vEn+R+gHCf4mav4JFkl45YkXF4arsQG4bKee14tTXslZW5/sroA6raYoa4v1lwW3trtpsdbxKX2cYbLXKZZbvZpj5vgbfCIeO4hMFri2nlcG4I/jjA6XjLMTc31iORS9Mvha9hkdA8MB/oWPIzZn5x6PQrDyNKUDxmzv90R5FZzghJnXiHKX1OiogHEuhcpVPUL1fIM7HyLE2gH/AOFTwb5gOZJ+AAJPpGiLSltQRfmYqmI0cyqzKUKDNbMRfY7KLi4POHUn7MeNFXxLBWRWcMGy2zArMVrHTMA6jMPCBJbvg70gmrLXqkJYjRmve9uB1tp684rqztydovB2QmkuiVKqbdw8tfiIaqKi5969+GUD7ojzDfjbwjnV2scxPkBb4w5OxS3JJGtu4xYJc9ZeHzcgUsSodiDdbnRQfKAWa2utiNO8R7qXJluNgbEgcSNATBRgIdrxwNCIPdCtFDBZYkUtC8w2Rb23PBR3sdgIIYPg6t252YSxqQLAnuGY6Dw3i2YJgvyqpp6cArKY5ygUBRLSzNn1vtxN9+EK5ei+PC5Rcn6DPRPosaOkM1l+fmyywP1VscqjuJ38xFMoSQpvuWJPiTrG6YxTCx4XGg7tNBaMixrCzLnsFGh1H4xOW0SjLZGVAdxE0zFSXe3ui/M2H/ERZUo90NYlNAQjMBcW3iaOiy19GJhnyVdbXOpXu5iG8bphNbqnynKQWFyCpt2Ta2vGA/R3pVKkLKUBnYC1lFrnuLH8omY/iT1ry3CLTlFIzZgSQTcBtBa0UYmNpTTkrRVOkGCqmbICwU6nX18IrJWL+1C4LFVV765gwLE/TDbAg9xGkVXHsMEuacgIRtgRqDxXnb8I2EvQ+eEW3KHRMwfCJPU9bN7bMcqqWyIoOmeYRqRyFol4eUlT73VgjaCwyHT6I20vvAeRVnIEsRa4uQbEHaB8yURoYZXeyFKi11OPzlYhZqFb6Hsfid4UVIMYUbxROmSMOozNcDhxjRMNoxLAuNVH7K8l7zzgL0Pwdgucixbbwg7XzgoyrG2YOVNX8YgvWm8MVM6xXwhpztAwoJyq5rjU6Gx/CDFPW9ZITPsbqTzB0MVeVO/pD3EQfwqVmo/Bs3rCs0iVUxlujG6g6fmIFpOEtzxB/KCUxifegXU01yYxqxk6ZPpcSUkDv2g5KrbCw3io0kjq2zXO1vCJq1p4X9Y53E6YystSVxtxjj6qQSRcEesV+VigOx20PIw82IXGkLQ4OHRhNe3ADGsEMttDcGLDJxK0w32/i8SKllYX4biHToTjZQ51LbUwwdYseMONgLRWm3iydkZR4scEwk67bX8om4dOXMvWKWT6YBsbbHKeB7oHjaHpL2K32OkPRNlkxjoY0oh1YTadwGlzQLXB1s4+g4G423sYgy8BQHMx7II4xePZzi/zbyH7ag+79lr/AHG8BvaExWe0odRlFivVSwhAYe7NI1LDmYZ9DQVyQOn1ssPYqSE9waZRpqxudSddYPdHvaFJoutmdQ86YwCjVUVE3texOp7hwEVepVdDqwRQGC2vbnyjsusksjKoykg6HjzBiFVs9a3JcG0kW6f7aCzXajFuU43+KRYcUo0qJKTgOyU6wG+oUrm87fhGLfJXHA2PpaCVHjU+VJaWk1lQgqUJzL2t7A+75RW00ebLHx6GukNQWYMD2W91Q17L3mB9LTM+wJ8oat5xJlVAGmu3KFJ2EJbZF1XXvItaPZrmfc356wMM+/8A3HUccoxoLDdOx4E/x98GZNY8vK01dG1BPEcDy8Yq1BV9sAbDteNiDaLBieMCYBnay6lcvvZjwNxqvjC8Bub9E79ISjOCutg9tRxsPdsTYRJxLAJboGErvuArHKOBY2t6ac4rkufKlkFCS/0Zj6WJW4sg21uNeUJsZqJkxBNdtxaxNpjX3ZgbMAIHG+hVJ2PnopKOuUj0hQckCY6huvplvwdZoYWNtRr3Qon48n1KeT8D1wi6Ach3QJqWu14mVE6/KIc8aXjpOciVQ7SxypNjr3R7qfon+N4g11SC1h5wGjso9juLtfyi3YSbIU70+6KlR9px3CLLQTu146RhozWAQMLQSr23gQXgNOTEvDokle0pv3iGyY4swwrVmxdDVMpVWzDUsT3bxLlynAB4ML6a28e6IuLVthlG9gfWH6OtLStB7oA1JsTfuEI4otGeyBXUz5i68L/GC9HJLS146RKoKdSO01/CygeQEcretp5TNKCzba2NwQPLRiIl26KJ+wTjmEHLnAOm8VBzrBSs6Rzpo7TWHcAAPzMD2YHW8dEU1ohN2zyI8NO08GEOIMx0845Uy7Me694rRMOYZjDyVmmUcrFND3a3uOdogGvLdprk3za7nmY805GcDg2nqLRDN9uK6HyjG9DRdOwzhJUZmY3uLEDe2t7jjEenSWsy18wvdbaeF/yj1T0ydUzHRhsbxCanBF1NjuV/ERM9C6irX5J1ZPyTCPonUDxjs2Xdb20iLJrbWvr33+EE8NHWCavDQjzjFonllyTBSTVXZbnvhqe4Y3y2MSa2lKHiIal4dMmKzojMq+8RsPHjDnFTI5e38COdf/FoaMsx3LG0YPyaizA8rQ/Jq7svI3tvDEmjZuBA7zp/3E2Rh5TtbDvsfhGAeamid3NhYGGvkkxCDfVfh4d0ETWHe/IR76y4PedIXkxkibTY7UBAC4OnFQT5k7woH9eF0N7iFByZtBamx4NpNGU/WGo8x/3BBVDLcEOp4j8e7zivzLQ38t6vtBrHl/GsHIHCgpiU9US/p4wGkoW1PGGajETNILAWHdxv3w/KmQxOgrSdnaC1HN1EApEyCNO9oDSdipgOTEvFZxy6cIECoNtYDAgDEesn9Wt45Ln84FV1aXewN1GkBp2XOLG51P8AFoN4rPEqQijdiCfK5MC6BO192wj30jqEIlqpu4zZzwF7AKPS94Ow6JeHYvY6mLfg9Wr21veMqWfl5QZwzGihGvGIzxl4TLR006CAyzUUy7avLHdxZRy4iM4y215RuPRnpLLdO0Rt/GnGKpjfs566c70syWkt9cjkix4hbAi3dCYsvF8Zmzhe0Z1cjUQ/Om5lBMWh/ZrWqLBEmAfUmJ9zWgVWdB65L/zWdb7K5v8AKTHVzg+mR4MFZ9jy+43H3Q/jEjJOuNpgWYPBhf77x7TBKjQfJ5t+7q3/ACi04z0YnTqWmZJEwzZahGUKblfTgR8YxySXY0YtlRparKOd9NAbeR3gmDKzWnI8pxa9rrvsSjC63iRL9ntf73yY25vKH+u4i00PRWpnyslXTs6KOw6sHqE4WU651t9Fj4ROcopHRj5WZ/XSFWZdQ2Tidx6xOoaxZbKy6qRlYDfkRF2peiAlBnlUq1QUgEO4MzT6Jp2C5T3ggnuvFgw7F5c2ZLWUVpGDZXktLVb8DkBUEHkbjwiflTWij7booeJ0AdBfu/6iDhcsyHVlvub72N9LEbERY8WoWlzZkthqrEfHQ+kCqiXY2O0bbIugPXUSmYbAAb24axGFMbgKN9Nrk+ESJ83PM011sI0Dot0bSQVmzAZ0wi4sOyvIHgecUiyE0gf0W6JBTnqFZzYnKBmVD9HN9ZuWw43iJ0ypEsnVli2ty34cBFvxfHtMsnNM3+bloQq9+ZxpFBxmsZj2rX4AbD8fWMck+hUAzKJNhsBaOy1y68docAN9T5bR7JFwLXhbGG0TTf7oUenp7m5Osdgs0PnAJRHZ+LG8DqrobfUN5GPNJibCC0jF78YT+yK2mV1+jk2X9HMOUMmQy7ow/ZMXSXiN+6JkjFSNjaN8kkhXjTKPJaCMh9rm0XFcWbjY+kP02JhtCinvuq6j0g8z+geJFMM7Mp210gNNmMp0F41iXg9LMN2kqD9m6f5SIjYh7OKWaT1TzJMy1x2s6+YbX0Mas0fYrxP0ZRV1xCEHcm0RafWLB0o6B1NN22yzJQ0Lob213dDqvjtzgPRL2lAFyTYDvJ0EV5JoVRceydhtG7G6Am3w8IcrcEmv7qs37JJ+EXijw1KeUBMcM5GvAeQ5Q1g+LB6hkFgApYW120hFld9FfFfZluKUplnK1ww3BBBHkYiyZ1o3GZNkTpxlTgkx7XAZQ1hbw0inYp7KDnYyZyKCbhHuLAng4uNIdZU+xXja6KnQ4oybEwZpelUwfSMRz0FqhMMsKGcG1lJbwICgmx5gQdw/2M4hN1KLLHe5y/Df4RkoRkLyaPVL0wc/SggOlUwj34MU3/8APjdX2q0CZ3LLunhctm84g1/scrZQ7DCaO9CCf3Wyn4xJ4EMspEfpHNb+tb1MeDjMw7ux8zAms6K1ko9sFf1lZL+ZFvQxLoZAUXnUzt3srsR6bRKS4orGVk5MZmfWP4RNpsemjZvWGUmUUwWy9Wbb6qwPeCdIZfBJgGaSyz17lIzgcxsfKIqSfZWg+3SWpVPdE0HiQhPLU7x4pOmU+ZMUGUmdblTMRbjTXq2FzfwitTpcwe9IdebMwHwh2jo9cxtyALG3gSYZ/gE17DGK1hrGzuqKygqGAys9uBB/G0UfHcy2XUG+sXYT7/0l77CZa55CYv8AWDn7w5xY6H2erUZJlWoAG0pCbsP7xu7jYa98Tj8hxf8AboTIopGR9HypmLc2+0QSo8SAY2vo3Q082WFExXO9kYEem484IvhMiVMlussSv6sgKApH0du6C6Uq3uAPERzZ/mc41E5Ct9MaIScPnGSuoXhva92jD5s8HW9rx9FYnQ55bAE2IsR3g7xg3Szos1NNNgerbblrG/Byrak9gAjL7V4nU0oEgcQLX++IIUgWJB5xKptNSeEes2aMTQ5YlLZb6Qom08wKoFv4vCgs0rYqz3w8tY3hEtejEzTM0te67a+guT5RbsK9k1XUoOxlU7THBljxAbtsP2YsqekJbRTJWKsOMTqbHRfW8azgfsCppdmqpsyeR9Ffm08Dux9RBuo9jOGtqkuZJP8AdzH+5riNeNMFkaMdlY9Lt71vWCWFVYduy14ueJewdHv1VXMXlMRGHmVKmAP8jVfTOHkzJM23DM6X5WZSB6wksSHjlCNNVZT2uEOV1WXs6GxA8iefdDdbT1MlD/NJ7NbVQhYc8ri4IioVONzJbZjTz5RvcrMlv1ZtwIIsYj42dEciRbKXG/oTLq31WFmF/snRlPoYFVnRqnl1EuoTsICSyj3TM4FR9Hw2gXK6QiecryiADcHsoqcSQQeyB6QfwGY5ZQtRThSf7cB2XkGVRxGoPrAsb9GyyR7ZSeleOzKidll9lR2QD2bm+5vBvoLguSZOd50uYcgAyPmtc6hu6NMenmlSHHWKSADOQTRb7IIIv5xAXApUubnSQkpjo3VMUuLbPLIdL9w0OsVapUc3kt2VD5TTy5zzajKk29luSWy8Cq7EnvG0HMMrzOBRScxsQHV9VvqQ1rKfGJEvokJFmpaqqpxc3VpZmSgTqQwIsPJYKUdbVro0ujqx/duZE3/DcZSfIQKEdGvKWvAssqWEUkndidDc66dw4eUFV1PH74qydLpcv+nkVNLY6l5JZPKZKutuZgvRdJKab/Qzpc08QJiAjxUkH4RZJJaINthQLz9Y6t4HzMekro86QnjNT8SIS9Jaa11nym/UYOfRbxrdK2HYQfbXaBVbgtNMvmkoeajK3qtjEWv6UbCVLL/aclE9Bdj6ecC52Jz5mhm5BxEoBP8A2N29CI5snyMUe3ZWOOTPOM9A6MLmea0ofbZCv/6C/wAbxS6zorJDkyZwccCsuclvMkg+VhFnFHLDZiAW+sbs37zEmPZQR52X5cHqKOqGGXtlWlYPOGgmff8A8xJkYK7al1Pn99hBp1HAR5uRqPhHJ55FnBDODdHP5wjTCSqakKCbnZR6m/lFxqyFNz1v6wW4+EPYZhoWWt9yLnmT3xPEuJzbmcc3cgFLqQ57Dh7fR2bbihiRKc2JQWI3XgfI+6Yk11EjjtoG57MOYYaiB0xHlWGbMn0Jh1dD9V/rr8Y5nrRMnLVhxbUMN1O458xAzFsIlz1KTBvElJ4maP2Jq8Rt4jvB7o67E3B3H8aQLW0LZk3SD2aNLu8lgVHA7xU5q5LrYhjG81S3BB/7ii4l0LEzN3k9k2+Eejg+U1qRqZQ5cxQALXhQRn9B56sRrpCjv/cY/qFm/YX0appNjKlJm+vYM/75uYKAR89YN7QlJ7bNJPIkL6rYjzi9Yf0knFc0uezLw7QcH1BMdPnUNNDKHLpmlx0RR6fpbUAa5HHNCD5ZT+EOzPabKlm05VXb3ZiE/uaGHh8iEuhHiaLlHQYz3EfbbRoPm5c2Y3MLLHqxv6AxWq/2+v8A1UiUo+2zsfhlEXqyb0bKwvHOqHHXkdfhGCT/AG4VzHsiUo5SwfTM0D6j2r4k39ey/qrKX/TG0ab3VdGKWaDnp5LX3+bW/qBeK/V+yLD2N0SZIP8AdTZij91iV+EYrO6c1r+9UTjy61h/lIiHNxya/vM7ci0xvvJg0gNjr+hqyAMmJiVl263qgR+0jI0V+oxKbKIDYjTTlH1XRy3eSrDNfmGJjOkqr6GXf9m0RKia6/QcDhA2YzVT7QJGZM6sV1DMt2IHAhWsb/ZF/GPdV7SqBdpU6dyIly1+LE/CMcLOf+bxzqD3n7oTigNTb22ZBkp6SWgvoC8xzf8AVULc8oZOJ4pWtneRTy0P0p0iWLD9U3mNGbJIKkMLhgbqeY1Fo2uViHyjD/lCOstmlntMVAWYBZgS2l7jS/eI10FmP9KqadJqXlzHVtiCq5UIYbqvAcLRYOiXtHenRZM8ZpQ0VlHbQf6xy3Ed6U0vyml69WLvT2DtYZjJmaoz2Fro91OndFLl0zMdB58IScVOPFmqTRvlJWpNQTJbh0OuYH7xuDyO0SZcoML3jG+jtS9O10c2Is6j3WHMRquCV6zFDX3EeNm+N4+is/kSrROmSygF+PH+No854nBQd9jw+4x7pMPkFgJzzF1svayob7XIFwTzMc2PF5HVj4/kv/QNYjjEjCpKzJoAIIGrWI08YtUnozTLqJSk97Zn/wAxMeyJYmGWqBcovcKANb6aeEdU/heODk2Ul8i9JDwhG8dEcZrR5pLsiGvsbTFyjgdxHqbKDA8VMdnlG7JO/fA1p7SDlIuh2hJbFZ4qKU8PeXY/xwhtZ2b9YfGJ1V2gGXWBdRdTcRiViEu2eGzLFiCNeUc+UfS9RHZkzNqIKoAXOz5jZQYUTwywoAPmA3Gh+8RMw/F5kpry5hTwNr+I2MA4UfYuKfYLRaq7pZOcfOTWb7N7L6CwjmHYdOnjMk2Uo4jOin0JirR28L4160bbfZeZfQic29TJH/2IfxiUns5De9Wyb+Kkf5tIzy8K8K8cvu/4Na+hblyynMlwuZbjMCpVrbEEXiQWS1rr6pFJMciiX1J0XkT1719V/OHRULxZfUfnFBhRtIKL/MqEI1K+q/nEadVra1wfMRSYUFBRahOH2fUfnDkiYCd19R+cVGOwUFF4GX6y/vL+cTJFZlXKJgyZusyZkKZwLB8puM3OM7hQUFI372eY5TuzyakSM5F0nWlK7W95JjCwY63BO4Non4ng+HZmkMsjM6grUoadDLLEquinUBrX7geI1j5yvCvG0FF8qauVIZkYqXUlSFIbUGxsRpaI9N0pmygCiDKGuAzDbjYA3il3hQkoKWmFI2KZ0xE6XLZJnV3NzZwGBH0d9olU3TjUZ5isCpBuVN7+J2jE7wrxz/tIXaCkfQPR3pvOmTWEuolSkAACzWVpe+u5zDhopAjQ5eMybdufIzHe0xLX5Xa9o+O7wrxs/jc405MZOj7H/TUj+3lf4kv/AHRw4zI/t5X+JL/3R8c3hXjkf6ZB/wCmbyPruur5ExSDPlDuPWS9D+9ASg6Ty2+anzZZF7Bs6X5HePl+8K8H8XD7mZZ9TU+LS5UwqZ0op39ZL4/tQ7OxKSSR10rKdR85L9Pej5UvCvB/GQ+5mH1F+kJSn+llW/8Akl/7o5+lZQOk6V/iS/8AdHy9eFeB/pkPuYH1J+kZP9rK/wASX+cKPlu8KM/i4fcwOQoUKPWAUKFCgAUKFCgAUKFCgAUKFCgAUKFCgAUKFCgAUKFCgAUKFCgAUKFCgAUKFCgAUKFCgAUKFCgAUKFCgAUKFCgAUKFCgAUKFCg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60" name="Picture 16" descr="C:\Documents and Settings\kmainess\Local Settings\Temporary Internet Files\Content.IE5\H634Z8MY\MP900402266[1].jpg"/>
          <p:cNvPicPr>
            <a:picLocks noChangeAspect="1" noChangeArrowheads="1"/>
          </p:cNvPicPr>
          <p:nvPr/>
        </p:nvPicPr>
        <p:blipFill>
          <a:blip r:embed="rId3" cstate="print"/>
          <a:srcRect/>
          <a:stretch>
            <a:fillRect/>
          </a:stretch>
        </p:blipFill>
        <p:spPr bwMode="auto">
          <a:xfrm>
            <a:off x="533400" y="1447800"/>
            <a:ext cx="2771488" cy="4161297"/>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Group Readiness Assurance Test</a:t>
            </a:r>
            <a:endParaRPr lang="en-US" dirty="0">
              <a:latin typeface="+mj-lt"/>
            </a:endParaRPr>
          </a:p>
        </p:txBody>
      </p:sp>
      <p:sp>
        <p:nvSpPr>
          <p:cNvPr id="3" name="Content Placeholder 2"/>
          <p:cNvSpPr>
            <a:spLocks noGrp="1"/>
          </p:cNvSpPr>
          <p:nvPr>
            <p:ph idx="1"/>
          </p:nvPr>
        </p:nvSpPr>
        <p:spPr/>
        <p:txBody>
          <a:bodyPr>
            <a:normAutofit/>
          </a:bodyPr>
          <a:lstStyle/>
          <a:p>
            <a:r>
              <a:rPr lang="en-US" b="1" dirty="0" smtClean="0">
                <a:latin typeface="+mn-lt"/>
              </a:rPr>
              <a:t>Part 2: Complete same test with their group members</a:t>
            </a:r>
            <a:endParaRPr lang="en-US" dirty="0" smtClean="0">
              <a:latin typeface="+mn-lt"/>
            </a:endParaRPr>
          </a:p>
          <a:p>
            <a:pPr lvl="1"/>
            <a:r>
              <a:rPr lang="en-US" dirty="0" smtClean="0">
                <a:latin typeface="+mn-lt"/>
              </a:rPr>
              <a:t>Group Readiness Assurance Test (gRAT)</a:t>
            </a:r>
          </a:p>
          <a:p>
            <a:pPr>
              <a:buNone/>
            </a:pPr>
            <a:endParaRPr lang="en-US" dirty="0"/>
          </a:p>
        </p:txBody>
      </p:sp>
      <p:pic>
        <p:nvPicPr>
          <p:cNvPr id="30723" name="Picture 3" descr="C:\Documents and Settings\kmainess\Local Settings\Temporary Internet Files\Content.IE5\N7C5N1P1\MC900436992[1].wmf"/>
          <p:cNvPicPr>
            <a:picLocks noChangeAspect="1" noChangeArrowheads="1"/>
          </p:cNvPicPr>
          <p:nvPr/>
        </p:nvPicPr>
        <p:blipFill>
          <a:blip r:embed="rId3" cstate="print"/>
          <a:srcRect/>
          <a:stretch>
            <a:fillRect/>
          </a:stretch>
        </p:blipFill>
        <p:spPr bwMode="auto">
          <a:xfrm>
            <a:off x="2590800" y="3124200"/>
            <a:ext cx="3505200" cy="2514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457200"/>
            <a:ext cx="3962400" cy="1143000"/>
          </a:xfrm>
        </p:spPr>
        <p:txBody>
          <a:bodyPr/>
          <a:lstStyle/>
          <a:p>
            <a:r>
              <a:rPr lang="en-US" dirty="0" smtClean="0">
                <a:latin typeface="+mj-lt"/>
              </a:rPr>
              <a:t>Appeal Process</a:t>
            </a:r>
            <a:endParaRPr lang="en-US" dirty="0">
              <a:latin typeface="+mj-lt"/>
            </a:endParaRPr>
          </a:p>
        </p:txBody>
      </p:sp>
      <p:sp>
        <p:nvSpPr>
          <p:cNvPr id="3" name="Content Placeholder 2"/>
          <p:cNvSpPr>
            <a:spLocks noGrp="1"/>
          </p:cNvSpPr>
          <p:nvPr>
            <p:ph idx="4294967295"/>
          </p:nvPr>
        </p:nvSpPr>
        <p:spPr>
          <a:xfrm>
            <a:off x="3505200" y="1371600"/>
            <a:ext cx="5410200" cy="4419600"/>
          </a:xfrm>
        </p:spPr>
        <p:txBody>
          <a:bodyPr>
            <a:normAutofit/>
          </a:bodyPr>
          <a:lstStyle/>
          <a:p>
            <a:pPr>
              <a:buFont typeface="Wingdings" pitchFamily="2" charset="2"/>
              <a:buChar char="v"/>
            </a:pPr>
            <a:r>
              <a:rPr lang="en-US" dirty="0" smtClean="0">
                <a:latin typeface="+mj-lt"/>
              </a:rPr>
              <a:t>After group test, teams encouraged to appeal questions that they got wrong. </a:t>
            </a:r>
          </a:p>
          <a:p>
            <a:pPr>
              <a:buFont typeface="Wingdings" pitchFamily="2" charset="2"/>
              <a:buChar char="v"/>
            </a:pPr>
            <a:r>
              <a:rPr lang="en-US" dirty="0" smtClean="0">
                <a:latin typeface="+mj-lt"/>
              </a:rPr>
              <a:t>Encourages students to:</a:t>
            </a:r>
          </a:p>
          <a:p>
            <a:pPr lvl="1">
              <a:buFont typeface="Wingdings" pitchFamily="2" charset="2"/>
              <a:buChar char="v"/>
            </a:pPr>
            <a:r>
              <a:rPr lang="en-US" dirty="0" smtClean="0">
                <a:latin typeface="+mj-lt"/>
              </a:rPr>
              <a:t>review the material</a:t>
            </a:r>
          </a:p>
          <a:p>
            <a:pPr lvl="1">
              <a:buFont typeface="Wingdings" pitchFamily="2" charset="2"/>
              <a:buChar char="v"/>
            </a:pPr>
            <a:r>
              <a:rPr lang="en-US" dirty="0" smtClean="0">
                <a:latin typeface="+mj-lt"/>
              </a:rPr>
              <a:t>evaluate their understanding</a:t>
            </a:r>
          </a:p>
          <a:p>
            <a:pPr lvl="1">
              <a:buFont typeface="Wingdings" pitchFamily="2" charset="2"/>
              <a:buChar char="v"/>
            </a:pPr>
            <a:r>
              <a:rPr lang="en-US" dirty="0" smtClean="0">
                <a:latin typeface="+mj-lt"/>
              </a:rPr>
              <a:t>defend their choices</a:t>
            </a:r>
          </a:p>
          <a:p>
            <a:pPr>
              <a:buNone/>
            </a:pPr>
            <a:endParaRPr lang="en-US" dirty="0"/>
          </a:p>
        </p:txBody>
      </p:sp>
      <p:sp>
        <p:nvSpPr>
          <p:cNvPr id="29698" name="AutoShape 2" descr="data:image/jpeg;base64,/9j/4AAQSkZJRgABAQAAAQABAAD/2wCEAAkGBhQQEBQUEBMVFRUVFBYUFBQUFBcUFBQVFRUVFxYYFBQXHCYeGBojGRQUHy8gIycpLCwtFR4xNTAqNSYrLCkBCQoKDgwOGg8PGiwkHyQqLCwpLCwpLCwpLCwpLCksKSwsKSksLCwpLCwsKSkpLCksLCwsKSksKSkpKSwpLCwsLP/AABEIARMAtwMBIgACEQEDEQH/xAAcAAABBQEBAQAAAAAAAAAAAAABAAIEBQYDBwj/xABEEAABAwIEAwUFBgQEBAcBAAABAAIRAwQFEiExQVFhBhNxgZEiMqGxwQdCUtHh8BQzYpJygqLxI0NTk2NzdLLC0uIV/8QAGgEAAgMBAQAAAAAAAAAAAAAAAQIAAwQFBv/EAC0RAAMAAgEDAwIEBwEAAAAAAAABAgMREgQhMRMiURRBBSNxkRVCYYGh0fAy/9oADAMBAAIRAxEAPwC7a1PATWlOBSaIGEYQlEFQgQ1OATQU6USBAToTQUZU0QcEQmgpyOiBhKEEUQCRhJGFCChJOQhQg1AhOQKhBhCYQuhTCoQYQmkJ5TSgwnF4STnoJdBAAnJBGEdAAilCMI6IEFEIAJwChBBOCCcEQBCKUIgKEEiEoRARAEJwQhFQgUCkkVCAKaU5NKARpTSiSmlQg1yYSnOTCgEY9JJ6SAR4CMJBFMKCEQEgnBQgAEYRCMKEAAnBKEQFCBCKSIRAQcIxuldNJpO1aYc1whzT1arALH4xhLrW7bc2+neOh4+6SfeaR/VBPj5LX0qoe0OaZBEgq/LiUpXPh/8AaKYybpy/KHJJJSqC4SBRTSoQRTSimlQg0lNKcUCgEYUwroQuZQCNcgiUkCDwnIBOTAAiEgioQQTkAioAKcAgiiQICKCShDndWzarHMfqHCD9CORB1XLsrYmmHtrEuaHkNgxmPMcidyOcqSmU2kVGumACZk6a8UuTLcxxXhluDDF5OVeUuxbvs2OMNkawNZEj3jrwGyY2jRquc2k+HtMETmEiPMbqqqYu2iylVc72A9zCdTvMGBruz4qq+zlhc+4qNBbSfWcWEj2nCSZ14ahY3lpG99PPFtl/c2zqbsrhB+Y6LkVcdoWfyz0I+Sp1sl7Wzm0tPQEE6EITCjChCeQmwoEYQubl2IXNwQCcikiUkCHQJyATkRRQkkkiAMIoIqBCEkEVABlFNRUIFLLOnNJGElzylosx3wpMNTs8xzPakjeJVhhdsKTQGiANgoVO+c3RwlvMH6KUwyJDlgccWdNZOa8knHHEhnLXX0VStCKjatLK4a8Oh5qpv7E0nf0n3TzH5rdie5OblWqIiEJyEKwrGwgnIFQg0hcnBdSub0AnFySLkEoTqEUAknEHSkgioQKSCKhAoVKgaJJgfmnBYbtlj7hWNKm6AGgv4iQZj5JaekNE8no11TF6LX5HVWh3KV2bfUyBD26mBqN/2F4+L0SXGCdSPa08Rp4bqRh95LgS6Wn7rgA5pmNxyKr9Rl/pL5PYEQsVgGPd08hznOY7cE5nNdJJcD94GduEBbSjVDwHNIIOxGysmlRVcOPI8KO4OYfZIDep28ApISLZUqFXkEW48CtrwzPAc+Kv7a4bWZleNP3qFmy2CpFrXIOitSSWkV023tku5wZ7ScvtDUjnA6c1XrQ2t7m8guOK4Xm9umNfvDn1HVBoiZRoFOTSlGGkLk8LsVyegE4uSSckgE6BJIJJhAooIqACEQgE4KBIuK3go0KlQ7NaT+S8fbYV7l2YAnO4ku5knUyvRvtArkWoYP8AmVA30BPzAU/s9hjWsY0DQABZs18eyNvS4lW2zC4f9mVepuQNOPXdTn/Zhcs9yHcdF6xStw0LsysdwNFUnT8mlzKPE8R7K3VsC5wII30keII4/NWvYHtM41u4qxDwS3o8an1E/Bem4v8A8Si8OA90/JeYYRhbWXNJzNXSPXj9U8PuU5ZTk9ESTZPJOBWw54KgkLiah/VSFxeMuo80UwHa0rwd/kr+yupWYzgHRTrO9IKcUnYrhm76Y/xD6hUy0trdSoOK4ZEvp+Lh9QkaGTKYrk9diuL0oxxekk5JKMdAomI4rSt25qzw0cOZ8ApT3hrS47AE+i8sZcOv7p1Srq0Eim3gGoXahbY2LG8lcUXtb7VKWfLTpOcOegWjwTtJTuhDfZd+E7+Sz9v2IpVfuweY0VHjltUw+q1zdmmQeY5FJjzTZbl6Z4z1NOCi4ZeCtRZUGz2h3qFKCuMpn+29HNTof+oYPUFWtpiVOnGcPA5hpKZj1tnpM/pq03ejvyXOl2bp1C2o8Euac2p08I5LJm07R0um7Y9o1FO7ZUHsHTiUHYtRacrqjQeRMKDhdq2HtHLRUl72YJIf3hacwO0jLGsdZVfdsu0kaa/qtNN2VwILTtrwXnHZ0k3LP8Z8gMxWsw+yqU3HM5rm8CND5jmqTBaAbVztgk1SIkgsa7McwH73TRpUV2m1pGsQBhJpTluOUJcbq5ZTaTUcGjmdFxxLEm29B9V+zAT49F5LdY5XxK4aT7oMMpiY158ykqtFkQ6Z6rb3bXNDmuDmHYjxXXNGqz+AWrrdndVHhziS7o0mPZHPZWzLiDB26q1b13EpLfYubS/j0V3Z3OZZGk9p9068lZWl2W/vkmFDiVt3dQgbbjwP7KgPVnid13mQ8QCq16rYxHekk9JKMVV/Ud/D1S52mR3yWDwi/ZRIETG8brdYzBtKo/pKxdKzp92X8Y1WfqGuyZt6OX3aNcO0TbdrHFpIftwUTtwG3do59MQWiY3Vlb07e4t6THjMGga8lNvKFNlIU6cQYWJPibqnk9aD2atu7tKLDuGNn0VmFGsKZawSpIXUh8ls4lzxpo5X/wDKd0C72FSaRnkm1aeZrm8wR6hVFrdPdShhAIJDweY04eCzZ1qkzd0j3LktrbHaVBpLyZnKdCrBt0HtdpI4HbTgswKLwJyU3Hf33D4QdVPt8Xqa95TDWxE5g6T0hUt6N9Qkthq3ME9JXOhRbIeB7RaGk9BEbfNRKV82rUy7idfAfv4p2NYwWWLqlHSpTMAjbR0Q4cQrcE8n3MXUVxXt+5dMC6MYSYG6o+zHa2nd0S57QHMaS8NngOA9T5KXTxMF7HsILHCWOBnaJ12PD1W5LZzWiL2owF15b90KjWA1BnJMw0EF0Ab6dQomFYHTtRlpnNGmbKGmPCT81Ir3p7ws5EuHVrsoHxBHkurSo4W9hV0lpEVzIcXHqD0BILT6gqU24MbSOOkwhU6/7jkuVMFp9kyOHMdE4hKZcE7tcSD5eM+C6219mdlGk+cKsu7h5Osx02Mc1Owi3hpeeO3hxKXY+uxPe6SuNRdSuT0oCPUSSqIJQmE7adoO6tyxp9p+ngFmMPxQupCDrxBVR2gxU3FUngNAothWLXiCkyTyRow5HDPV8HxAuo5ZG3Bp+assKHeFoOoaZPksRg97VeMsgN6LVWL8rYadea5/ZWmzqVuoejYSngFVmJVzTp0Y3cwT1UzD8TAHtkAAcV00zjOPk7uMAxvBWap3Yo1/anLU1PR2xPnp6KxvsS70nIIb8T4/kqHFP5wnUFuXoIMjzOvolzT7B+mf5hpzVp6w7YSs/jeOM2DpJ0A4qBc2bnMBY5zdNddCotlh4a72zmO876+K5/Y6vFvsWWBgiXE6n4dF17M0X1u/Y7Vj6lUCQfxuggqvfX7trnSdJgLR9m7M0qNIPMEtzHxOp+a09PttszdXqZSIFj2adavLqZ1nU81dYfYFrCxgDW6uYB90kmQOkk+TlLrsAcIdmka8VFovEglxGsb81u0czZExGGmlUA0MMcTwzHSfB0eqd3q7YlZhzKlMGZaXtPXfTwcPis/h+Ld7TDjodnDk4bz5qERcOrrnUrQ08FDNxC5sDqrw1gJnklbHUkqxoGtUEzA36BaaI22GgXHD8MNFsRqdypHdnkUEhaZzK5PXUhcnhQBGqFJKokgE+doTmCCCE6F2t26jxCD8Dz5NFhL3NErT2IdE81Co5O5GUQY1WgwBneOaAPd1K5undaR2nSjHtmlr27azKfHJTg/4oVRRpFwh+jhEjqriizJVIn2XDQcimC0BqTxgD1J/RddSkjz9U67kK3tjOviuWL4aX0nZR7Q9seI1A+nmrn+H00T6VE7fFRra0Sa4vaMZZ3Qe1kzlI+M6jxC7vDRs0jyU12CdzWqAGGVXF7P6agHtAdDv6rs6zmM3gfFcbKnNaPRYa5yqRSv7t1Smx4ID3AbDf7oPSYWurUSDTBGw1CqsKw0VL2jya/MP8oLtfRa3E6UGeBW7pH7TndetUv0KxjcrwBMEaHko1O2zMdI1k/DVWNAaJwp/v02Ww5pXZpFJ20Esd5j82/FYWtRNG5qtGha8yODmnVpHWCAta66y16lE8MtRvhIcCP7ag8lC7SYfmuJA1LGuHPkY9EGOvJBtpqkBvH00WvwChTpiBvxPEqgo2obQL2buIZ1AJk/+34q5w+mWQXHgsltvIoRsiEsTtlle4rkMBDDr/ORrp+9VQYzcRrzB+aZhF7Gg5rfow/bZrMSojLnaPFU77hX1pUD2QeIhZm8OR7mkHQqqkRMFWukodS46JJBjwUOV92TwV11UcG7tE68Vnl6J9kVMGtU/wj6opcuxYnp7LC37L3I07vznRa7A8OFBsHVx9/oeXktCwQq2r/McQDvw46IRgmHtD5uoq54sF7T9mRsDmB4tI4+HRSaEPAPNvyjj5rnnBGuk+S44VUyVO7JBBJLSORBkcpBhXGMmsZ6/ufqn0Ha6pOcM7uhj1j9FyqCD+/ioFHTG7cOol4P8v29twNCPQlVFUSNOKv6Dg4ZX6hwLSOjtPqs+aZpl1Nxk03FsxExsfSFzurjvyOx0GT2uSR2ZEXY/wPP+laS/bNMnqI+qy2Ak/wATP4abyfMR9VpMVrQaTBuXD04/CU/Sv2lXXd8n9iNSbCY7Q/vzXSoYK5XDZW05ujL9oqRZc0awmCHUagH4dS0+TiVYYi3N3FTm0t9DI+aON0s1J3Qh3p+3I0hmtGHi1/zEKDBvqAbREaBz584K4U65I18F2xuof4ZhaNqjR/cHD5qDS0joqZj810aav8hSDG3S3wCz2FX/ALZE7O+atcbr5WHwWFw++LbkjmtLejPPg9kwe60C7YzQBh4HQrL4FiekQZ6yFqH3GekRImPjwUpbQvhlLVYElHq1XJLH6qNHo0eYN7Ct1/4uxjZXvZLBzY1i9tQOBEFp0VQ+vUEhrgB4fVdrV7tJP6rP6lrumdeeh5fynplHGDUloIk8ip1Kl1Pqsl2RpZqj3ch8T/sttRprbip1O2cjq8ax5OKEy38f30VffUclSjUbALajQ7q1xg6bcvRXLWLniFnnpuGxjTxG3xVpkOV4YrEcHNHq2foT6JtdUuK46BcUxOvdMqQDxJMj0BCt6dQObHmPA/ufNEJ0pPhNNibt2ZhaHtGSq1xyyWmA8abFsei5sfCn4TlFTMdPZM6xtt5qrJCtaZdhyOHtAt8EbQdDXl76gDTpDQJBdHHh8EC/vbtx4U25R4n9AVIfUID6p2AIb4n9FAwdsMLz95xd5DZLMKeyLKt09skXe5/eyDTLVxu7hoyN+87M7yEfr6JlGrzKtRQzhcskEHjI+H5So+FMm2qN4tI9ZhTb2jvCOD0Z7xv42z5/7ifNEBzdraPP4YI/uH5lZyrWA1c70K0bDTFGqK5LWEDMRuAXAfkrSywW1dTAptY9pG/ves6pKm2/a9F2OsaXuWzzO/qMqCC4qTg9jRY0OY0ZuLjqVrcT+zm3qyWZqR5sOn9p0Waq9hru3J7p4qt4fdd6FLjnIq3XctyViqPZ2J4qDQgagweo4HyV1ZNGU5hv6eSxrm3bNHUKniAD9VZWHaLK1zXhwcBEEbFaKpJdzMob8FHjGC3Rq1HMuIYXEtEbDkkri5uQ5vHWNUlhfptmheojN08Wb+KifEBSKeJN/DQPnC8s73opFKmXEBokkgAcydAPVVek/k0/U/0PcezjgWF+VrQT9zUGPAandXtO+aN21Y/8sx+ao+zdn/DW9Ol+ABpjd9Q6uA6ZiR5cgtLbW4PvCOgO3mND6LbC1KRz8lcqdHShXa+ch8RsR4tOqFetl3TrrDhUAykgj3XA+0D0PJZzGcXNtQe+vp3czwzci3x5JyswPaa/y4gY2a0MMbbk/wDyWy7NYjnpN19w5D4bg+h/0ryV+JGs91R0yXZjPWVtOyF25pdPuuGo6j9CR5pZexrWjfVqkbFRrK+GcgmNzrxUS5uwWydY9PRUdO7JqDSJMeqYEm6xnEA+kxrNj8eqkmlkptYN4EwqvC6Be8E7MAjxCtXPl5cdmgk+SVocy+PXsXzA3akAPz+qm1XZT5/BUNi7v7hzjxf48VcYk4FxAPuwD9Pr6IIlFpRrhzYc4Dlr9FIwj2asD98PyWWtabfE9SrjB7mKwaI1B8tP/wAIi6O/aG2cG12sbmcWEtbzOjgPgsFhtS9tKnejOHcWn+WRyI2XqeIQ/K8coPgdPnHqqJwhY+r6m8OteGbOlia3sk4T2/p1WxXpVKT+Ja3Ow+BGo9FaUu0FB8xUAgT7QI+a8+7U9nqlSm6paPeyo0S6m1xDajRvA4O49Vh7SyvC4QXu1BI7wiRylPg6mss7lAy4ccPueuYp2hL5bS9lv4uJ/JVtC2EHTdef1bC5c9zadSo1wP8ALdUPjo7nHqor2XrZBqVNP/EP5pbbb3QcOSKn2L9T0OpTA0SXkz8eq8a1T+4/mkqnibLvWkpAzVXnZmq0Xlvm271nrIy/GFShkp9J3dva4fdcHehB+i1mI+hbb2duG3nv5/mrKhWVHZXrazG1GEFrwHCOo/YU6nUTpiOS7pVeqF/YUrimadwxlRh3DxIkbQOY5iFBtnzHh+n1UnvU4hk8V+yS1fTP8KTSfu2XOcwnWA4OJIHUHRZizw6tagyaVXICXCi/MQBuQIGYD+mYXpd5L4YDAPv9W8G+B1nw6qEfZMDyWLL1Pp1pI3Yel9SOVMyWH4gKgBbqHHaJgjmPh5BWrMDqvGdtMw0z106blaSww0UgHhreZAaBHUgKzqmAHtGm7o5c4Q+sf2Qy6OV5ZV4c+KQjlqo+L3HdWtVw3d7A8TvHwVzWtmubnZ4mOKzHa13/AA6VPmcx89vmtcWsi2jJcOK0yD2Xtcrcx+K60KfeOrOHEwP8v6lTWUxTphscFX1a3dUKh5MP9zjA+JTila+7yn96FS7fE2teyoN2uGbhpI+k+qqb13stPQAneTAXOjWzNg+SOhdnrLqeZhaOIMekhZ+60cfGfXX6qwwC+720pVOIGV2vFhy6+kqJibYqu6wR4ELm/iC9if8AU2dI/doisqQQeqxGIYm6jWq0qYDQx5b7IkkTp8Fs3Fec9rK1X/8Apd3Sfl70UomAJcA2SfELN+H5eFNMv6rHzS0S+/c9pjNPFxBhsbOnoVbUcPJfnqEHjA2mNVquy+ACmzuKru8JB7x+2aREDkFCsq1O1qVra4aHd0c1J7tC5h93Xjy8Qt9XNPejAsFYcm0+1dn+v2PM6H2f1676hltNmd2Uu1JEmIaOCC9mwhlK5oip7mbbwRVfPI/DN6xRPZoxdT7O7P8A6P8Arqf/AGUOr9nNrwpkeD3/AFK9F/hz0Tf4XoFz/Vv5H4T8GJs8DfasDaBhoJIa4lw15TqP1Vphj7irUbTbRJceIIygcS4mIC1lKyzODYEkwtRYWLKDYaBJ950akrZ07yU9t9jPmcSvBlafZ64aNWtPVr/oQE3+Brt96kfFpafhK2uYISF0kzB2+TzbFbmtSex7abyPdqMymY3a5vONfVWtG1Eh3MTB+q2NSk128KtvuztOpMPew82uII6xss2XCre0a8XUcVxZVNOUz9w8eLT15hdy4MiNiYj129FBp3lswGmMRt3OEsd3tRgfI0IcARrw2Sp4S6pSDWX9uXB4cHtAd7IdIbGfkAJWf0aNPrQ/udKUNquaBAIDgOGpIPx+ah3PZZ9081GVKZymA32hEcDor5vZ4ueHurt0aWw1ogzxklTMHwJtvMPc8ni6B47K/DNQzN1Pp5p/9NNfBn63Y6q6Jc0acNfmVS4j2KeWmm6rlLnNcfZmWtMgaO5/JemgLNYm4OquOvL00UzZKhbTFxSq7GMr9i8zS01RtDfZOh5nXVV9L7Pqg/57P7XLbGmOqQpjqsi6nJ8mj0YIXZnAKlrTe19Rr2uOZoAIynjuut/Yl5EECJGs7cFZmMu6hvjmpmy1c8WHFjUvaKt+Du/E34/kstj32fPuLqlW7xgawMDmy4OIa4u09nkVtK1QDinYbZPrEuaDladzxPIKrDHu9pZkr29yNatOpaRPX96FDFLCndANrNy1ACGvG8HcT95vRWNTs7WzFzeO4mNehXCrgd2YGRkTuXxHoFuWKkB5MdrVEetavoUabKVJ7nAAEDhGk66QY0SWntsPc1gDjJjdJXeivkp+paKru0O5XdCVxDTsYLNriJkdQSCPAhQq1tWtyRatLw7UmpWeYPIZifgrVi6hacdufBnzY5yrjXgojVvDvTp/9w/QKVevuHOGSnTDQ0ATUdPXYK1CUq31cnyYl+H4vHf9yoBuhwpj/O8/RdadS5H/AE/7nqwKQQefJ8jL8Pwr5/dmKf8AZ0x7nOc2jLiXE5J1JnkujPs5pDXLS/7YWzCcq/Vv5F/hnT/D/d/7MvS7GNafZyDoGn81Jb2ec33auXwafzV8hCKy38j/AMP6dfy/5ZBtbd1NsGo5x5lx/NdCCu7moZUtN0+5siJieM+CPCc1q65EQ0IJDbA8LgWdFKIXMtUsMsjGk0kAgCTC0VqxlNga3QBUppNJEjYqT3gWjBcwnsqyy6LXvhzTTct5qszj9lNc9aPqZKfQZYuum80lUPcElPqoD9OziU5oSSXIRrOzU8JJLQhAoOSSTAGgp4QSVYw5qdCSSBAFCEkkyAxhCUIpKEAk1JJFBCUwpJJaCgIpJKT4IIIPSSUCcXlJJJKE/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0" name="AutoShape 4" descr="data:image/jpeg;base64,/9j/4AAQSkZJRgABAQAAAQABAAD/2wCEAAkGBhQQEBQUEBMVFRUVFBYUFBQUFBcUFBQVFRUVFxYYFBQXHCYeGBojGRQUHy8gIycpLCwtFR4xNTAqNSYrLCkBCQoKDgwOGg8PGiwkHyQqLCwpLCwpLCwpLCwpLCksKSwsKSksLCwpLCwsKSkpLCksLCwsKSksKSkpKSwpLCwsLP/AABEIARMAtwMBIgACEQEDEQH/xAAcAAABBQEBAQAAAAAAAAAAAAABAAIEBQYDBwj/xABEEAABAwIEAwUFBgQEBAcBAAABAAIRAwQFEiExQVFhBhNxgZEiMqGxwQdCUtHh8BQzYpJygqLxI0NTk2NzdLLC0uIV/8QAGgEAAgMBAQAAAAAAAAAAAAAAAQIAAwQFBv/EAC0RAAMAAgEDAwIEBwEAAAAAAAABAgMREgQhMRMiURRBBSNxkRVCYYGh0fAy/9oADAMBAAIRAxEAPwC7a1PATWlOBSaIGEYQlEFQgQ1OATQU6USBAToTQUZU0QcEQmgpyOiBhKEEUQCRhJGFCChJOQhQg1AhOQKhBhCYQuhTCoQYQmkJ5TSgwnF4STnoJdBAAnJBGEdAAilCMI6IEFEIAJwChBBOCCcEQBCKUIgKEEiEoRARAEJwQhFQgUCkkVCAKaU5NKARpTSiSmlQg1yYSnOTCgEY9JJ6SAR4CMJBFMKCEQEgnBQgAEYRCMKEAAnBKEQFCBCKSIRAQcIxuldNJpO1aYc1whzT1arALH4xhLrW7bc2+neOh4+6SfeaR/VBPj5LX0qoe0OaZBEgq/LiUpXPh/8AaKYybpy/KHJJJSqC4SBRTSoQRTSimlQg0lNKcUCgEYUwroQuZQCNcgiUkCDwnIBOTAAiEgioQQTkAioAKcAgiiQICKCShDndWzarHMfqHCD9CORB1XLsrYmmHtrEuaHkNgxmPMcidyOcqSmU2kVGumACZk6a8UuTLcxxXhluDDF5OVeUuxbvs2OMNkawNZEj3jrwGyY2jRquc2k+HtMETmEiPMbqqqYu2iylVc72A9zCdTvMGBruz4qq+zlhc+4qNBbSfWcWEj2nCSZ14ahY3lpG99PPFtl/c2zqbsrhB+Y6LkVcdoWfyz0I+Sp1sl7Wzm0tPQEE6EITCjChCeQmwoEYQubl2IXNwQCcikiUkCHQJyATkRRQkkkiAMIoIqBCEkEVABlFNRUIFLLOnNJGElzylosx3wpMNTs8xzPakjeJVhhdsKTQGiANgoVO+c3RwlvMH6KUwyJDlgccWdNZOa8knHHEhnLXX0VStCKjatLK4a8Oh5qpv7E0nf0n3TzH5rdie5OblWqIiEJyEKwrGwgnIFQg0hcnBdSub0AnFySLkEoTqEUAknEHSkgioQKSCKhAoVKgaJJgfmnBYbtlj7hWNKm6AGgv4iQZj5JaekNE8no11TF6LX5HVWh3KV2bfUyBD26mBqN/2F4+L0SXGCdSPa08Rp4bqRh95LgS6Wn7rgA5pmNxyKr9Rl/pL5PYEQsVgGPd08hznOY7cE5nNdJJcD94GduEBbSjVDwHNIIOxGysmlRVcOPI8KO4OYfZIDep28ApISLZUqFXkEW48CtrwzPAc+Kv7a4bWZleNP3qFmy2CpFrXIOitSSWkV023tku5wZ7ScvtDUjnA6c1XrQ2t7m8guOK4Xm9umNfvDn1HVBoiZRoFOTSlGGkLk8LsVyegE4uSSckgE6BJIJJhAooIqACEQgE4KBIuK3go0KlQ7NaT+S8fbYV7l2YAnO4ku5knUyvRvtArkWoYP8AmVA30BPzAU/s9hjWsY0DQABZs18eyNvS4lW2zC4f9mVepuQNOPXdTn/Zhcs9yHcdF6xStw0LsysdwNFUnT8mlzKPE8R7K3VsC5wII30keII4/NWvYHtM41u4qxDwS3o8an1E/Bem4v8A8Si8OA90/JeYYRhbWXNJzNXSPXj9U8PuU5ZTk9ESTZPJOBWw54KgkLiah/VSFxeMuo80UwHa0rwd/kr+yupWYzgHRTrO9IKcUnYrhm76Y/xD6hUy0trdSoOK4ZEvp+Lh9QkaGTKYrk9diuL0oxxekk5JKMdAomI4rSt25qzw0cOZ8ApT3hrS47AE+i8sZcOv7p1Srq0Eim3gGoXahbY2LG8lcUXtb7VKWfLTpOcOegWjwTtJTuhDfZd+E7+Sz9v2IpVfuweY0VHjltUw+q1zdmmQeY5FJjzTZbl6Z4z1NOCi4ZeCtRZUGz2h3qFKCuMpn+29HNTof+oYPUFWtpiVOnGcPA5hpKZj1tnpM/pq03ejvyXOl2bp1C2o8Euac2p08I5LJm07R0um7Y9o1FO7ZUHsHTiUHYtRacrqjQeRMKDhdq2HtHLRUl72YJIf3hacwO0jLGsdZVfdsu0kaa/qtNN2VwILTtrwXnHZ0k3LP8Z8gMxWsw+yqU3HM5rm8CND5jmqTBaAbVztgk1SIkgsa7McwH73TRpUV2m1pGsQBhJpTluOUJcbq5ZTaTUcGjmdFxxLEm29B9V+zAT49F5LdY5XxK4aT7oMMpiY158ykqtFkQ6Z6rb3bXNDmuDmHYjxXXNGqz+AWrrdndVHhziS7o0mPZHPZWzLiDB26q1b13EpLfYubS/j0V3Z3OZZGk9p9068lZWl2W/vkmFDiVt3dQgbbjwP7KgPVnid13mQ8QCq16rYxHekk9JKMVV/Ud/D1S52mR3yWDwi/ZRIETG8brdYzBtKo/pKxdKzp92X8Y1WfqGuyZt6OX3aNcO0TbdrHFpIftwUTtwG3do59MQWiY3Vlb07e4t6THjMGga8lNvKFNlIU6cQYWJPibqnk9aD2atu7tKLDuGNn0VmFGsKZawSpIXUh8ls4lzxpo5X/wDKd0C72FSaRnkm1aeZrm8wR6hVFrdPdShhAIJDweY04eCzZ1qkzd0j3LktrbHaVBpLyZnKdCrBt0HtdpI4HbTgswKLwJyU3Hf33D4QdVPt8Xqa95TDWxE5g6T0hUt6N9Qkthq3ME9JXOhRbIeB7RaGk9BEbfNRKV82rUy7idfAfv4p2NYwWWLqlHSpTMAjbR0Q4cQrcE8n3MXUVxXt+5dMC6MYSYG6o+zHa2nd0S57QHMaS8NngOA9T5KXTxMF7HsILHCWOBnaJ12PD1W5LZzWiL2owF15b90KjWA1BnJMw0EF0Ab6dQomFYHTtRlpnNGmbKGmPCT81Ir3p7ws5EuHVrsoHxBHkurSo4W9hV0lpEVzIcXHqD0BILT6gqU24MbSOOkwhU6/7jkuVMFp9kyOHMdE4hKZcE7tcSD5eM+C6219mdlGk+cKsu7h5Osx02Mc1Owi3hpeeO3hxKXY+uxPe6SuNRdSuT0oCPUSSqIJQmE7adoO6tyxp9p+ngFmMPxQupCDrxBVR2gxU3FUngNAothWLXiCkyTyRow5HDPV8HxAuo5ZG3Bp+assKHeFoOoaZPksRg97VeMsgN6LVWL8rYadea5/ZWmzqVuoejYSngFVmJVzTp0Y3cwT1UzD8TAHtkAAcV00zjOPk7uMAxvBWap3Yo1/anLU1PR2xPnp6KxvsS70nIIb8T4/kqHFP5wnUFuXoIMjzOvolzT7B+mf5hpzVp6w7YSs/jeOM2DpJ0A4qBc2bnMBY5zdNddCotlh4a72zmO876+K5/Y6vFvsWWBgiXE6n4dF17M0X1u/Y7Vj6lUCQfxuggqvfX7trnSdJgLR9m7M0qNIPMEtzHxOp+a09PttszdXqZSIFj2adavLqZ1nU81dYfYFrCxgDW6uYB90kmQOkk+TlLrsAcIdmka8VFovEglxGsb81u0czZExGGmlUA0MMcTwzHSfB0eqd3q7YlZhzKlMGZaXtPXfTwcPis/h+Ld7TDjodnDk4bz5qERcOrrnUrQ08FDNxC5sDqrw1gJnklbHUkqxoGtUEzA36BaaI22GgXHD8MNFsRqdypHdnkUEhaZzK5PXUhcnhQBGqFJKokgE+doTmCCCE6F2t26jxCD8Dz5NFhL3NErT2IdE81Co5O5GUQY1WgwBneOaAPd1K5undaR2nSjHtmlr27azKfHJTg/4oVRRpFwh+jhEjqriizJVIn2XDQcimC0BqTxgD1J/RddSkjz9U67kK3tjOviuWL4aX0nZR7Q9seI1A+nmrn+H00T6VE7fFRra0Sa4vaMZZ3Qe1kzlI+M6jxC7vDRs0jyU12CdzWqAGGVXF7P6agHtAdDv6rs6zmM3gfFcbKnNaPRYa5yqRSv7t1Smx4ID3AbDf7oPSYWurUSDTBGw1CqsKw0VL2jya/MP8oLtfRa3E6UGeBW7pH7TndetUv0KxjcrwBMEaHko1O2zMdI1k/DVWNAaJwp/v02Ww5pXZpFJ20Esd5j82/FYWtRNG5qtGha8yODmnVpHWCAta66y16lE8MtRvhIcCP7ag8lC7SYfmuJA1LGuHPkY9EGOvJBtpqkBvH00WvwChTpiBvxPEqgo2obQL2buIZ1AJk/+34q5w+mWQXHgsltvIoRsiEsTtlle4rkMBDDr/ORrp+9VQYzcRrzB+aZhF7Gg5rfow/bZrMSojLnaPFU77hX1pUD2QeIhZm8OR7mkHQqqkRMFWukodS46JJBjwUOV92TwV11UcG7tE68Vnl6J9kVMGtU/wj6opcuxYnp7LC37L3I07vznRa7A8OFBsHVx9/oeXktCwQq2r/McQDvw46IRgmHtD5uoq54sF7T9mRsDmB4tI4+HRSaEPAPNvyjj5rnnBGuk+S44VUyVO7JBBJLSORBkcpBhXGMmsZ6/ufqn0Ha6pOcM7uhj1j9FyqCD+/ioFHTG7cOol4P8v29twNCPQlVFUSNOKv6Dg4ZX6hwLSOjtPqs+aZpl1Nxk03FsxExsfSFzurjvyOx0GT2uSR2ZEXY/wPP+laS/bNMnqI+qy2Ak/wATP4abyfMR9VpMVrQaTBuXD04/CU/Sv2lXXd8n9iNSbCY7Q/vzXSoYK5XDZW05ujL9oqRZc0awmCHUagH4dS0+TiVYYi3N3FTm0t9DI+aON0s1J3Qh3p+3I0hmtGHi1/zEKDBvqAbREaBz584K4U65I18F2xuof4ZhaNqjR/cHD5qDS0joqZj810aav8hSDG3S3wCz2FX/ALZE7O+atcbr5WHwWFw++LbkjmtLejPPg9kwe60C7YzQBh4HQrL4FiekQZ6yFqH3GekRImPjwUpbQvhlLVYElHq1XJLH6qNHo0eYN7Ct1/4uxjZXvZLBzY1i9tQOBEFp0VQ+vUEhrgB4fVdrV7tJP6rP6lrumdeeh5fynplHGDUloIk8ip1Kl1Pqsl2RpZqj3ch8T/sttRprbip1O2cjq8ax5OKEy38f30VffUclSjUbALajQ7q1xg6bcvRXLWLniFnnpuGxjTxG3xVpkOV4YrEcHNHq2foT6JtdUuK46BcUxOvdMqQDxJMj0BCt6dQObHmPA/ufNEJ0pPhNNibt2ZhaHtGSq1xyyWmA8abFsei5sfCn4TlFTMdPZM6xtt5qrJCtaZdhyOHtAt8EbQdDXl76gDTpDQJBdHHh8EC/vbtx4U25R4n9AVIfUID6p2AIb4n9FAwdsMLz95xd5DZLMKeyLKt09skXe5/eyDTLVxu7hoyN+87M7yEfr6JlGrzKtRQzhcskEHjI+H5So+FMm2qN4tI9ZhTb2jvCOD0Z7xv42z5/7ifNEBzdraPP4YI/uH5lZyrWA1c70K0bDTFGqK5LWEDMRuAXAfkrSywW1dTAptY9pG/ves6pKm2/a9F2OsaXuWzzO/qMqCC4qTg9jRY0OY0ZuLjqVrcT+zm3qyWZqR5sOn9p0Waq9hru3J7p4qt4fdd6FLjnIq3XctyViqPZ2J4qDQgagweo4HyV1ZNGU5hv6eSxrm3bNHUKniAD9VZWHaLK1zXhwcBEEbFaKpJdzMob8FHjGC3Rq1HMuIYXEtEbDkkri5uQ5vHWNUlhfptmheojN08Wb+KifEBSKeJN/DQPnC8s73opFKmXEBokkgAcydAPVVek/k0/U/0PcezjgWF+VrQT9zUGPAandXtO+aN21Y/8sx+ao+zdn/DW9Ol+ABpjd9Q6uA6ZiR5cgtLbW4PvCOgO3mND6LbC1KRz8lcqdHShXa+ch8RsR4tOqFetl3TrrDhUAykgj3XA+0D0PJZzGcXNtQe+vp3czwzci3x5JyswPaa/y4gY2a0MMbbk/wDyWy7NYjnpN19w5D4bg+h/0ryV+JGs91R0yXZjPWVtOyF25pdPuuGo6j9CR5pZexrWjfVqkbFRrK+GcgmNzrxUS5uwWydY9PRUdO7JqDSJMeqYEm6xnEA+kxrNj8eqkmlkptYN4EwqvC6Be8E7MAjxCtXPl5cdmgk+SVocy+PXsXzA3akAPz+qm1XZT5/BUNi7v7hzjxf48VcYk4FxAPuwD9Pr6IIlFpRrhzYc4Dlr9FIwj2asD98PyWWtabfE9SrjB7mKwaI1B8tP/wAIi6O/aG2cG12sbmcWEtbzOjgPgsFhtS9tKnejOHcWn+WRyI2XqeIQ/K8coPgdPnHqqJwhY+r6m8OteGbOlia3sk4T2/p1WxXpVKT+Ja3Ow+BGo9FaUu0FB8xUAgT7QI+a8+7U9nqlSm6paPeyo0S6m1xDajRvA4O49Vh7SyvC4QXu1BI7wiRylPg6mss7lAy4ccPueuYp2hL5bS9lv4uJ/JVtC2EHTdef1bC5c9zadSo1wP8ALdUPjo7nHqor2XrZBqVNP/EP5pbbb3QcOSKn2L9T0OpTA0SXkz8eq8a1T+4/mkqnibLvWkpAzVXnZmq0Xlvm271nrIy/GFShkp9J3dva4fdcHehB+i1mI+hbb2duG3nv5/mrKhWVHZXrazG1GEFrwHCOo/YU6nUTpiOS7pVeqF/YUrimadwxlRh3DxIkbQOY5iFBtnzHh+n1UnvU4hk8V+yS1fTP8KTSfu2XOcwnWA4OJIHUHRZizw6tagyaVXICXCi/MQBuQIGYD+mYXpd5L4YDAPv9W8G+B1nw6qEfZMDyWLL1Pp1pI3Yel9SOVMyWH4gKgBbqHHaJgjmPh5BWrMDqvGdtMw0z106blaSww0UgHhreZAaBHUgKzqmAHtGm7o5c4Q+sf2Qy6OV5ZV4c+KQjlqo+L3HdWtVw3d7A8TvHwVzWtmubnZ4mOKzHa13/AA6VPmcx89vmtcWsi2jJcOK0yD2Xtcrcx+K60KfeOrOHEwP8v6lTWUxTphscFX1a3dUKh5MP9zjA+JTila+7yn96FS7fE2teyoN2uGbhpI+k+qqb13stPQAneTAXOjWzNg+SOhdnrLqeZhaOIMekhZ+60cfGfXX6qwwC+720pVOIGV2vFhy6+kqJibYqu6wR4ELm/iC9if8AU2dI/doisqQQeqxGIYm6jWq0qYDQx5b7IkkTp8Fs3Fec9rK1X/8Apd3Sfl70UomAJcA2SfELN+H5eFNMv6rHzS0S+/c9pjNPFxBhsbOnoVbUcPJfnqEHjA2mNVquy+ACmzuKru8JB7x+2aREDkFCsq1O1qVra4aHd0c1J7tC5h93Xjy8Qt9XNPejAsFYcm0+1dn+v2PM6H2f1676hltNmd2Uu1JEmIaOCC9mwhlK5oip7mbbwRVfPI/DN6xRPZoxdT7O7P8A6P8Arqf/AGUOr9nNrwpkeD3/AFK9F/hz0Tf4XoFz/Vv5H4T8GJs8DfasDaBhoJIa4lw15TqP1Vphj7irUbTbRJceIIygcS4mIC1lKyzODYEkwtRYWLKDYaBJ950akrZ07yU9t9jPmcSvBlafZ64aNWtPVr/oQE3+Brt96kfFpafhK2uYISF0kzB2+TzbFbmtSex7abyPdqMymY3a5vONfVWtG1Eh3MTB+q2NSk128KtvuztOpMPew82uII6xss2XCre0a8XUcVxZVNOUz9w8eLT15hdy4MiNiYj129FBp3lswGmMRt3OEsd3tRgfI0IcARrw2Sp4S6pSDWX9uXB4cHtAd7IdIbGfkAJWf0aNPrQ/udKUNquaBAIDgOGpIPx+ah3PZZ9081GVKZymA32hEcDor5vZ4ueHurt0aWw1ogzxklTMHwJtvMPc8ni6B47K/DNQzN1Pp5p/9NNfBn63Y6q6Jc0acNfmVS4j2KeWmm6rlLnNcfZmWtMgaO5/JemgLNYm4OquOvL00UzZKhbTFxSq7GMr9i8zS01RtDfZOh5nXVV9L7Pqg/57P7XLbGmOqQpjqsi6nJ8mj0YIXZnAKlrTe19Rr2uOZoAIynjuut/Yl5EECJGs7cFZmMu6hvjmpmy1c8WHFjUvaKt+Du/E34/kstj32fPuLqlW7xgawMDmy4OIa4u09nkVtK1QDinYbZPrEuaDladzxPIKrDHu9pZkr29yNatOpaRPX96FDFLCndANrNy1ACGvG8HcT95vRWNTs7WzFzeO4mNehXCrgd2YGRkTuXxHoFuWKkB5MdrVEetavoUabKVJ7nAAEDhGk66QY0SWntsPc1gDjJjdJXeivkp+paKru0O5XdCVxDTsYLNriJkdQSCPAhQq1tWtyRatLw7UmpWeYPIZifgrVi6hacdufBnzY5yrjXgojVvDvTp/9w/QKVevuHOGSnTDQ0ATUdPXYK1CUq31cnyYl+H4vHf9yoBuhwpj/O8/RdadS5H/AE/7nqwKQQefJ8jL8Pwr5/dmKf8AZ0x7nOc2jLiXE5J1JnkujPs5pDXLS/7YWzCcq/Vv5F/hnT/D/d/7MvS7GNafZyDoGn81Jb2ec33auXwafzV8hCKy38j/AMP6dfy/5ZBtbd1NsGo5x5lx/NdCCu7moZUtN0+5siJieM+CPCc1q65EQ0IJDbA8LgWdFKIXMtUsMsjGk0kAgCTC0VqxlNga3QBUppNJEjYqT3gWjBcwnsqyy6LXvhzTTct5qszj9lNc9aPqZKfQZYuum80lUPcElPqoD9OziU5oSSXIRrOzU8JJLQhAoOSSTAGgp4QSVYw5qdCSSBAFCEkkyAxhCUIpKEAk1JJFBCUwpJJaCgIpJKT4IIIPSSUCcXlJJJKE/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2" name="AutoShape 6" descr="data:image/jpeg;base64,/9j/4AAQSkZJRgABAQAAAQABAAD/2wCEAAkGBxIPEBAPEhAPEBQPEA8UEBAQDw8UFA8VFBQWFhUUFRQYHCggGBolHBQVITEhJSkrLi4uFx80ODMsNygtLisBCgoKDg0OGxAQGywkICQsLCwsLCwsLCwsLCwsLCwsLCwsLCwsLCwsLCwsLCwsLCwsLCwsLCwsLCwsLCwsLCwsLP/AABEIAKsBJgMBIgACEQEDEQH/xAAcAAABBQEBAQAAAAAAAAAAAAAAAQMEBQYCBwj/xAA7EAABAwIEBAMGBAUDBQAAAAABAAIDBBEFEiExBhNBUSJhcQcyQoGhsRQjUpFicoLB0RVDUyQzc/Dx/8QAGQEAAgMBAAAAAAAAAAAAAAAAAAQBAgUD/8QAJxEAAgICAgEDBAMBAAAAAAAAAAECAxEhBBIxIkFRE0JhkXGB0TL/2gAMAwEAAhEDEQA/APNkqEKSoqAhKgAQhCABCEIAEIQgAQhCABCCug1DeESlk4S2KditfVTwYwLaLlK9I6xobKtCmPgDtlEewtNiukZqXg5yg4+RF3GOq4T0Y0VmVGpDqkQ7dCABCEIIHadtypZjTVPIAF3zRdACmMBNBmYp10l+q4jdYoASSCyjkWUx5ukZCFIEPKksrFsQCYkAJsEAR2yEbEj5qRHiMrdnFdPpbC6huCMAW8HEUrd/oVZ0/F7huSFk0hVXBMlSZ6FTcXgj3glXnRSKv0olu8hxCEqsVBCEIAEIQgAQhCABCEIAEiEKQBcyAmwC7Cfw0h0nouFssI70Ryxymwp1rlSH4Q4gELSUxabN0U/8PkGo0KzZ2yRqwpi0ZulwhwAd+6iYtTgC/ULWunGUjZZHF5fEQr8acnPZx5NcYwKlPO0CaYNU7MdFrGSMBKkCVBALqJhcQALkkABcq3wSmuHSf0t9fiP7afNVnPrHJ0qg5yUS2ocCgfBI11w9kUknODnWYWNJtbYt0ttfVZ+gojK4alrRbMe3kPNbPFI+RRMgaDza0guNvchYbm56XNv2KTh3BDJIxg1bfXTfuUkr3GGc7Zoz48JW4Sworf5IGL4PAyhdOGcp8b4msOZx52Y2LSCdSBd1x2WXp2PkOVrHPPZrSSvXuIKTD7wsqJg4QAiOnjdmLnH3nFjdSdh6KHiHETKGJjqWhY1jzZsji0AEdHBtzfyJXGvmz/4ri5P5el+2cb6oyk5rUTAzYFWRRGd9NMyNvvPe2wA7m+qrhL5q24gxyprzeeUuaD4YhpGz0b38zcqlEK1I9sbEXj2HXOukgbY3umXiy5EhViCfUSXCrnLpzrrlACLkrpIUAcoQhBJ2hCFUAQhIgAQhCABCRKgBUJEIALJEqRSA4G6KywChBJKXA6ESmzlpG4YINtln3z3g1ONS+im/AzR0f5zdeq2ddhZdGAPLZZGjktKDfYrf4dUZmhKSzkcSwtFDNw+eUT1svNsVjLJHNPQr3eo1YRtovHuNYw2XS2q7cf8A7wLch9q2zOwDVLUHWyIQm5DqVqmQcp+lpZJTljY957NaTb17LvD5Ig485he0teNCQWkjwkWPeyu4eLnRcswU8ELmRGJ8gzuM40yl4Olxbe3UrjbOxL0Ry/z4OsYR05P/AE6w7gqok1kcyBvdxuf2Gg/dXtHQQB8dNG7nSe6xodZt9ySR+6ybsZqKmVgkleQXDwjwt0N9gtDwmBHJNP1iglIP8RGVv1IWdfXe8fVn/Uf98mjxFXtwX7EZUvkc5rn5gHkABxLdDYWvuFf47M6kpGU0Ok9W3xv/AOGHZzr9Cdh/V2WVwtwjfzCLtj8Vr7noCVpMPjkrpuY7xF2W5AADQNGgDyCI4g9LwMTj2jj9kPhnh25IGlgS+R27u9z0CrOL8fjePwlNrDG8OfL/AMz2ggZOzBc2PXdTuM+Ima0NMfymaTyN/wB9w0LAf0D6ny3yLgD6p6mp57y8mbyOQmvpw1EZM9wlikRyLlcyw5U0JHE46pldlxK5QAiEqEAIkIXSRAHNkJShAAUIKQqpIIQhAAkQhSAIQhAAhC6Yy+iAOV3FGTsCfkrOiwgvtdarA8HbG4XAIXC29QQxTx5WPRXYPSFrQbWJKt682aFa1Aj5jWiyYxanDi1oWY59pZZtdelaiiBh1O1zgVuMNha0CyyNNh5a4eq2FLHljv5KCkpawUPGeOmBhDdzovKq+rfM7O7UrQ8bzvdNYtOULNXWlx4JRyZPIsbl19jposFHU1zhZRjGmULDaF0WELlSQWODR3kv+lrz6aW/urmgqcsVQwfGIwT2s69vsmsMpCyAEizpjf0aPdH90/IwNAY31PmSs6+XaZrcVOuH8nEQvHb9TvoP/q1lRJ+AwmSQEiWpHKiI3BdfM4ejQ76LK07fGxvawPqTc/daX2lU7rUDG/8AbbTya9A7M0O+dsqrVFdtnTkzfTEffR5mLhWdBhcslifAD1d7x9Gq7w6mYAMjRf8AURdx+fT5KTPUspXEv8b9xECL3/jPw/dd5ciUniCF4cOEF2teitxjCG00EMwe68kjo3MeADcNzZm26dD6hUVQ+6k4xWy1UmeQ7CzGN0ZG39LR/fcqvLSma1JRxLyI3Si5twWEcIXWUpFc5iISpEACChBQAiEJVIHF0JEKuCRUJEIAEIQgAQhCABWeEQZiqxaThu1tVSyXWOS9ce0sF1R0pDT6LqHFsl2u3GyffVhrSqOSndK4u6XWdl2PZqV9aVocGKHnB24DluaanEzWvA7LOYHw8CcztdVsIyIWiw0Cu+M3sh81eB04fYX7KdA27bLmhrGytsprYwAuP0mmS7U0Z3GMFZK03aLrBYlwyWk5QvVKkixCp5IwXJ6iLjHYhfJSkeT1VC5mhFlDfCQvVcdwNr4i4Beb1AylzTuDZMoXZADVOwfDhNJr7rLEjuTsPoSmWAWKvMAGSF7z8T3W9AAP8rlfLrDR148FKaySqh13fwsCg593db/VdzPuLdzcpoLPRqM6a3rexCmx8ypcyO73gaMBJNrnooLGFx8lqsFkbSw1FY4C0ETsl+sjgWsaO5JP3RjLwdO3WLk/CMxjeJspz+Hp3XewkTTNOxGhZGew6u/ZUUU299zrdQ2rpaddagsIxbbZWSzIsswKjPPismGvIRzFc5kqUABRCn+bcKOUACRKkQAIKEIAEIQpAaQhCqSxUiEIIFQkQgkEqRCAFU7D6os2UFTMLF3WOt1WaTWy0W08ot2VuffRW5qw1rGjuqGelIcLKVCfGwei5QhFHSdsno9BwZ3hHmp1a24VVQuADbK7a3M1dTmQ8HGUk7KyfVm9kkNNlBUQ6usoaRKbHpZiUxG0lykGOwRC3W6kgYxibJC70XjOJykyvPclen8U1oylt15pX2JJVirI1Nd7msbu4gD5rUS2a1sbfdYLevmq3BaLljmu0c4eAfpB3PqVYlt0jyLOzwvY0eNV1j2fuRyfqnIo76JxtOeysIKUtsVwyMpe47h2Hl7msaLklQON65ucUUbvy6Y+O20k3xOP8vuj+paWWrGH0j6s25sn5dOD1eQfF6Aa/JeaPdm1OpNySTqSdyU1xq/vYnzLfsX9kaVctbdKYynoDZOiAy5llwp7yFGkaN0ANhqXInYwgtspAYIskTxK4LFAHCEFCkAQkSoAZuhcpVQk6QubpUECoSJboAEIQpDIKdhI8agq0wRl3KsvBaPkvyy5CillpB6qW+UNKhzTXNwuK8FmaWgqg21ytPgNQah2VouBuegWU4Z4ZnrHBzwY4+53cvWsHwiOmYGsaBb6rqio5Hh4y2ssxX0pilPY7LbWVZjVFzGHuNlLITMyJL2CKt4YwlMhlneirMexJjS2IusXaAKM4RZJt4RRcSxkxGW+h81lsLoS782QabsafjPe3ZSqbnPkljkceUxx0/V5BWBF9NgLfJK2XyS6j1fHi5KXsNF37lWmDUrZXAEkX7Kv5Oq0vDeFOebjS3VJj0UvLLKi4YDiSDdo8t1aMwSMhrSBZvVWwyU0DnPc1jWNJc5xsGgdSSvJuLePjM19PTZmsdcPmOjnt6hg6A99/RMQpbaFJ8jGd/wQ+PsWbWVAjjN4aYFkZGz3X8bx6nQeQWZEdlxHNZPxyA2utCMeqwZkpNvI091uiGuUl8QKjyssrkA5N3SCRABOqAO2usno3A79U0Iza9jbvZcZeyAJM0YtomI2ErnOfVLHLZBAskdkwU+X3TUm6AOEqRKgkjNK6Ut+FSt3aSmHwuG7T+yomSNpUIQQCW6RCkBUIQgBVdYG22qpQrSiqcgVJ+C0fJcx0klQ/JG0uPl0XoPC/AjWWkm8bux2CovZlicRmcx1sx1bfqvX226KsY6Jkzinp2xgBoAt2T4K5ShdCh2CkeLrm6jVtc2IXJUPWyVFyeEZ/HKUsfmHXp5ryrH6Z8ldc3DYg0k9vL1Xo+OY2MpedB8I6uWBq6l0r3PPxHokrORnSNGvjddy8nDjfbROxQrulpS47K/w/Dr20SrY2kV2G4W6R4Fuq9IwfDxEwNAUbCsODADZVftJx80NE4R35s/5bCP9tp95/wC2g8ymKa95YtyLtdUYj2l8TmrldSxO/IgdZ1jpPINye7Wm9vPXssIYlwJfonBPotFLCwZjeRDDpdNbLt0pTaCB9shSPkKehYAFxlupAjtWg4WETp2NksQdNVTmida4F1zTPcx7TqCCFWfqi0jpX6JqUlo9YxvAGOo5mRsFw0uZYdRqvMP9PlbGJiwhhNrleq8JYsZS1jtc7bfMJziXCgKCqjAHgzPb8jmSNFzjp/Jo8qhS9X40eQPC5ISsmC7mcCFomSMFybddKzdSDFcKSCIhPmBCCTbsq2Hdq7dTQydk+2mY7skdhYOxsklJDTqkiuqOG43bWVXU8LOHu3WiNFK3Z10c+Vm7bq6kzm4mKnwSVnS6gywOZ7wstxiWPxQtJkAv0C8yxrGn1DyfdbfQLpGTZRoncwdwgPB6hZ7nHugTEdSrZIwahjUsjtFn4cRe3rdWlNXtkFtiqskscMrnU8rJWmxY4H5dV9HcL4q2qgZIDe7Qvmey9D9lXEfJl/CvOjtWXP7hCA9uCULiN1wCu1YqBWW4yqmQsBc7xH3GdXf4HmnuJuKmUgMbLSS/p+GPzd/heZVlXJO8ySOLnOOpP/ugSt9yS6od41Msqb0c1lU6V2Zxv2HQDsE5TUxJSQQXV7h1LskGaGB7DaDbRarD6IADRM4fS2sruCOy7VV52L3W40huqqGU8T5ZHBrImFz3HoAF5fxBif8AqNFPM5tifExv6Gj3R62/uuPahxX+IkdQwOvHA789w2kkHwA9Q3r5jyUHh9+aklaerHfZdLHhrHyVphmLz7owbQuixI3QqXcELRwZhDshSuUCkMCkBrm6WSxy2SvgITRbZAE+OvLfRWUIjmtoAe6zqk0lQYyNwLrhZXncfIzTdj0z2j0Lh+8D2G4s3ZajH6s/gamU6B0bgB30ssNh9YDk6i4XoHGOHuqMLIi3DWusPiA1IWfWm57NG+SjWsHgxalJKeYRc37onstcxGRgU8KgphCkgltmCFEQgDZYbUnbVW8c5HVVGGNBBsd3X30VkG627LKjtGwTBWH1VhQytexziPdBNvRUkxyhTcDdmhn/AJXLpDycrcYPGuKMQM9TKdgHEAeiqLp/EBaWT+d/3UdNiIqEBdhqCDhOx9CN02QlYbKUDNFQPztv2TkdQ6KRkjTYscCE3w2M5c3yunq2mIdYAm5080YIyfRvBOMtq6WOQEe6L+R6qq4r4wy5oKd2uzpR07hn+V55w3JNR0zoi8tMpuWA+609L+aeZqUpdfnUR2jj/dI6ALiSTck3JO5upMNNdO00F1aR01raJJs0EhimpVo8Mo7AKLRU23qtHRwq8I5ZzsnhEimissl7U+Mhh1PyInD8TUtIZbeJmzpT59B5+i0PEWNx4fTuqJNbaRsG8jzs0f3PQXXzbxLWS1c8lVK4ufIbu3s0dGNHRoGgTsIaM6c1k6wmXU3N73vc3J81v+D3NdG+M9QQvMKObK4FaLDcWMEjXg6X1XG2Da0N0WJeSJWwmOR7Dplc4fVNB61vFuHtljbWxfEBzLfdZFPVTU45ELq3XNpjgkKcZUWTCRdDkT21IKbmsVFulzKSCVRxjMCVfB0Uoylo9VmGyEJ+mqC03uuFtTntPDGaL1XlNZTNLS02QWBv2XqXA2J86Dlu3boV5PS4iHAK4wfHHUrjl1DkhJyjLLNHrGyGI+PYie0vhc0c5njH5UxJ0+Bx3+RWKzL32jnixSnMMjb5m2N143xhw+7D6l0RuWO1jd3Hb1Cdot7LBm3VOLyUiRF0iZFwJQkKEAavA3EZh2V/nGg76qgoDZ0lujX/AEOisM5LWm+qxXLqzXisi4nP0CtuF25qebzY77KgqNVq+EGjkv0+F32TFU+xyuWDwPEm2lkH8b/uVFVjjo/6if8A8j/uq9OIRAJ+NiYCkMUkM7MF1yachT6YJ+RosoyGNEjhUWmt3C3TKNrDnIu/4f4fP1WR4NjBq2XF7NefmBothK7UpbkWNelDfGpT9TF3UqCG6bgCtaRoSTNBIepY7b/JWcLbqEwalTqTceqEWfgucLp7i6tZZGxMdI9wY1gu5x2ATWHN8KzntAeS2KO5ynM4t6EjYlN1xwjPuntlPxBUMr35nHwtuI2noO/qVm6zhVjwbW1TTzlOlx81LpKh36imovWBRo82xXD3Uszonf0+ifphmbbsr/2hC/Ld17rP4cVymsDFWz0TgedssL6aTUOBGqyeO4S6lmfEQbA3ae46K14bcWyttpstD7QoxkhfYZtBfyXGifWzHyMcqClX2+DzgtSWVhIwdlDeFpGWxqyF0UhQQIi6EIA6ZIWm4KsaLEfEA5Vi5VJ1xl5OldkoeD1ThfEeTI1wOjt1quM8BZidLpbO0Zo3djb7LzbBXHlMN+i9O4TlLmAEkrL3CeEaU0pw7M8Aq6Z0L3RvBa5hsQmSvUPbNh0TDFK1ga9zrOcL6jzXlxWpXLtHJlyWHhAhIhdC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4" name="AutoShape 8" descr="data:image/jpeg;base64,/9j/4AAQSkZJRgABAQAAAQABAAD/2wCEAAkGBxIPEBAPEhAPEBQPEA8UEBAQDw8UFA8VFBQWFhUUFRQYHCggGBolHBQVITEhJSkrLi4uFx80ODMsNygtLisBCgoKDg0OGxAQGywkICQsLCwsLCwsLCwsLCwsLCwsLCwsLCwsLCwsLCwsLCwsLCwsLCwsLCwsLCwsLCwsLCwsLP/AABEIAKsBJgMBIgACEQEDEQH/xAAcAAABBQEBAQAAAAAAAAAAAAAAAQMEBQYCBwj/xAA7EAABAwIEBAMGBAUDBQAAAAABAAIDBBEFEiExBhNBUSJhcQcyQoGhsRQjUpFicoLB0RVDUyQzc/Dx/8QAGQEAAgMBAAAAAAAAAAAAAAAAAAQBAgUD/8QAJxEAAgICAgEDBAMBAAAAAAAAAAECAxEhBBIxIkFRE0JhkXGB0TL/2gAMAwEAAhEDEQA/APNkqEKSoqAhKgAQhCABCEIAEIQgAQhCABCCug1DeESlk4S2KditfVTwYwLaLlK9I6xobKtCmPgDtlEewtNiukZqXg5yg4+RF3GOq4T0Y0VmVGpDqkQ7dCABCEIIHadtypZjTVPIAF3zRdACmMBNBmYp10l+q4jdYoASSCyjkWUx5ukZCFIEPKksrFsQCYkAJsEAR2yEbEj5qRHiMrdnFdPpbC6huCMAW8HEUrd/oVZ0/F7huSFk0hVXBMlSZ6FTcXgj3glXnRSKv0olu8hxCEqsVBCEIAEIQgAQhCABCEIAEiEKQBcyAmwC7Cfw0h0nouFssI70Ryxymwp1rlSH4Q4gELSUxabN0U/8PkGo0KzZ2yRqwpi0ZulwhwAd+6iYtTgC/ULWunGUjZZHF5fEQr8acnPZx5NcYwKlPO0CaYNU7MdFrGSMBKkCVBALqJhcQALkkABcq3wSmuHSf0t9fiP7afNVnPrHJ0qg5yUS2ocCgfBI11w9kUknODnWYWNJtbYt0ttfVZ+gojK4alrRbMe3kPNbPFI+RRMgaDza0guNvchYbm56XNv2KTh3BDJIxg1bfXTfuUkr3GGc7Zoz48JW4Sworf5IGL4PAyhdOGcp8b4msOZx52Y2LSCdSBd1x2WXp2PkOVrHPPZrSSvXuIKTD7wsqJg4QAiOnjdmLnH3nFjdSdh6KHiHETKGJjqWhY1jzZsji0AEdHBtzfyJXGvmz/4ri5P5el+2cb6oyk5rUTAzYFWRRGd9NMyNvvPe2wA7m+qrhL5q24gxyprzeeUuaD4YhpGz0b38zcqlEK1I9sbEXj2HXOukgbY3umXiy5EhViCfUSXCrnLpzrrlACLkrpIUAcoQhBJ2hCFUAQhIgAQhCABCRKgBUJEIALJEqRSA4G6KywChBJKXA6ESmzlpG4YINtln3z3g1ONS+im/AzR0f5zdeq2ddhZdGAPLZZGjktKDfYrf4dUZmhKSzkcSwtFDNw+eUT1svNsVjLJHNPQr3eo1YRtovHuNYw2XS2q7cf8A7wLch9q2zOwDVLUHWyIQm5DqVqmQcp+lpZJTljY957NaTb17LvD5Ig485he0teNCQWkjwkWPeyu4eLnRcswU8ELmRGJ8gzuM40yl4Olxbe3UrjbOxL0Ry/z4OsYR05P/AE6w7gqok1kcyBvdxuf2Gg/dXtHQQB8dNG7nSe6xodZt9ySR+6ybsZqKmVgkleQXDwjwt0N9gtDwmBHJNP1iglIP8RGVv1IWdfXe8fVn/Uf98mjxFXtwX7EZUvkc5rn5gHkABxLdDYWvuFf47M6kpGU0Ok9W3xv/AOGHZzr9Cdh/V2WVwtwjfzCLtj8Vr7noCVpMPjkrpuY7xF2W5AADQNGgDyCI4g9LwMTj2jj9kPhnh25IGlgS+R27u9z0CrOL8fjePwlNrDG8OfL/AMz2ggZOzBc2PXdTuM+Ima0NMfymaTyN/wB9w0LAf0D6ny3yLgD6p6mp57y8mbyOQmvpw1EZM9wlikRyLlcyw5U0JHE46pldlxK5QAiEqEAIkIXSRAHNkJShAAUIKQqpIIQhAAkQhSAIQhAAhC6Yy+iAOV3FGTsCfkrOiwgvtdarA8HbG4XAIXC29QQxTx5WPRXYPSFrQbWJKt682aFa1Aj5jWiyYxanDi1oWY59pZZtdelaiiBh1O1zgVuMNha0CyyNNh5a4eq2FLHljv5KCkpawUPGeOmBhDdzovKq+rfM7O7UrQ8bzvdNYtOULNXWlx4JRyZPIsbl19jposFHU1zhZRjGmULDaF0WELlSQWODR3kv+lrz6aW/urmgqcsVQwfGIwT2s69vsmsMpCyAEizpjf0aPdH90/IwNAY31PmSs6+XaZrcVOuH8nEQvHb9TvoP/q1lRJ+AwmSQEiWpHKiI3BdfM4ejQ76LK07fGxvawPqTc/daX2lU7rUDG/8AbbTya9A7M0O+dsqrVFdtnTkzfTEffR5mLhWdBhcslifAD1d7x9Gq7w6mYAMjRf8AURdx+fT5KTPUspXEv8b9xECL3/jPw/dd5ciUniCF4cOEF2teitxjCG00EMwe68kjo3MeADcNzZm26dD6hUVQ+6k4xWy1UmeQ7CzGN0ZG39LR/fcqvLSma1JRxLyI3Si5twWEcIXWUpFc5iISpEACChBQAiEJVIHF0JEKuCRUJEIAEIQgAQhCABWeEQZiqxaThu1tVSyXWOS9ce0sF1R0pDT6LqHFsl2u3GyffVhrSqOSndK4u6XWdl2PZqV9aVocGKHnB24DluaanEzWvA7LOYHw8CcztdVsIyIWiw0Cu+M3sh81eB04fYX7KdA27bLmhrGytsprYwAuP0mmS7U0Z3GMFZK03aLrBYlwyWk5QvVKkixCp5IwXJ6iLjHYhfJSkeT1VC5mhFlDfCQvVcdwNr4i4Beb1AylzTuDZMoXZADVOwfDhNJr7rLEjuTsPoSmWAWKvMAGSF7z8T3W9AAP8rlfLrDR148FKaySqh13fwsCg593db/VdzPuLdzcpoLPRqM6a3rexCmx8ypcyO73gaMBJNrnooLGFx8lqsFkbSw1FY4C0ETsl+sjgWsaO5JP3RjLwdO3WLk/CMxjeJspz+Hp3XewkTTNOxGhZGew6u/ZUUU299zrdQ2rpaddagsIxbbZWSzIsswKjPPismGvIRzFc5kqUABRCn+bcKOUACRKkQAIKEIAEIQpAaQhCqSxUiEIIFQkQgkEqRCAFU7D6os2UFTMLF3WOt1WaTWy0W08ot2VuffRW5qw1rGjuqGelIcLKVCfGwei5QhFHSdsno9BwZ3hHmp1a24VVQuADbK7a3M1dTmQ8HGUk7KyfVm9kkNNlBUQ6usoaRKbHpZiUxG0lykGOwRC3W6kgYxibJC70XjOJykyvPclen8U1oylt15pX2JJVirI1Nd7msbu4gD5rUS2a1sbfdYLevmq3BaLljmu0c4eAfpB3PqVYlt0jyLOzwvY0eNV1j2fuRyfqnIo76JxtOeysIKUtsVwyMpe47h2Hl7msaLklQON65ucUUbvy6Y+O20k3xOP8vuj+paWWrGH0j6s25sn5dOD1eQfF6Aa/JeaPdm1OpNySTqSdyU1xq/vYnzLfsX9kaVctbdKYynoDZOiAy5llwp7yFGkaN0ANhqXInYwgtspAYIskTxK4LFAHCEFCkAQkSoAZuhcpVQk6QubpUECoSJboAEIQpDIKdhI8agq0wRl3KsvBaPkvyy5CillpB6qW+UNKhzTXNwuK8FmaWgqg21ytPgNQah2VouBuegWU4Z4ZnrHBzwY4+53cvWsHwiOmYGsaBb6rqio5Hh4y2ssxX0pilPY7LbWVZjVFzGHuNlLITMyJL2CKt4YwlMhlneirMexJjS2IusXaAKM4RZJt4RRcSxkxGW+h81lsLoS782QabsafjPe3ZSqbnPkljkceUxx0/V5BWBF9NgLfJK2XyS6j1fHi5KXsNF37lWmDUrZXAEkX7Kv5Oq0vDeFOebjS3VJj0UvLLKi4YDiSDdo8t1aMwSMhrSBZvVWwyU0DnPc1jWNJc5xsGgdSSvJuLePjM19PTZmsdcPmOjnt6hg6A99/RMQpbaFJ8jGd/wQ+PsWbWVAjjN4aYFkZGz3X8bx6nQeQWZEdlxHNZPxyA2utCMeqwZkpNvI091uiGuUl8QKjyssrkA5N3SCRABOqAO2usno3A79U0Iza9jbvZcZeyAJM0YtomI2ErnOfVLHLZBAskdkwU+X3TUm6AOEqRKgkjNK6Ut+FSt3aSmHwuG7T+yomSNpUIQQCW6RCkBUIQgBVdYG22qpQrSiqcgVJ+C0fJcx0klQ/JG0uPl0XoPC/AjWWkm8bux2CovZlicRmcx1sx1bfqvX226KsY6Jkzinp2xgBoAt2T4K5ShdCh2CkeLrm6jVtc2IXJUPWyVFyeEZ/HKUsfmHXp5ryrH6Z8ldc3DYg0k9vL1Xo+OY2MpedB8I6uWBq6l0r3PPxHokrORnSNGvjddy8nDjfbROxQrulpS47K/w/Dr20SrY2kV2G4W6R4Fuq9IwfDxEwNAUbCsODADZVftJx80NE4R35s/5bCP9tp95/wC2g8ymKa95YtyLtdUYj2l8TmrldSxO/IgdZ1jpPINye7Wm9vPXssIYlwJfonBPotFLCwZjeRDDpdNbLt0pTaCB9shSPkKehYAFxlupAjtWg4WETp2NksQdNVTmida4F1zTPcx7TqCCFWfqi0jpX6JqUlo9YxvAGOo5mRsFw0uZYdRqvMP9PlbGJiwhhNrleq8JYsZS1jtc7bfMJziXCgKCqjAHgzPb8jmSNFzjp/Jo8qhS9X40eQPC5ISsmC7mcCFomSMFybddKzdSDFcKSCIhPmBCCTbsq2Hdq7dTQydk+2mY7skdhYOxsklJDTqkiuqOG43bWVXU8LOHu3WiNFK3Z10c+Vm7bq6kzm4mKnwSVnS6gywOZ7wstxiWPxQtJkAv0C8yxrGn1DyfdbfQLpGTZRoncwdwgPB6hZ7nHugTEdSrZIwahjUsjtFn4cRe3rdWlNXtkFtiqskscMrnU8rJWmxY4H5dV9HcL4q2qgZIDe7Qvmey9D9lXEfJl/CvOjtWXP7hCA9uCULiN1wCu1YqBWW4yqmQsBc7xH3GdXf4HmnuJuKmUgMbLSS/p+GPzd/heZVlXJO8ySOLnOOpP/ugSt9yS6od41Msqb0c1lU6V2Zxv2HQDsE5TUxJSQQXV7h1LskGaGB7DaDbRarD6IADRM4fS2sruCOy7VV52L3W40huqqGU8T5ZHBrImFz3HoAF5fxBif8AqNFPM5tifExv6Gj3R62/uuPahxX+IkdQwOvHA789w2kkHwA9Q3r5jyUHh9+aklaerHfZdLHhrHyVphmLz7owbQuixI3QqXcELRwZhDshSuUCkMCkBrm6WSxy2SvgITRbZAE+OvLfRWUIjmtoAe6zqk0lQYyNwLrhZXncfIzTdj0z2j0Lh+8D2G4s3ZajH6s/gamU6B0bgB30ssNh9YDk6i4XoHGOHuqMLIi3DWusPiA1IWfWm57NG+SjWsHgxalJKeYRc37onstcxGRgU8KgphCkgltmCFEQgDZYbUnbVW8c5HVVGGNBBsd3X30VkG627LKjtGwTBWH1VhQytexziPdBNvRUkxyhTcDdmhn/AJXLpDycrcYPGuKMQM9TKdgHEAeiqLp/EBaWT+d/3UdNiIqEBdhqCDhOx9CN02QlYbKUDNFQPztv2TkdQ6KRkjTYscCE3w2M5c3yunq2mIdYAm5080YIyfRvBOMtq6WOQEe6L+R6qq4r4wy5oKd2uzpR07hn+V55w3JNR0zoi8tMpuWA+609L+aeZqUpdfnUR2jj/dI6ALiSTck3JO5upMNNdO00F1aR01raJJs0EhimpVo8Mo7AKLRU23qtHRwq8I5ZzsnhEimissl7U+Mhh1PyInD8TUtIZbeJmzpT59B5+i0PEWNx4fTuqJNbaRsG8jzs0f3PQXXzbxLWS1c8lVK4ufIbu3s0dGNHRoGgTsIaM6c1k6wmXU3N73vc3J81v+D3NdG+M9QQvMKObK4FaLDcWMEjXg6X1XG2Da0N0WJeSJWwmOR7Dplc4fVNB61vFuHtljbWxfEBzLfdZFPVTU45ELq3XNpjgkKcZUWTCRdDkT21IKbmsVFulzKSCVRxjMCVfB0Uoylo9VmGyEJ+mqC03uuFtTntPDGaL1XlNZTNLS02QWBv2XqXA2J86Dlu3boV5PS4iHAK4wfHHUrjl1DkhJyjLLNHrGyGI+PYie0vhc0c5njH5UxJ0+Bx3+RWKzL32jnixSnMMjb5m2N143xhw+7D6l0RuWO1jd3Hb1Cdot7LBm3VOLyUiRF0iZFwJQkKEAavA3EZh2V/nGg76qgoDZ0lujX/AEOisM5LWm+qxXLqzXisi4nP0CtuF25qebzY77KgqNVq+EGjkv0+F32TFU+xyuWDwPEm2lkH8b/uVFVjjo/6if8A8j/uq9OIRAJ+NiYCkMUkM7MF1yachT6YJ+RosoyGNEjhUWmt3C3TKNrDnIu/4f4fP1WR4NjBq2XF7NefmBothK7UpbkWNelDfGpT9TF3UqCG6bgCtaRoSTNBIepY7b/JWcLbqEwalTqTceqEWfgucLp7i6tZZGxMdI9wY1gu5x2ATWHN8KzntAeS2KO5ynM4t6EjYlN1xwjPuntlPxBUMr35nHwtuI2noO/qVm6zhVjwbW1TTzlOlx81LpKh36imovWBRo82xXD3Uszonf0+ifphmbbsr/2hC/Ld17rP4cVymsDFWz0TgedssL6aTUOBGqyeO4S6lmfEQbA3ae46K14bcWyttpstD7QoxkhfYZtBfyXGifWzHyMcqClX2+DzgtSWVhIwdlDeFpGWxqyF0UhQQIi6EIA6ZIWm4KsaLEfEA5Vi5VJ1xl5OldkoeD1ThfEeTI1wOjt1quM8BZidLpbO0Zo3djb7LzbBXHlMN+i9O4TlLmAEkrL3CeEaU0pw7M8Aq6Z0L3RvBa5hsQmSvUPbNh0TDFK1ga9zrOcL6jzXlxWpXLtHJlyWHhAhIhdC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708" name="Picture 12" descr="https://encrypted-tbn3.gstatic.com/images?q=tbn:ANd9GcTDkpgsZBvI8G2sHaIZPVYN4CQ_zlDpnXiBPOvrV2ZWrlMiqY8i"/>
          <p:cNvPicPr>
            <a:picLocks noChangeAspect="1" noChangeArrowheads="1"/>
          </p:cNvPicPr>
          <p:nvPr/>
        </p:nvPicPr>
        <p:blipFill>
          <a:blip r:embed="rId3" cstate="print"/>
          <a:srcRect/>
          <a:stretch>
            <a:fillRect/>
          </a:stretch>
        </p:blipFill>
        <p:spPr bwMode="auto">
          <a:xfrm>
            <a:off x="76200" y="1524000"/>
            <a:ext cx="3352800" cy="3886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3962400"/>
            <a:ext cx="8229600" cy="1524000"/>
          </a:xfrm>
        </p:spPr>
        <p:txBody>
          <a:bodyPr/>
          <a:lstStyle/>
          <a:p>
            <a:r>
              <a:rPr lang="en-US" dirty="0" smtClean="0"/>
              <a:t>After RAP process, instructor lectures briefly</a:t>
            </a:r>
          </a:p>
          <a:p>
            <a:pPr lvl="1"/>
            <a:r>
              <a:rPr lang="en-US" dirty="0" smtClean="0"/>
              <a:t>Highlighting concepts which students are struggling with</a:t>
            </a:r>
          </a:p>
          <a:p>
            <a:pPr>
              <a:buNone/>
            </a:pPr>
            <a:endParaRPr lang="en-US" dirty="0"/>
          </a:p>
        </p:txBody>
      </p:sp>
      <p:sp>
        <p:nvSpPr>
          <p:cNvPr id="28674" name="AutoShape 2" descr="data:image/jpeg;base64,/9j/4AAQSkZJRgABAQAAAQABAAD/2wCEAAkGBxQTEhUUEhQUFhUXGBgXFxUYGBwXFxgVGBgYGBYYGBccHCggGBolHRgVIjEhJSkrLi4uFyAzODMsNygtLisBCgoKDg0OGxAQGywlHyQsLCwsLC80LCwsLywsLC8sLCwsLCwsLCwsLCwsLCwsLCwsLCwsLCwsLCwsLCwsLCwsLP/AABEIAMIBAwMBIgACEQEDEQH/xAAcAAABBQEBAQAAAAAAAAAAAAAEAAIDBQYBBwj/xABFEAABAwIDBQYDBQUFBwUAAAABAgMRACEEEjEFBiJBURMyYXGBkaGxwSNCctHwBxRSguEzYpKy8SQ0NVNjosIWc5PS4v/EABoBAAMBAQEBAAAAAAAAAAAAAAECAwAEBQb/xAAxEQACAgEDAgQDCAIDAAAAAAAAAQIRAxIhMQRBE1FhcRQikQUyUoGhscHwQtEGIzP/2gAMAwEAAhEDEQA/ABm7GpENdJ9z9a4kUQgV4zO4aGz1PwNOCT4e39akArsUoSME9B7/AJiuKX4H4fnU8VxQMKAJGZKkEixhQgweVjWMQocnlUs1ztTAC4BHOAmfGQBOldy9KNGFTSaRboLFvFJKAtGYi2Y3HkOdFRsDlQUXOQvUiVDofQ1n9gYl5xTocCPs1lvhkEkc7nStA03RlFxdATs7bqfUU4I8jRLGGKiAASTy1vWz2FumlIzviSdEch5kc6OPFLI9gSmomDLZ6Upr0jGbtYUJKlSgC5Oaw/xTWH2iG85DJUpA+8oRPkOnnFNkw+HyzQyauAICuxTstLL51EcbSinR+orhB6T5VjWNDU2BINSo2aCOLiPVVyPLpTG3cpmPcGuKWpRur2optAaE+2J53v8AoVFk8fe1TqvreuZaNmIsh6T5XptTZKdJ8/O9YwPFcKamKR0jyP0rhQOR9xHxFGjWDqFNDRPKrnY2CaWftnQ16TP83dT61tsLgsCwkLzNEclrUlU+XL2qkMerlpCSmkYLZ+7jz3cQSOuifc1p9m7hgXeX/Kj/AOx/Kj8fvth0WbCnD4DKn3N/YGs1tHffELkIytj+6JV/iP0AqyWKPqJc36G1b3ZwoAHZA+JJJ+dKvKXNqPEkl50k/wB9X512j40fwg0y8wcCp0VJtTDdk84jTKtQHlNvhFRoNclFkyUV2mg04GhQ1na7XJqMvQY50KMTU3shrA89D710KmnTWMU23RwOcS0pSgE5VKkqUSBefBNh1vWJZ2GggEgybkgnnXoG1tmB4alKoiRzTIJSfCw9QKr3NkODup6aKtA866MWRRXJKcbZTbEZUw4VhS1TOZKlWJMcR6qsLmttu8pWIc7NKeI6CZ85tbnVThNgYlYJQ04oDWEz8q3G4u7rrCv3nEZWkpBsoZVGQRKpPCL86Zw1u39QXpRrti7EQwJspfNXTwT0ru2duN4ccRzL5IGvr/CP1es9tze8mUYew5uEXP4QdPM1lFrJJJJJNySZJPUnnTT6hRWnH9RY43LeRYbV2u5iFSs8I0QO6PzPiaCFMBpwNcbbbtl0qHUork12axhRTYp00prGs5FNKfKnA9KMwWynXe4gkdeXvpTJN7IDYBk/U11KfOtdg9z4u8sAcwL/ABNh8aLD+Bw+kLUOnGffuj4VZYH/AJOhHkXYxSmFASRrzqMp861uO3sUoQ22kDqviPtoPjWS2rj8nGoCT5JHsB8hQlGK4NFt7HBSLdZTE73jPlMJ870Zhd5m8ycyuA6qggJPK8C1IrveLoo1tyXxbpim6He2skAFIKgdDqPhQLm0nF2SCPCPyqqUexJt9w11sDoPhQjrqRzqE4N5VzIHU2/rUydmlIzKINpiPCdTQdAIv3hP6FKgn3FBRAjwtyNxSrUHc2W/brZxRW0tCwtCSSlQUMwlJFvBI96oUu1S7PdWthK8pKjBMREHw1/0q3wzSFaKMjXnrpA19PKnkquwIID1PDtQLwRGh9wYj3109661hFRJMdLG/lQpMOon7WiEKTFzfnVe7hnEpzZSbkWIMRz6HnppUAxImMwtQeOw6i1zjlpXQqgEOH6xaY96nhUZot1tHWNaVwoKkFoM1qdjbqKcAW6cieSY4iP/ABrLbK2p2Cw4W0r6BUwD1AHOr3Gb9PKSQhCUGYKhJIMSQJEA0YRgt5bgk5djWbS2szg0BAAzAcLabHzPQeJ18aw219su4g8Z4eSB3R+Z8TVKvFEmVEkm8k3Pje5pB6tOUp+3kaMVH3CZpZqH7bzruepaR7Js9OSskEwR50OHKJGJUs5QkXtr9ZitpNYs1dz1eYLdm2Z95ptP4go/OPiaKOIwDPdSp9XU92fWB8DTeF5uhdaKTBYF10w2hSvIWHmdB61f4XdJQGZ9xKE87z7mwHxoPF73PGzQQ0nkEgE+5EewFUmKxLjhla1KP94k+3SmSgu1/oD5n6GsVidnsaS8ofzD4wihMZvm4bNJQ2nl95X5D2rJqQa4cIo/1tR1y4W3sDQu5Y4vaq3P7RaleZt6DQUGvHpGpoDFYVSDCpHPp86bhGUKJzEwOgm/nSN1yMoXsiZ7byRoCaCxijiUfaJGW+UH4nzqywyGlf2OGxD5BIkNnLKTB43MqLEEa8qZjkOJI7ZvsyRKUSk5UyYEoJTNutbLGahqop02l5KZl39lZMOptMnMQqdYIvPgeXl51mtlpUSrMJbBhU6SdPXnXoTR1nyrO7S3YcJPYgQSVQVAXPhWwZruMu/c683SylTxq67BuxMekFLZukHMqbyDYADoLR5Vq2Xn1/7vgHiOSnMjCPO5zR6V5zhAWXE9skpKQEqB5CbK8bE+1e6bsYsPYZtY6ZfVNj+vGuvBig5tM8zqXKK8mZlOwtoOd9zDYcdEJU8r3VlHwrGOF4PPNLeWvI4USeGRA5Cw1r2wprxvHEDGYqSB9sdT/dTVuphCMPlRDDJye5Ky+UpAKZjnSolBTGo+P5Uq8vUdmkB3cCQwkrJSMnCRpmBi4qZtBXOUibgQY5VDsFxJwqUqi0gDmeIx9feicGAlVgPefl+tK6ptWRSssUYUqCs+YQITlIVBGqSSJjS/hzqFpp0JVlUhSScoCgQowNRExMj4VYJNynKIVBsbQZFlTe5I8KhZ4LFJkHMk5Tc8jytB5z1pYzi9mUcWtwN/GAEJcaKSRKVJGbMNDeR4X+NQqwQVDhcSqYMZgSI5HQn+lG50JbUgJgySVa5iJ5cvpFcx7aSgDsgCCcxAynlciAY8+tPqXYWgBGFnuBIVfi7vS1rEW08a7hXiklK9SLkA6z1Ecj8a6nO2VZdDJynWdQB4VA25ndKSE8QmxkjTnA/R9g3Zqo0bjMNyAbgTluYI5DnQjLSISpQMk94gz0lMaRpMcjrVli0SxrHCm8x051TtLVHZqzZgRlI9xpqki/mKhhbp+5SXJYMoBkG9oBn2A6X/AFpULjN1ZioAki9+IXAE6m+oga01xPBBvHIxzI566wYqHDWVAJIJFvaP1yq26EJGVEDQdLXiPjRLa0FUqykDkLaiZ0BIvSBFxIAJGloPiQaheR1MgiCNZE6T+tKKkwaSBawcWtCZy9gFBMkAKDyEkiTY5THrU2ITAsBPXX3/ANOVCIURiVGCSWI1g/2yOvlRjjluJCptflOto15U93VoFURBRGWwEiToPa1NS4oqgR4TIv8AWjcPs5SxPdvaRFvIC1SN4ROdQJmJkWvAmfal0oFsds3CdqqJAjU6wOZ161Z7H2MXA8SoQ2so0MmOcaC1c2UwUukpNig66gyI0jl51c7tJhGKH/VNbSjWyBGym08ifM/lFEJZREZUwdbVKuo5oJlKM9vKwFvFR/hSKpnMqbAc4Pw+lX+2P7Q+QrK7wLWlklI0VBV0Gkx8K5MtylR09MryJG63UvhwYsVuFP4Son5zR2P2W09l7VAVlmOJQ117sTyrG/s221JLK1WUOCf4hqPUfKtJvTtwYZGVJ+0UJ/Cn+Lz1iu6El4STfG1bC5+gzLq/Dhy90/R/6MnvZ2LWICGQEhKRnCdMxnKkSe8Rc+Xiaqg8Tf4ULE8a7qVJjU31Pr1PhXc5FckqbtH2PR4FhxKF3XfzId5mQvDrV95AKknnA1HtW3/ZI8FbPQbyFrBJ6g/lFZHCt9sQ1c9ockCxObhsTYG9ekbobD/c8I0xIKk5iojQqUoqN+cTE+FdvSL9D5n/AJCorJGu6Lc14DvZtJbWOxIRlu4TJEnQV7+a+dN+v+IYj8f0FdOSnszwseyYk7xYiP7Q+wpVVJFqVc/hw8kV1PzL/Zr0IiT3jeLan41bYEyVJtKQTrrF4HnRW7W7qnWe0StoJLjggk5hxGxSEm1h71aHdVeqVtESRIkTETyHWlljb4G1JA+zcSuyW2iuASU5kxBE2JNwb28ae1j1FTkNuKQPvBNkyCQFC1pm5PKrDDbvvJmHUpJBBIkW6W5aVzCbEdABbdsYMDMJgqFxPh8aXwPQPilSMQUQogKkRcySJjukQDcc6tVoUGVwg8SSoHtEQDbVKCbeFF7S2S4BK3UZRa4UomxGh5kSYHU1Q9ihJHGtKeobkeNu009KlJqOzpMeNy4QOhDwGYKQBIGmbUc58KEwDSv3kCZV1Aj4VqGd0HHk9o1iUZVGwUgi/SJlJ8PzpbH3IdW8QXUJULEZFWGnJQmqQTfAsmlyWGIR/s2k8KPmms/20WATH3pM66aac61O1cMUsrbSeIDKD5ECsXiGlpUUld9LpiToYrmwd/crPsHuuBUTNuhibXmdf601lYAOWPXUnwquDJUJKyR7fCanTs0kjKVR/e+nWrUIThVzJ4etpH9KODCV6awBOlhXMPslsXPFPmB7c6sW2kiABA5RpWMwPCYGHcyjA7PJAM6rCtfTxq4SwhJlAA8ef9KFAhdug+dGg3pxWxw1qqxToQ6qRPgNLiL89Iq0KriqfaMdor094FNHcRsstk7SUpWW4hJtEcx1q83fMIxEmJXz9azOxkSomP1bx8KvGmRmQI1Wgf8AcCfgDSTlUtI6htYe4KjiiFEVFWQ1lPtNPH6D61X4nCBxCkEWUCDA+NWm0Bxen1NZre5b7RaQ1xF0xlFk21KletcU03N6S+OlTbort2tnfu7+Z4pIQSUgGZWDCSqLAamJ5CarttYt3EYleaeJR1kcE29MoqJ9x3DqCHOc31B8j7017bBIIGhFvOqqLuz6rEscnr1W6oLdRlPI+N/9PSgsdisqSeegHjypDE5gDOov59aqMXiczkDRPz508YnRlyqMaXc1m4rebEMA8lZj/KCr6V64o15b+ztM4tHglR/7T+depqrs6bh+58n9uv8A74ryiv3ZGa+dt+f+IYj8f0FfRJr5232/3/Efj+gqsjyYrYq0C1dpyBalUxj0HdzeVvCM9i6MrnbLkKSoFIITdQAKhebRV/svfJCnENJacIKuJyEJbSFZRclUm86TWZ3i3XOIexmKSbNOJUUTctqbbVmCYkjMVAmflUWwkBTgShQ0KoPdTaLj1qGTqdNNeV+lHRhwLJyemN4tKlKCSCQYIBmNfyqN/azeGwxfezBCR/CZJKwkBIOpJMdNaoMPtjDoWrIGQZgkdr1Opz3uPlV3vDhmzgR2q2VI4oyysE5gtOUk8KgoA3mKv4+PS2nwc0sORNWuTEbz70l9SVISttIROVQAUCq5zAEiYy8+VBbuZ3JcWSUgm2sx4VUPHM6eU/LpV7u1iOCNIrzM/wB1y7s9LDFJqPZGz3ZxClqGqQlSTB1PFHpWgwTp/eFqGvO3LKJ+lU+5mFUp1bhBCUpHFBINxAHKbenrRmJxyWu1eXohPU3iEhPFfWBXX022KL8rOXqf/Rpehjt69uOrdcS0Psw8WyRYqKAM8mbDNmFr8BqLENB4ADMkgySYMg6c51BrN7R2mQouIEJKlKWgE8WbvKv97S/hFXO7W01LacOUBIv2igCTI4RMa6GPGuScXB66/rOvE4Sho7ha22WE5lQI5k39udZRveRtkZWQpSrguqPEoyTmI0MdY5VT7045111RWMifupmYTyoDZOFLrgTeCYgQDAuQCecCu3w9rmcqk70xPQ92NpZwk9qtRJMpUc3lHNPnpWjS5esTgMRhsPiQlslCSghYJJhyQEieREKnzHjV8rAFauFZW2pBzkd+DPCPQJuP4uVcviKLbd1yrLSg2lXs6BDjXXn8QppwBpnKEgQc6smY3Nomb+UVJscKICiHEuFRBNlTl68gDVRi8WGH1hKFoLgQRmSUBISMoyJMEi2txIovZr7xLgQnMsAFhtJSErWCJCiVcICcx11Ap54ck46+2z9jQyYoPSy33iexZc/2dYbQhKVA5QvtFnNKTIOUAAGw+8KdiX1GO0ELKUFaRoFlCcw8bzVTvI/jEYVTix2TqIK0ylwhpRgKBTIBCggyNBNEbsdtj8L2vAXAVt5yvLxgDKooShUWKZ6+FPhm3cpVV0QyxiqUSy3KxliVEDMtQN05YSSlMWmTwm5+9pR+/G0XWwwzh1ZHXlqhfNCEJOdQ6GFC9Y3EbhvtsvBbjRK8mVKSscQkgqKkJEGwtOo9KvaK1fYZ1uK/dwUJJNxJnWBA0HOwApVC5OSd8/tsNrVxi1RqNm7wYltxTK1PvcCVpJKZ1hQzkgKGnOQZFWGD22XkZ0OKIkggmCFDUEdayuz9sOp7JpUKIJN4kkyBPIDiImrnZeAWlzEFRSO1WFpAvdSbzexkfWmhNwdZKKPEsm+Lf+DT4F49iVKkkE+ukD3NV2BUp5ZdUZHdR+EG5H4jJ8o6Uxp9brHZoSpC1KUnjsUhIy5rE2nNB6pqw2agJbSBaw+VRnSb9WTV0rBN5GkdgtS0zAt+LRPxIrzFZWPEV6Fvo+OxSkHvLEjwAJ+cViVCnxbI9zoMWrDd9wZh1akkptH6mnJauCOdG7OQOIdRTMsT4U7kenHD8qbZsv2b/wC9j8C/lXqK68e3P2h2LoWIPCRfS9ara2+b7SAtDDbgJg8ZSR0MQZFUw5oQ+V8nzv21ilLOpLjSv5NkqvnffI/7fiPxn5CvQB+0p7ngh/8AL/8AmqDCbQdLjrnZNjtHCuFcREgCJHlVcmWt0eVCO1Mx6NKVeip2k7/ymP8ACfzpVy/EP8P6lPD9Sp/aaEhLLiF5XOJs5SQSnvCSOQM2P8QrE4fbLzWjkLnvCMxn7pPMeFewbTZwyUj94YQEi47QlRmNQjVR8AKziN5GG1/Y7PZDYPe7NCFET1NgY86Tp3pxqEldFJpuVxdGEYxTrmZslRWVKgCygvz1idRpW02QyttrsnHCpS1Z1D7oVlSmw8kpE+FVuHZbD63kDicVCRaUIJ5wSCoiASOnjVhs9YUskzPh5g/WmzS17Lgphgo7sbjsF2auZJMk+nLw7tLZqlBLiW4C1KypPRKuKQOZAn1iubZXxcKld4WVyFtPY13ZLSs4WLiL+EhQn2tU9G25S9/IvNj4dC0uAAqdypQA6tTjKFJmFBB5kG/LhFtZzG128Q0HUuoaHdyqbbbQkhRIkLSkHUEQefpWiwxKZtHGrS0xEfrxqo30fc7NOVX2alJStNjxSFJMRzg+qR1q2BqWXTJ7MhmWmLdbhG62NSpos4hCczgVxZbKSdBniAekax1mptsY9tptGHZgA8kmdBN1cyfp4157jluwhCyeJAUlOggyBYWBgUThHMqm0/wpj1IlX1qy6OKza7dXdevmJ8Q/D01+foTbwOFQAOsiPrVcxiVNA5VZVczziPu+dhV9h9nDEuNoCykk6xmFuI2tOnWtCxuEgn7V7Mi0pCcijERxZjAt0puq6jFjdTKdPick5Lky2y9mOPJGVQK82ZWZUGQZJveb8qu8LtV/BklzLMiAlYuCb5o0HOtdgNzGiMmHT2apntFErygDnJmPUGedUW8+5bqAchQ7AGVYUEqUSQSCk2tfVfLSuWGbFmmrfy3w+fqGUXji13rsQ4jAYraaUutIzEKyoKnUpCeFOdNyFE2B5kARpRWx9ycWlac+IwyDIKEpUpRnke6Jv41c/s+wBZZcRi4QmUrGZaQApJWlQKhbmj7xmOgirfF737OYgB1CykQA2kukASbKAI1J51SWaUZOOPdX7kFFNJsqt1NoHGocU+eJvKgpDYlSVFWtwDxBQ0rStYN0BSEOPJURGbK3lSYISoAtkqAN4nlXn2w9+ng+92KEutKUrs0rLbJSCokBS7zA5XmKK2tvzjEglS8IwIsEgvL+JI+FRliettJKxteyTfB3b2GfjDpfxiXnc+VxTaSkAlxIQFJASIvGnzrW7J2OyGknLh5SMq19km606klQEyImeZNeJq3qxuKdCQ64okkhKSGyYue7lAtNVu1UvJP26XJOhXJv4KOprolibjGFpNXx3tk1JW3yezb3t4NaGwrF4dC21yILc5SIUnKkjU5T/LVLj9v7PQDlxT6zPdSoAe5ZVJ8ZryTtiE3AIMgHnyn6e/jSwmUnjkp6AhJNupmm+HVU3dDRzyg7jtZ6th9+8G2Ac2IXwgFBCTfU8cokA2HCKuNj7WD6S42kpQTYZkrPiZStXObEzavD2yULSZuCDppB5j0r0fZeAb7cvYXEpZC0qztd1JcynsyAq0BRBgi0GNahmwwgrQ0ck5vctt9Hp7JN/vG/8ot8ayyhUiduO4tIU+EBSCUcII6EzJN5qNVBRcdmfUdBXw8f73JcAeKuujiWPA1FhTxCiMSOM+R+Vbud8X8obuiAp0JXMGZgSdDECtnidlpDff8AQpHxgk/CvN9nOZQswTCVGAYNgdDy860uC2M+pAVnW2Tontiq3WRKfjXNnTUtR4n2gk5Rt9v5LE7PNilKVg/wlIIvGiiD7CnrYIEJEEG8W5UCMBjE919f+JJ+YFRufvidVA/iQL+xqEsk+1fr/o89Yoef7Fh2bnQ1yqpW0sQLENz+E/nSoa8vkhvAj5mWxu3EqJKnLnUwVKPqarl7XZnRxR68/nXNg7m4vGJ7RlALebIXFKASkxJJ5wPAHUCid6dzHcDlUVJcaXYOpBAC4kpUD3TrF7geleyoY09NnnvJN70F4d9sgFKlCeRNH4TEhBmygbdDPI+NY7BKulBMAk3+NbLA7quKSlSIVmyxK4stKlJuYH3SmNZoSxV3GWX0CnmjiOzUjI2VOZSrNKU8KrqJGlhy50e60wwmTiWlKAj7LOqeoMIy3uLnnQmM2GphrtStteQpJQBKcpUEyZIJGfhgJI8RIm4TjcJAc+ySooSpaEhMAJQl0/Zd1UFOUDvZidSZCOC5v6BeVspNibU7XMT31KPDmlR9PADl0qXb+zXHWYy27RvUgfeHKan3J2W1iy8ppJCsNiv3hnupJZXP2KhB4SG41sfMz6g5iUISFBto5gClIMWNwTwWqU5eHk1IKblGmeZ7vbr5GnWnuzIXIkQpQGqSCREiSR0JPUzaYbcbCSCWys9VqJ/7RAPtWpx2+DLCZeDSPArufJIbk+grG7W/aaXT/smHKiBGYyEewufWKVzzTba7/kCoR2Zf4bd5psgoYaTHMISI9aHx23MNhic7raVfwp4leyZryfeHfHFuqKXHFDqhMoSPCBc+5rPOY5RTlhInVUcR8JJt6RVF0blvNgeetoo9O25+0dlSShLRcB/5isoP8qZJHmRWRe3nebJ7JCcPmES2jKSNYzEkx5GswBUzXjJHSflXVDp4QWyIyySkTYja7q1FS1lZ6rlf+Ymonn1XlRhWoFgf5RahnBc1b7MwZeISnLmFxM8ukEXqrpITdgOFUZsaKev3leGh1v8AkaW0cMW3ilUZoBMCNQDpXVJBCTKZvNoPLUzB/pQ53MAYQnMMpIPhr8Klxjzio7RSjrGafhNLZD2R1KsuaJ4b3kERYE1ZbVcW4pKi0lHCpIEi8gi4JkG9qze5q2AMUE9i3CCDcqWTZU6QOUVzZCkh1HadyeLrEEW96lddKmshSeAi/SZsRzGt+VAtqiaPYxabxdgHGywrMjIM15MhRmfGCK34wDTacwgJSJmdEgTJPlXnLb+WRkBVcFRmRIykC8Dnyq32Y+l4FDmeyQJDi4I7t05omPeo5MepJFITp2GbPjIopMhTiyD1TmMH2ipVG9VCtq9kS3lzJSSAZgwTN7R8qkb2y2SJzJ6yPqJqcoSu6PpOk63AsUYaqaS52LTDm4ox0yJ6SKBwy0qulQI6gzUqnANVATYX1JqTR6kJxUbvYfseO0GYSCRI6jmK1O2dpKSyBhYQQQIKO6gD7oFulZzB4JYUCRF+tWBbjQmpZIOUk12PE+0MuN6UnfPBXneDGouVBY52EevCIotjfjMB2jSvNBBHtNPK1dazmBZaViH0llFiOvrA0F6ooKSeqK/L+o8huqp/U0a9ppdOdIUAdJF7W+lKgm2UpGVIgDQST46mu1ytb7HfFvSj1vZKG0MIQ2kIQlOXILZYsoeYMz4imYjCtONFl9KXEGCQU2MXHPreaFfxPZkrN0m6hzt98DmY1HOJF5mrxO8uHW0pxpReCZs3OeegmCDVtLe5xNowW/8Au21hm2XW0hJU6QQLAApKgPSKF2bvq4y022lIVkSpPGSUCVqIUEgiFZVrSTPTpUO3RjMYuShSGgoFLSlFQCoIk+ME6VWnYLwJLuVpIPfcOUH8I7yvQV2xrTUnZzu7tE+P3jfdkLcVlMSgcKLRHCLGIGvnrQ2FZcekNoUqNSO6PNRsn1NO7bDNd1JfV/E5wNjybBlX8x9KA2httxwQpUpGiBwoHkkWqiv/ABQu3c1G721k4AulTucuIyFtlRGhkEuggAjiFp1pmK3wxK0Btn7FtIgAFS1x4uKlR9IrDqdUedSNYpQ50HhV2+QqfY1DeJwyOJ0LecN5cJCZ97+pNR4jbi9ElCE8gkAWqjxO0FLRlIAFr8/L1Me1QsYYrISnU6fOssS5kZz/AAnMc7ncUqZmL+gFGbHYzpcASFRHpr+VBY3CqbVlUIMA+9EbNcIQ5BgECY156VR/d2E77gzVOUoBRyzl5TrTWuVEpwijGsa30otgIXMpHRX08aL2diCgylWVWgI8bVXrNzFFpwxSEqPdIzA8tefw96DCS7RKlLzrczqsFGCIiwF9ac1mI4ZnXwow4btE8IJtf+lC/uj02QvhNhBjwtzpU1VBpg+xAP3hGZMiTaYuASL8rxWwLSTPDboYPxi9Z7CYRRcSoNuIXPJJidCbpgc63GHwXCMxkwJOknnblUsslZSCMu5u8FElK1idbSAD5RahDus7m4FJI6mR7i/zreN4ECiG2BU/HaG8NGFa3PcOq0j+Un61a7N3WLcnPmJ1tAt4T51rUt0/JSPPIPho8f2mjK64Oi1D2JFBmtfvTuu6HFutDOhRKyARmSTdVjqJnT2rIxXZCSkrRCSaY3LUrIgiLGRfpfWmprTbJ3VWtAccBTN0p5lPU9KMpKK3MlfAInEPFQPaLMEHvKAMHQ+FWru8xTALQJtou0H0tRC9mlNimq7HbKK4IMR1uI96lcZD1JBX/qlEwptQ8ilX1ql2ZtJLbzrkEhZVAmNVSJ9KLXsodB7CgcTs4puB7c6KUeANyNW1iAsBSdCJrtBbJV9ii0W005mlXmT2kz1YfdXsaRG/GziAFNOx0KQR7TU//rvZ6UnIhflk/wBK8mcZKdfyodSjyivQ+Gg/M8zxZG92x+0JapGHQGk/xGCv05D41ki67iFEjM4rUlSvzNVZJ51YbFQoqISYtfymqrHGC+VCanJ7kOIwTg7wj1B+RqH93V0q42o2G08SiVnQSPUnpRGwMKl1skgyFEa62B+tHXSs2nejNqSRqCK4K1WO2VYZhGYTE3TeBPpB9azWJayqIBkAxPj086aMlIVqhqTb9aVMgxcHyNQJp7ZkRzFEAsS4pRlZJOkm5gU7CBRkIBPUAxamOaTUuz2lKJCTBia3YIxsaVZNbQCQEqB89agOyHeQB9fzo/ZWBeCglSOCbzEe9JJqgpMpsasKcJToY8OQq6w2HW7hwhCkmwlPMQZE38KuV7DaVqkUTs3Y6GjKQb21PymKnLKq2HUHZntmqeQtKShfQ2MHzOlbRlmpG26KaTXPPJZSMaGNMUShqnIV4VKBUmxziU1IIrkV2lCdika5SFYIiK8xxLXZuLbUO6opv0Gh9oNenVkt+Nl2/eEjSEuDw0Sr00PhHSq4Zb0K9igSEgEpAnyr0HAPBTSFdUj5Xrz3ZquorZ7v4gZOz/hkj8JM/An5U2UNbWWikzqKHdwKFchRJNcmpp0Aq3NkjkaEd2aodPar7NTTTKbBSM7+4r6p+Ndq+gdKVHV6B38zyCJrgNd7ZMWH6gz9KiU5Xech14yfSrPdg/bH8B+YqoFHbHxAQ4FEwIIrSWxlyXu28K2htxwJGdUAqJJNyBadPSqzd55SlpZSYClgqjUoAlYnlZPxqbae0kuNqSkzp8CDVMwspOYEgjQjWkjF6aYze5uds4mEqXIsCRzPhB0HKgt3MAhTcOAHPxKkTJN/yrPYza63E5FZY52uY8agXtF0iM6o6AwPYUixPTQzmrsK29sg4dcA5mz3V/8AiroofH5VqVQZo5GPJw62TeVpcBiSkjhImbAgnlVfVo3VMm67BDybE8j86N3dbPakERwTccjlIPlBmlsTCKeUEJiZHDcqIJvlAB0E3MASK9C25sTCEwXAl1tJUQ0IIabQcqVK/CEpA1sPGo5cyg9LHhBvcqW2KLabPpR+P2OcOlvjzhQB0hQMTB6+fhUKRXPrUlaLVRxDdEtN11DdTJbpGwnEojSpUmmRFKlCSzTkrqBSqcDQMFJXTgqhM9d7WjRrC5pUOl6pAqhRrHigdvIzYZ4dW1++UmjZoXaqoZdP/TX/AJTRjyg9jzjA4iwq82LiYeR4nKf5rfOKyWHcg1dbIdl1of8AUR/mFdeSHIsZ7UeiEVw100jXGMMVXAa6TUajTAHilUZUaVajHjIrtcpGvUOMdT2iJuJFRipsIeNNpvpQZhZZ8BTFC9pq6VhiqoXMCBS6hqK2eoqRtsVM5hVfduKnw+FMXGvStYKIAY0FFsbOw6UhTz8k3yNiT6m/yHnUwwc1Kzs++lI36jJDMPtRaJThQGkmxVHGR4q1n19qJwGy1TmVlJOpJXedSYUJm/vRjGASLxVky1yqbklwOl5hDa1ru4oqPsPQfWjG0ih206UUhVc7KolSmpAaYDSApQnTSIrgrtCjDKU081Eo0UYdXCajJrhJogJM1OS9UBXUWIfCEqVBISCYAkmOQHWjRixQ9NV+8uJCcK8SdUFA81cI+dZx3fFN4bPqefjaqPau2lvxnVwi4SLAH6nzqscLu2I5qiumDVpsVz7dn/3Ef5hQBblJUOXOp9kuw80ToHET/iFdEt0yS2PWCqmqVTc9NKq4DpEabSKqYTWMIqFKmg12sY8epGu0q9Q4xJqbC99PmKVKgzGhGlNNKlUShxNEMilSrMKCkipk6mlSqYyC2KKZH69KVKpsZEqKJapUqRjD0GpOVdpUGE5XE86VKlMNn6UxX6+NKlRMRqridfT60qVMAjXUQpUqZAZkN5WkhUgCesVn0i9KlXXj4OeXJNixBAFhGg8zXWdKVKm7AR6ZstZLQJJJvc66mjRXKVcEuWdSOHSonKVKgE5NKlSom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6" name="AutoShape 4" descr="data:image/jpeg;base64,/9j/4AAQSkZJRgABAQAAAQABAAD/2wCEAAkGBxITEhUUEhQVFRQWGBoYFxYXFBYWFBUYFBgYGBQUFxUYHCggGBolHBQVITEhJSorLi4uFx8zODYuNygtLisBCgoKDg0OGxAQGi0kHCYsLCwsLCwsLCwsLSwsLCwsLCwsLCwsLCw3LCwsLCwsLCwsLCwsLCwsLDcsLCwsNywsLv/AABEIALQAeAMBIgACEQEDEQH/xAAcAAAABwEBAAAAAAAAAAAAAAAAAQIDBAUGBwj/xABBEAACAQIEAgcFBQUGBwAAAAABAgMAEQQSITEFQQYTIlFhcYEykaGxwQcUQtHwI3KCosIlM1JikuFDY3Oys9Lx/8QAGQEAAgMBAAAAAAAAAAAAAAAAAAQBAgMF/8QAKhEAAgIBAwIEBgMAAAAAAAAAAAECEQMEITESQRMiM1EFFGFxocEyNIH/2gAMAwEAAhEDEQA/AMJ1dCNNadKdkeRokUWHfrVRcalWkKhOgF/KpDrYAg6327rbVLx7glT4fK3/ALGigK4Db3Ui1SZBr6/O9MIu365UE2NlNKFtKcC0kbCgBtKRINadQaUmYa0EjbCjt9aNqUg2oJG0FOW39KTHThG/lQAzINaFKcbeX1o6CSzj1X3/ABA/KlRJoP13ihCND5flS8MeXl8TQZkSYUuc6L6/IUUo1PlRy7CgAP8Al86ZSn2FNAUAEF+v500g0p0nb9cqamkyqTUFkm+AlGnrSZhr6VF+8PqV1A3505Dic4vaxGh/XrUlnBoWRS49x+u6ktRodqColOdOkfI01zPr9ad/I0ANvsPI0KJth60dBJZwcx4UmI6ny/KlYfc+IpA+lVMwpd/Og3sj9cjRtvQt2T5j5GpANhpTRFPNz8h8qbI3oJGmG1a/oRJhBDN96VCOsFi4uL5RZfmfU1km5frnWs+zfiASWaJtpVUrfUB4y1rDvIc+4VSfBtgaU1YvpG2Hjbq4IrAHK2VCFzfiFzuRz7q5/Fg2jL32zWHiRe5ty5e6t3i8YV64AnK7liShTKT+CxYm+mt6yOMOwtpqfEk7377VXHyM6ihhqJTRmkCthMVfU0sf00z+KlK23lQApvZX1+lCkE9kUdBJbYbekEa0uD2qJ96qZBP7VAeyfOlSbiiA0NABcj5Ckfr4U53+VNt9akBDcqmcCwfW4iOO5XM17jQgR3kax5GyGx77VHiQHfu+VFNiGizSIbOgLKfFRfnyqyiaRj3OhYvhC43q5esIRgSxZtIyNGXLYbHNua5xxqZZZHaK4hiXLHfcrfVj4sxJrtnSnCQYHDTvGgAyyNruZsTaKMi+188hNtyK4e0QAUcs23KyKbt7yv6FRHHRvOfUMNceNNLINudSGb2qrb2arNFGiWTrRry8qbza0pTtUFA76UVJJ0oUAXkW9HKNfWiU60qY61QxENyoLz8qU9JHPyoAPv8AKm2HzpV/lSGNSSLi/wBveDTXE1/Zyf8ATc/ym9OxfIg/G31priJ/Yv4xsPh/vWkeDaHB037aOIHrYoB7JUSvY6kqZEiS3iZGPmorHQYCSLDzvKuVpI0VF/EA7h7kfhBVGtffWkdJOKPPxKWdbqsRCwg+0OpsoY2J1vm99ajhQhxWHVMOLSDtS5mtIzhRmLLu4OtjewAAAqmRtLY3xxTZyiCf2v1pf/5UfEd/j8L0/i8KYpjf2SWt32vbTxqLK3PQDmL9/PwqydozexIB1pSnamQdaWp2oKiidPWjpBOlCgDQ2pUu/rQo2BrIWEMaIU/93Oh0t4m1FHh27vhcfDyNSSR/ypLjSpLxhT2r7bbHQnSpacEleF5lXKoHY6zMvWm1wENrG+tjoCRQTFOXBSySlGUHQEjwv3g/CpE8YKMGBYAHMBozC2oB5E6gGsrisWWBPeL+otr4V0Do/GGxcSkXBnj08OsFwfCwNaoYSpCulEGTF4sbft5f52zfI1U4XiJw7LJYm2YEBspymwOVrHK3O/eBWi6er/aGJH/N/oSsXxV7tYcqlkoHSTiUcxi6vN2FYMWjEbFi1ySqsy9wBB1tfTaqQnepOIjFqmcN4W0iZgwGpGoNVBkNaWtW46PnnIP5R83p9Oj6c5l/1Rj+o0FSiO1FWgXhWHXecHwzfktCpog3j9HcED2sTEvf2w1/cRalScO4dpfFRctr8vDMat04LGNkX/SKdHDV7h7qY8JGFopHg4WP+IX/AHImI+CGm78PGqQyv5QL/VlrQDADurPdLuMLhoykZviH7KWKlUO7s+twQpFh3kUShGKtlo+Z0hlOkGBimRJYIoVJ3kcEjmuZFXRc1r61S8b4/isRhY4hnnleR3fqirpYNkjUFSSiDKTdgN6w02CG5Y3JN73LFjqST3+dRsFjpIJBJE2V1N/A2/CwG6nmKVlFSdsZg3CLSNnw3obLF+1lWN3UFyGN0WwzHs5e0R52qBBjZI1MkTFJFXMjA6qy89fX310zFYgSYJpQMokgLW3tnTUX571ziHAs+ZFsCwYXO1yppiWPdKPcyhJu2xybHSyjrJWLyvYux0JO1/hVPih26vZsDIntKfMaj4VSSC5v31XJjlB+ZUWUk+CHitKseBYIPGSeTkfyqfrUDH8queiUyhJrn2XUkd2ZSAf5PgKoqsl8bEheGL3VClx+GjfIxF762FwPOrnGSyIy2CkEgZT+K+ntVI4rhQ0VwBb8SkDQbXHdWL1Eb2LrC63ImHRHGZCrDvFqKqzotwPFyT5cGuZSLyZiFRVG5kJ252NCmItNWYuLs7kRQIpVqYx+LjijaSVsqLuefgAOZPdTouMYrF5CAsUkzZS5SPKCEX8TM5AAJNhzNjbY2zXHuOYXiIRBFYxRYpijrZoyqhQdOebKfSsf0s6a4iR2+7StCjFRZBZnWMkpnbe93Y5Rpran+j3HEwiRYiPDn77ZxK0rfs3WQ3JKqb39mw0trvSGZPJLbsO4XGC3Rd9KOhbQAuozYfKGzsBcXAspN97kiuX4vCKrELcnn4eFafpP03x2MTq5nURhswVEyC+tgTe5AvWaYmwBOg0A5VVJ1uDdu0abg3TXLhHwk4OihYpFAIC3HYceH+IetHwviEKzXaRALHW+nvrJOgG1E1bQyuMlL2KOCpr3OwcDwgxUqpG6gODZwMw7IJtoR3UXHujhiljjxCo2cizKb3GYK2tgRvXNuiHSSTh2JXERKHtcPGSQrqd9R7Lb2axt410rpF0ww2PlwsuHY2ULnRtHjJlHZYfw8iRXQjrZZZ0+K/Jj4fSjlvSULFicRGt7RyyqvgEdgovz0tXUui/RNDGV5KGW9gC2UauTbvY28KqMb9mGMxuImnjMKQyuzKWkN9fauqqed66DKhhWSPQMsLk22vfl7q4erbjHb3HcKTkZnjfCFCJfe2/cynb1FQsUvZ087d+naHu+VL6QcYvGSOYDD1Fz9aQZbwBzuojc+RYhvg1I9hpsz0eNbDyrPFoVNj3X7j3g0KZ4lHkleI87jzC+yfcwoU3CbS2F2tzuQwDcyo9/5VzL7Tkk+8RwvKHQKJOrVCuS91GZsxzsbHXSw5V2Lqq8/wD2h8QV8XPK7NlzdUiISLrCSupvzIPdTyySfIooJGeRckrSPstwn+a41t5bX8aky4gsNRa9VcJLtnk0A2UbC2wpLYsu1qiy7JmJXssfA/Sq9qtJ17B8QfhVc60MEM0TUbUgmqkjTmkQzsjBkJVhqCPfS5KjMdagDtfQf7SrYMxHqUmjY/3hY9Z1jdnqkFrm5AIvpWmxmJzyOTuyHysbXrztw6XLLG3c6n4i/wBa7RNjWeWycla/IC+1J6pvYYwJblBiMN1kcYJsCup8ANT8acfFgrIoFgYXyjwXLl/XjRYnHdawhg1iUAM1tWtv6XqMY7YizaDIwP8AHsPctZdLS3NLvgqOnDNmw8ym3WRqT5gZW+VCj4/KjYNY73eFzbxRtD7iKFNYa6dxfIvMelcLilkAaMhhy8+QI5V5KxuKZ2/ak5x7YIswf8YYHZr3vXWcB0qli6hzr17MLr2WQAXFwfbFu+lfaLNh8VBHK+HSR85RpFOSXQLbW17a7G+1Vx53w0MZ9J0bxdo4zPjCdBVtwLh5HbceQ+tA8N6piRGxXxYFveAAaaxuKxDghUKrtTUX3E2P4jiAeQouoF9e+41piXaj4bw0qMwOtrEHS1Km1Cgai9tOZ8O+rO+SCHJTJrU4HoZipRchIx/nazf6QCamx/Z/b+8xN/COL+pm+lKS1eGLpy/ZssM32MM9RpBXRz0Rwq7iR/3n+iAUy/CcMu0Keov8zWfzuN8WX+Wl3OdlrfrurfDHkwSENYsEDd+u/lUfErEuyIP4RVTiMQQT4ixH1piFZF1UZS8jo6R0DwyGAud81reCi5+JpPTeKMK0ib3/AO2sfwPjzJGV87+pAp3iHFjLG1+bG/0rCWNudmsZJRoz3EJTmt5+oNqKm8cdR5fQUKaSowbN9jVt9yH+dv8AxrUqSALjAb2EkLHLcgFlZQTa+psar+LuRHhzY5lMgHKxWyE/A1jeKcSkEoIIDRSaac1G5PO9zWOGFxsa1bcZ19EdFxOEU1nOMRhGUDn+f+1WeG40JFVwLZhe3ceY9Deq/pGDnjYiwZAw8sx18K2x3YmypxMVx3EfI71b9BwDjIxKMyAMbrobAWuDyIBqt5Gtz9lHGMNC8kU8ALuc4lyhioCqMuuoG507zU59oNl8Sua2v6COEcfjMskKXZUYqrADMfNBerx8DM/sxSH+Aj6V0rh88UiB4GRozsUIt8KeIrmPQQm+qxt6qSdUcsbovjH2ht+8yj61U8U6PNCJOtmwyNGudkMt5LH2bIF52rsxWvPH2jn+1MUz6kMqrpeyqi2+JNMY9FCPcxeomzP4zEl+1e3h9KpZ5jzpzEzXqJ7R12503SSpGNt8kvCy2RvSl9ceqHnr76TiIHCqxVgrC6sVIDgGxKm2oueVMIdLeNQgFyNc6+VHROaOpIOkccHbI5LJNb+Iox+NcuxBuz/vN8zQoVnh9Nf6Oa/139kXHRxiwKXNsw23GbQ291a7pzGBOQBYKABbkAAAPLShQpzF/CQhLlFItWnRxR14PcjAeqmhQrDP6bGtH/Yh9zWdCF+7QK8JKs/ac/4iTzrrHB8U0sYZ7X8NKKhXIwSficnW+J44LHFpbkk1wDp7GrSTOQM2c9rnuaFCulN8GHw2KcMtrsc1nNJw40PjQoVockv+NcXmnVOtcsEUIo/Cq2GgGw2FVMQ7NChURJYmQ0KFCpI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82" name="Picture 10" descr="https://encrypted-tbn2.gstatic.com/images?q=tbn:ANd9GcRMmirgbZcvnfWQ0QPOvfgZhY-ZlMNN_rP5idDQuKBevbbGiDBsyg"/>
          <p:cNvPicPr>
            <a:picLocks noChangeAspect="1" noChangeArrowheads="1"/>
          </p:cNvPicPr>
          <p:nvPr/>
        </p:nvPicPr>
        <p:blipFill>
          <a:blip r:embed="rId3" cstate="print"/>
          <a:srcRect/>
          <a:stretch>
            <a:fillRect/>
          </a:stretch>
        </p:blipFill>
        <p:spPr bwMode="auto">
          <a:xfrm>
            <a:off x="1905000" y="304800"/>
            <a:ext cx="5181600" cy="3429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cft.vanderbilt.edu/files/team-based-graphic-650x255.png"/>
          <p:cNvPicPr/>
          <p:nvPr/>
        </p:nvPicPr>
        <p:blipFill>
          <a:blip r:embed="rId2" cstate="print"/>
          <a:srcRect/>
          <a:stretch>
            <a:fillRect/>
          </a:stretch>
        </p:blipFill>
        <p:spPr bwMode="auto">
          <a:xfrm>
            <a:off x="0" y="457200"/>
            <a:ext cx="9144000" cy="4876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76200"/>
            <a:ext cx="7162800" cy="1143000"/>
          </a:xfrm>
        </p:spPr>
        <p:txBody>
          <a:bodyPr/>
          <a:lstStyle/>
          <a:p>
            <a:r>
              <a:rPr lang="en-US" dirty="0" smtClean="0">
                <a:latin typeface="+mj-lt"/>
              </a:rPr>
              <a:t>In-Class Application Activities</a:t>
            </a:r>
            <a:endParaRPr lang="en-US" dirty="0">
              <a:latin typeface="+mj-lt"/>
            </a:endParaRPr>
          </a:p>
        </p:txBody>
      </p:sp>
      <p:sp>
        <p:nvSpPr>
          <p:cNvPr id="3" name="Content Placeholder 2"/>
          <p:cNvSpPr>
            <a:spLocks noGrp="1"/>
          </p:cNvSpPr>
          <p:nvPr>
            <p:ph idx="4294967295"/>
          </p:nvPr>
        </p:nvSpPr>
        <p:spPr>
          <a:xfrm>
            <a:off x="152400" y="1295400"/>
            <a:ext cx="3886200" cy="4525963"/>
          </a:xfrm>
        </p:spPr>
        <p:txBody>
          <a:bodyPr>
            <a:normAutofit fontScale="85000" lnSpcReduction="20000"/>
          </a:bodyPr>
          <a:lstStyle/>
          <a:p>
            <a:pPr>
              <a:buNone/>
            </a:pPr>
            <a:r>
              <a:rPr lang="en-US" dirty="0" smtClean="0">
                <a:latin typeface="+mj-lt"/>
              </a:rPr>
              <a:t>All prior activity </a:t>
            </a:r>
            <a:r>
              <a:rPr lang="en-US" dirty="0" smtClean="0">
                <a:latin typeface="+mj-lt"/>
                <a:sym typeface="Wingdings" pitchFamily="2" charset="2"/>
              </a:rPr>
              <a:t></a:t>
            </a:r>
            <a:r>
              <a:rPr lang="en-US" dirty="0" smtClean="0">
                <a:latin typeface="+mj-lt"/>
              </a:rPr>
              <a:t>preparation for the in-class application activities that complete the module. </a:t>
            </a:r>
          </a:p>
          <a:p>
            <a:r>
              <a:rPr lang="en-US" dirty="0" smtClean="0">
                <a:latin typeface="+mj-lt"/>
              </a:rPr>
              <a:t>Require teams to make a specific choice about a significant problem. </a:t>
            </a:r>
          </a:p>
          <a:p>
            <a:r>
              <a:rPr lang="en-US" dirty="0" smtClean="0">
                <a:latin typeface="+mj-lt"/>
              </a:rPr>
              <a:t>All teams work on the same problem and report their decisions simultaneously. </a:t>
            </a:r>
          </a:p>
          <a:p>
            <a:pPr>
              <a:buNone/>
            </a:pPr>
            <a:endParaRPr lang="en-US" dirty="0"/>
          </a:p>
        </p:txBody>
      </p:sp>
      <p:sp>
        <p:nvSpPr>
          <p:cNvPr id="27650" name="AutoShape 2" descr="data:image/jpeg;base64,/9j/4AAQSkZJRgABAQAAAQABAAD/2wCEAAkGBhQSERQUEhQVFBUVFRgUFxgUFhcXFxcXGBYXFRUXFBgXHCYeFxkkGRQUHy8gIycpLCwsFR4xNTAqNSYrLCkBCQoKDgwOGg8PGiwkHyQvKSwsLCwsLCwsLCwsLCwsLCwsLCwsLCwpLCwsLCwsLCwsLCwsLCwsLCwsLCwsKSwsLP/AABEIALMBGQMBIgACEQEDEQH/xAAcAAABBQEBAQAAAAAAAAAAAAAFAAMEBgcBAgj/xABLEAABAwEFBAUGCwQJBAMAAAABAgMRAAQFEiExBkFRYRMicYGRBzJiobHRFBYjQlJUkpTB0uEVM3JzNENTgqKys/DxJDVjdCWTwv/EABkBAAMBAQEAAAAAAAAAAAAAAAABAwIEBf/EACURAAICAgICAwADAQEAAAAAAAABAhEDIRIxBEETIlEyYYFCFP/aAAwDAQACEQMRAD8A0m+trVIWUNAdUwVKzz3gD8aGjbG0eh9k++hVt/eufzF/5jTNX4qiXJh0bXv+h9k++uja5/0Psn30EFehRxQrYbG1j/ofZPvpxO1L3ofZPvoEmnkU1FA2w6jaV70Ps/rTVr2oeSRGDSfNPvoc2aZt2o7K3KMeF0TjKXKrCPxuf9D7J99dG1j/AKH2T76CxXpIrnLWGztU/HzPsn31Zk2olKTlJSFeyYqhHTvq6pTLbf8AAPYK0kic5NLRy8rxUhIKYznUfrQg7Sveh9n9alX4oBEkwBJJO4DWsvt+38LIaQCkfOVOfYBpRJJI1jbkaMNpXvQ+z+tF7mvJboVijKIgRx51nWz20YtIgpKFa8Un+E/hV62b0X3fjWFTNStDVqv91K1AYYCiB1eB7a8I2id9HT6P61Bt37xf8R9tNNb+yl7Hegp8YXfR+z+td+MLvo/Z/WhZropMaDVlvpxSkg4YJ4frScvpwEjq+H61Bu/94nt/CuPecaf/ACHsni+nPR8P1p22XqtKoEd4/WhSal3qOv3Ul0wfZJYvdZSsnD1YjL9a8pvhz0fD9ah2Y9RzurynQdgrT6Qk+wgL3X6Ph+td/ay/R8P1qAK7TCyb+11+j4frS/a6/R8P1qCa5SGT/wBrr9Hw/Wufthfo+H61BpTQBO/bDno+H61z9sOej4frVR2t2yasCAVjGtXmoBAJ5k7hVZu3yxtrdwOtdGk5BQViznLFkIHOjQbNju+8ukyIg65aGp1V25Vy4kjQgn1VYqTGjMLb+9c/mL/zGmaetv71z+Yv/MaYroIjgr0K8ivVID0mnUUymnk0IGPJNN23UdlOJrxa93ZVJfwJR/mR4qsbR7Y9CsNNQV/OUcwnkBvPsovf159Awte+IT/EdPf3VlL7xUSTrrNcU5V0dkI32XOxbZv/ADg24ORwmtY2W2jbtjKcEpWhMLQdRoJ5pMa182B8jQxV38mlqtC7Y2Wc4VCuGA+fPIDPtApwm/YsmNNaNR8ocixPE8OOoxCQPXVBs9xWdzCSggwMwqPEVp21Vg6VgoV86R2Zgg+NZYpsFQ6+SDPVzCo4HhU/J9FvESposTLLbYQGkhISsaGTByM+NXXZzRfd+NUO7kt4+oSUuHEJGQ3kJkTEjfV82d0X3fjR4/TF5apoEW794v8AiPtptrf2U5bf3i/4j7a8Nb+yq+znXQjXZpHdQXa+9AxZHFTBIwJ7T7hJrLNI83hth0avkAlRE9Y5pkawN9AGNt7Rilx1s5wU4AJHaNKzld5GclHTjUTpzMzWPsVqJ9CXBfiLSjEjIgwoHUGrBe461Yf5Or5LdrSFK6iyAo7hzNbJtHfjDa4U4kHLKeVVh0Smtnpg9RztFcSch2VEu+823ELwLBkiN09k60H2o2jds6mG2WukW6TqYCUpAxHTnTm6SYoJttFkK41y7aSXAdCD2Vnd9G0LGO0whsKB84qJ4AJyCe2oLt8IbwJZ+TCzORPVXoFCeMZj31y/+pfh0fA/Zqc1yahXTbulaSrfor+IZGpc10p3sh0epqkbZeUZNlUWmQFuDzifNRy9JXKrPfd4dCwtY1AgTxJgVlt/LDjWQSVEziBB7dKlPKoNIrDG5Kyo37b3LW4XXFlSzlnlkNAANBQdmSpKc8yBlvk1Lfs6wcMGTPq1qbsfZi5b7OiM+lTO6AnMnlABqi2Yej6M2Ns3RpaQVFWFBSCdSACEz3RVvqt3L+9T2H2VZKBIy+2n5Vz+Yv8AzGmJoQxtQh602ho9RxDzognzgHFCU+GlEQ5XReibVEkGvYphK6dSaBDgp1NMinUGgGPprlq3dhryXIBJ3Caqd4Xop1UKzAM4UkpwjmDrEg55ZUZJqMaMwhylZC8pdpBYbSlQJK5gGcgkiT4+us9RbRvq/Y2EyVNYynUrGKM4SJVkVSdANT3VYW9k02lsG0pS0DmG8CC4AfpKIhB5JmONefkypdndCDekY6i0zA51o+xF6pu1s2paC5CcICThOJaiOtO6APGmL28lIQsOWdRUgGVIV5wG8pO/sqnbS3t0juFOSW+oI0MTJy1zp48im/qalDinyLJtl5WLVa8KEHoWxOTZIKp0xK1OXYKbua3AMISqSAgDnESD4EVRHDIo9s3f8KS0+kKZjCVQcSADIWSM4TMTw7KrkTmieKSxsuNp61jcUziSWU9LIhJlKkx5vee6vOy/lPtjCuuUOtkiekEEgb0qSJnuNDrt2tSPhaW0EsrZLKJ0knz1TmZGIxuyqqWl0rORIA9fbWYtw0is4rK7fRtTe2lneUSFFJUSYUI1z76MWK0JWCUqChG4zwrCmVgBONfjJgayKM3HtQbPacaDLauqoZwpPYdDvBrKy72gl464/V/4bCrdWX+VG8Ct5LI0QjER6St/hFX17aVgAELByBy0E55k5TnpVMvqxNv2kvhWRAAGWYjD4VrJKjnhEzn4EqR6QEdsae2nfi84uCjQmCN6TzFXR+6kdFgETIIyzGeWHfTTtlLfXmJEHdMaSKi8svSLcEeLs2fDaQMRneanWi5kkceetQW7XIB8aatd5qGhOVcLlOUuy6SSPCrM/ZzLS1AcJy8KuFlv/p7OFrWlt5kESr0gMh2lIqv3ZacaCVaDjQq2PBSzGQq8Msn9JGHBL7IO39talbfRvBJORJSfwG+q8dpUAAJbBjSYMeImg9paMka5699cSlIO48z4wOfurpUI10Tcm+y5XD5QHWT5oU2TKkkQoE/OBFadc99N2lsONnI6jek8DWDWi1gJB4kUe2B2iDNqGI4WnRgMnLEPNPLPLsNVi60SkjTNtGsVkWMQSJTikaidJ+aZjOsftKIk9IYOQCBhyEa75y41uFuZ6VlaNcaFJ1iZEa7qxG9GFNKWhYwlKiIO6MsuPbU8qdorhqmDEBAKlKmdwAmTzO4VdPJNcZU85a1AQJQgcz5x7hl3mqEZOe6j2yW171kUvBhKFeclyYkaKGeR9tWxRcnSMZHo+g7kPyyew+yrNWW+T/bv4VakNqZUhSkrIVIKDhSScjChlyrUq3OLi6ZJHyzetlHwx9SFlDgfcUCYCJ6d7CJ+achmcs91XG7L1xtpK+qsAYwciFb8jQ+89nUKftBUVdZ5w5Hg4qBpUZ24SIwrMARB5c610tDVSeywm/WUecsd0n2V6a2ps5/rI7UqH4VT37jc3GaiKutekie2s8mb+OH6ahZrSlYxIUFDiDIpq236yzk44AeAzPgNKz2wWpVmxQ5BUIMHL/nnUG0OYs/99/E1OXkV0L4f7NIO1LS0KwFRJBjKOU8aE2K7UlKSpRXG+cvAVSbMyrFOIp36wI5nd2UYF6FtQUgyn5wEAHjWJZOfZpY+JebkQjHoAEDEnkZjF26586J228EAecAaojd+FtYVmUKEGOB3jsoLtHagomHZGownWuWePlI6ISSiapYraZ5Vm/lN2OLbotLCSUOnrpSCcLmswNys+8HjUrY6+3VIKVAkNicXKYg8SPZV+um9QsQTU0pYJ2VdZY0ZJs75PnLU3jS+ymRIBKirFMYSAMiOU0r48m9qsqekUULbnCS2ojI/SCgCBV+2lddZX1kKcQrJKkIJSmM+uE6EyBO+qbtJf63ClsqUEoGSSScz25+NdPySe0T+KNbAVoUEAJEDspq6rMXnIzgbqhWh8lR7fZR7Y9sddZMDEM6c7jBv2EXcqQTVsWViQYPsqvW253rP11JMJOv6bxWlMOpjqrB5UJ2wV/0zkkebv1PZXLDJNNIvKCasrl32dVpCSk+aJIPmiP10G+aMsWFCvOdUqBMiYyMdYjTPdVX2efIUlIMGcs4z3Gd2dXVu2JClJ/erUIUW4AJEGd+IjjAr0MXj/J/hwZcnHf6E7Ex0bhlonCZxkAlQgTEScs4wg0Lv5anGlqwFKQThxTMd+fjUiw7VhKsKg4sZJ0EoiYKVAnjpGdcvi/WV9XApQUIGI9btO5PZzquTHGMe9IlCTbKlddtSlULVAOs1KvEgqhvrA6EZg+FP2ZtEKCG05A9fnwBNVR+0OJUSCoCc8JIE91eVGKyS1o7W3FFrSkoT1zl9EZeNQmwFrMEaaUCVanF4UyZPEn8TVnuO6APPVE5SNQdBWvj4bbHF8tAC9LMoEKOaeX++yozpgbsxlnoRpNXG+bIgN4E55RnnVJtDJBPKr4p8lRPLDjs4bOTGI5Ex2GvKWyFQT699MEk5D/fZXVqnfnFdBzm3bL7So/ZwcUSSw3CwfOlIgeOVZDe1vdtDy1qJUpaj/wADkBl3VOuR5xxtxlpQl5IBCjHmqCok8YNGLu2RcSoBacPUJKiJElRGERvgDxrfyRjD+wUG3/QIcu5RRAjFhBPADfUQWYKXhEkJAJj5xO/sq0W661NWd7H53VSkpMzofAJGfM0R2HsdkLK1WlvEcQEkqyEZCEnI5E99U8WSWOUpfo825JIf8l6wL1s6cJB6N3PUfujvrfqy/YizXd8NQqzJV0oDkEqdIjCQrzstDWoVrPkWSfJEoqkfMd87brRarQno0kJfeT4OqHDlXmx7aqWoDou0iMhxNFb12SaNofUorMvOqOYAzcUeFFrr2EZCQskhJ6xRrI3FRPbMVCTaRpJWBrdeqsXyem4R7cs6rt7Xo4DEGd6iPZyrU27BY2lFSgFEbzoAMtMhrUG97msdrHyKwhcdWOqknmk8eI9dc8ucnbLJpaRlVnxK6yjkPbRFpWaQf97683zdy7MpSHRhVMxxneORqC04ekE8fURArLXJGlotdpu8qs61jMQIy+kM+3X1VU3XiNAY3yNDV/2VvHG0EK0RlUu3MMKMFCZHLjUIT4ao6ZY+asp9yu9Kk5xggds6ew1HvhjCurDZ7oKHnFNtkoXhiAAARM5k1B2msSgErgCTEAgmYnRM8K6ou3ZyyXF0B2ni2UFLnRg4sUTJG6BpxondO1Km1wSVI+lEEdon2VULaFqMlKgkDKUkCOPfTbAOsmO2quCl2YWRx6NTvLyjlpMNYXFEdYK8xOWRkGcWmVZveF6lalLMFSiSY51Ddd5nxphSqUcUYKkEsspOxxpU61a9jngErSrQ+6qq2BFFbntHRnETlv7KzkVorhdSsu92XK30mIFRjSVGB2VT9pmsKiMalErJwk6Z0YtV6JQ3KHUwMwcUqHIZzVPftXSnEZxe+pY4PlZbNKKVIkWJyFA1e7iUx0TkrwuKSUjFkmCNeefsFVbZHZty2vhtuEgdZaz5qE8TGpOgG+tmurYuxNgYkh5QEEqx4Sd5CAcI9ddEcscd37IPHLIlRnbd3pLWGUriMAbmY+d1QM1VEtdnCSSMSU+agK847iqK2ZSGLKyssoQ1AMEATJ56nPdWPXqC66AVLWo+ctZOQ1Jj2Vy5/I5/VG4YeG2RLVa8KghOgBjnHtzrtjsIDiCYUCesNZjNRjfXb0scBtScokDs3mojKigocB0WE/3SIPdXMtx0b6Zc7Vs0wvC8zGDXLcfwqNYH09Ybj/sVN2NsxcU8hROBUzG46SK9XnsE6yCuzqLyRqk/vB2RksdmfKsx32V4vsFW4jWq46ziWSBxovabUnoHXFq6zZShKAYKlKPWnLckHvIofclvQ6SggBzhqFD0fdV1GSXIw5p/UAutxigEEcKiBvOTkau1qucEykAVXbwsgUohJzBg8J5RV4ZL0QnjrZEsbiUwpOSgcx+m6rVZL+dIBaUpWUkakcchQZq4FEBU55ahQkcJjKi+x94t2W1pLoAgkEKEyk5ZiiSjJ7MpyitExG2atHEnvHvqcL0bXZluBSUjpEogkCSUk798Vq71lsZZDriWUtlOLEqEiDnxrKPKDtFdztkdZscYkutrkCEq89KignWBEnnVIYFF2SeeUvq0ix+Te+WXLc2hJGPC5ABnRGee/Sthr5j8hv8A3hn+W9/pmvpyrMwlRmDN0hLrji9S65hHAFasyONSX3MiIk5ZzE57uIy9dM3raT0i+AWo6mMlkHKOHrqAgAEDjxJ1A3g7oPtqTds3Q6olfnYUpzgiCrXUzpJ3VJZbGWZIGZBzGkntA5U22zphWnluIEGM94mvCRoTi03GQJygRnpu0rJtFV8qFzzZg6n5h8ASAYP0ZIy3bt9Zt8IiFDw4cR2a1tV+3Wt6zPN/TaKUlWkgZAkbpjPnWGs2dSHC2sFKgrCoHUEZEU0tC9l22Xt4DZJyz7yal29KUOFx93owcwAZMDQJQM556VXLEhSQpIwpzI634jWpDdswrxrKFKCQkfJqMBOQjEv2iueOL7NnW5vjS7CxtaHEwyH1RqpwKwjsSkpz7agsu/BXQta8QUhXnKTvGqQCYqbY79aBlwKcUd6ogckp0AqWm/LIJ+SABEGEIzB1muhHM4s83laGXLOCpRU0lACRiISSAAMQBGI5VQLxtYWo4EhCdyU6AfiedTNob5Drh6MYGweqkZbokjjAFBSqrJERKNNqNJSqSESQOJimBKRZzAnKdK9uKIEEVZ75uzo24jSO7LKhlnsAcs63BJUhUEbgIBB7xi+zUk7svSSRXljOn2YA8KftliwoxcwK9WVjEUpOhIHiRW29E0tmubA2EMWRB0U98oo8jkgdyfaauFntEiAaEqRAASMgAB2AQKcsTkJkmJ5xXnzduz1oRpUc2gQp0BKewcjvPcKpSGE9IUEZjMzr39sVojTw1AAy1mazG+bym1rWgSJOI8YG7lXK4/gZFoYvkKJUcWWg7NT/AL50NudOKQQTnAEEk5nICnbH0tqeCQIxSEzuAzJ7a0u4tnEMp6gStW/EIVMZwRVKaVMnDHy2StkbrDbIVHWX1lfgO4VZGzFDUWtSR5kgfQMkdoOdPt2oLGJBniN47RQtF3H0C9rdjGbc2oCGnSQoOBOpH9oBGIc9ay1Hk+tNktjPTIlsrMOIOJBhJOZ1STwIFbJ8I62uRE99enXgpJSoSDkRVo5GlRzzwpuzOrxT0TTi/opJ/WqbYrYlOatYnsFW/b1XRMlrUuLCB/COsT4R41nL68z2gfjVsMdHPmk1FItNnvgnQZHjXi8wh8YVfJugdRR0VwBV76FWN6ia1SjMBYGqT+B3Gq1RyHg3M84y2hxaFBEwlbqoTJyEDL10yrZVwyMLYSfoKBPdiVNCbwtqseJpxRSoCOIMQQeenjTKb4eHzz3gVRIWjUfJFs0GLxSvrk9GsAnCAJSZiDJOQrdq+cvI1fLq72ZQoyCh3dwbVX0bTAyi81jG4IzC17jvWoneCc49VCvhoLgSs6yMUdXv5Z9uRqTebUuuyVK+VUMiD/WqKYHA/hQK2MIUozEnrDB9IcTxqZsPlkRiEECTnyEykjs7qebaTEKSeWIZ8SRnnMxAqspvVxk+dAUJSNIiZBG/t7aJXbalumS4dYCQREZE7piaGgQacbR89XVUQnrGYkwnCd2eXhWWbZXQtm2rxDXAQrcoYQJHHMEHmK1BDZKSkKCh6QHmjh6tajXldabUktOif7J3eFwMUAZxoc8jSGnvZlRtkTG+oy3ZNSb2uR6zqIdbUAFFIVBwEj6J5jMcqgYqaOgfSuod4Wwjqjvp4roXaVSo+qtJEsktUKOqCd8+r/muYRuyq1XH5N7ZamwoJS0nMgvEoJ7EgE+qgN63Q5ZnVNOgBSY0IIIIkEEagitKabpMi4tKyB0Rots6w38IQXnA2hJCyTJnCZAyG80Mr0lXOtCNdt96WN9AQl5ClKyATJUZMYQI1k5T217ujZBhltaeupTmaiTBA1ASBkQOO+TWX3Lagi0MqmAHEkngJzPrrZnDiICVSqIGYkdnKuPPyTSidWGmnZWNoth2nW4YPRqSDkSVBcZ7zl21SNmmSu2MIP8AaiRyTmf8ta+1s8+4XkHCAoEIVP0kQSYzyVNCrp8mSLAQ844tb3WAyAbIIjEJGLFnHfWoOSi+QTUXJcRzaG91pQAkdudHLA0qEnCgkgZr0zzy3AVRto7TmRVySpOFGWJOFOR3iBXM1o74StUT3lrIwlLQnIlKwMuyaZVs6hX9WBzQoK9VNN2BlzNsBXFJ84d3Coz9zoB6qnGFd+HuNTosTU7LJQpCkABSSTPGREHgamvtK5pUNCKCfCrYxniDyOeZipTG2yCn5RswPOjUd3ClQbCdntuIweqsd2KuutycSDhXx3K5LG+oigh5PSWdYURnh39lcbtWLkobufCnQHtFrknLCQYUnehW4jik8a9JemfGh1utQXmnqPJB6p+ckecOcZGOdQ7uvgOOEA5wDHaATWkjL2APKjZyFsOyYgojOAQQqeUg+qs3WuVxzmth23YDthc+k2Q4O7JX+FR8Kxtwwqa68L0cHkrSJ1nezo1Y3qANGilmXpVWcQ/cdmbT03S6BeWQO88dMopu/LbZw2Q0lOORB3656cqavD9y8MtcfOQofhNVaa0gs0byJWvFfDIgeY9/pKr6ar5o8h1mCb1ZJ87A73fJq9dfS9MGqMbvJCluOx1SHV4c9YcMZ7t1CSlKMRyUoAyRA7dNM+/WiFusz7jzpcxhAdcSAjEmR0iomBnlvqvXu2uChptaUJBmG1YlQcgmBnIjOpjAt9XoCslKjMwmdUjI5boo/cu0LawkLycxZhKZJI3jkaozl1WpSir4O9J/8S/dT1iuu0oIUpp1sAzjU2uEx2gD1762lekK62bHY+sAMyN5UZmAcJA3CpRhQzHVy5dUZZH5sGguzl4F5tACFjgro1BOueFURqDOdELytCgQhLTqhrKELV3ZJ4g1Of1uzUfsdDKHAUvpDiVDCR81QGhjjz1y3UCX5MbGqSlx5HKUqA5ZiaP2ezPFMll1I5oUD4RUxq7HlaNOd4w/5orjTyXo6/okVFPkssc5uvq/vIHsTRC4Nj7JZXFFCMTmqVLOKE+hPmnXPXnVlXcziRKyy1/Mc/AD8aZs1zJWsqFoS6oiMLITlw89wc/GqKOWSpmOWNO0dVa8J39wmqRe/lAdadU2jBhRkCWm1a55zvzrQRsm8VAyED01ST2pQn/9VDvHyVIf891DYJkiz2dtuT2klXrquHC47M5MsXozgeUR85Dos8gPgzZk8MjnRqxO3q7GGyIIO9djQkeKiKuVg8j9gbIKkuOEZ9dwgeCAKsfxfSP3bjqOxeIeCpropkHKPpFLsuyNtcgvMXcOIUykq/w4hR67tlVo84WNP8uzH2kiiirutKfMfSrk4gj1pJ9lNqtFrR5zKHB/41ifBWGnSM2Dbx2Yta5Ddu6MHQIYQiP7wJVVftOzLtjZWp13pis5rlZJIHzseY8atju0+D96w83zKFEeIBHrqq7WeUeypT0bmJYUJwpTMicpO7MVicE0bhJpmV33bMSzFaWw31G08EJH+EVllrt7SnyptteCZCCdO1VajZMS2W1hMHAklKfmyJEb4rkyR4o9DBPkz2qxScwUKHzk5GvQvpxnJ4B5vjvFe7LeKV9R04VDRR9hqU5Y1AZytJ4AGueztr9PTK0rTjs5BGpRw7qY+CsvfNwODhkr3KHbQO12ZTC+kZVh4jTuqczbUWoDPonxv3K9xpDoi2i5MCsbS+iWD2Jns3TXpV9lJCbWjAr5ryR1TwkjI1JXfKUno7Wkg6Ywk6c+NQH7Nhn4O8h9pWralAGN4wq19taTCv0G7S3gQsKnNOFaSN4IKT+FB7obdTCwPEkeylfEFTSEhQgqSUqBxIAIVhM6wVZHhFHG0gI7qonSOacmuiqbVbSPkloqwogSEZT2nU1VAZNHLzVjcWd2I+rKhbrEaCumDSRDNjlVnGtB2VPYXnUFhMpGX+5qawKqeeFU2IOKgmErGEkbpynmal33slZbHZ1L67iyQhBWrLEd8JjQAnfUOxOcdQsx40Q8pNplmzj6SlL8Ej81CBdj3kWdm92f4Hv9NVfSlfMfkRP/AMwx/Le/0lV9OU0OTtg15xKSZkZ8Dxphd5tDVcds+6nbXakNBTjqghCZzUYH/PKsr2v2yS+slouZGAqSlOHPJAGZzzJOtNujKjZpn7aZ+n6le6gG3l7tLu61JSqSpuAMKtcSeVZaq/l/SX9tXvqRdt/KS4lZUrI/OUSNN+dKOVJpmnidGh+Ty/WkXcwlRUCMYIwLPz1cBnVhO0rHFf8A9Tn5ayS3W/p1leI5wOqTGWVRVNekrxpSy22wWLRp2120iDZVJZUQpZCPNUkic1ESBuB8RVNYtr8R0zscMavfQWyOAGJouheVKMOb5G+XBUPtMgmTmeJz9tE7JYkKOaQe0ChbK86OXca7sOOKOXNklQU2ZsB6xDjiRjIAC1AQMtJirWLOqMl/aAPsg1XbBfLDCYU4kch1j6q82zykMJ8xKldsJH4mp5aTpGIcpbYaftq2/ORPNJ/A++oVo2ws7YJX0iY3YCT6sqpV7+VFREDAgchJ8T7qpd5begmSoqNZ+SFdbNqE729GmWnyoo/qbK+5zXhaT4kk+qhls8o9owk4GGu9Th/AVkts23UfNHjQe0366vVRqFyZ0fVF5vvyoWwkhL5T/AlCPYJ9dUu8b7ceVidcUtXFRKj66FOLJOtcS2Tupiv8DuzVm+EWltvMgkqV/CkYleIEd9bC43EHpA2Y1mKxrZB9xFrYUzGLGAJ0IOSgrlhmt0Fis7hKgU8xvHLPSuPybtHpeHVOyALWlWS3LO72qCVeNOsKQDDT6R6KlCR2EZGnbRYrNoQg/wB2T6qEWyyWLQwk8kkVynethw2FxQ65bcSeMnwUMxQq1bKCZQtI35kyO8DOgyLO0g/J2paRwKVH8ajW3aSyNz0lpccVwaQAe8kn2UKLl0gbjDblRYlWV0DC8WXkDeVgKHeRB76F2jZ9omW1IB1guJBHCM4Iqrv7c2UHqsPOHi48oepMVHPlLKf3VlZSPSK1+01ZYJnPLyca9j1oaWHUpWCFIEdbhJw578t9FzaQEE8AT4Cqla9v7Q4rFgs6TESGUkx/fnjUB7aq1K1eUOSAlA8EAVZYXW2cuTyIyekSMBOcHwrv7PUc1dVPPXuFDVXy+dX3ftq99cF7Pf2zv21e+rKAp+U5KkiauEHChQSfSzB7a6hecKTgV/hV2E6UPdvB1QhTilDgrre2u2W0KJCICgcoVnh7DqBW6OFh2yjXtNDtpL2W6pKFxDQKUxOYMZnwFEbNoe+g992aCF/S15cKS7Ei1eRD/vDP8t7/AElV9O18xeRA/wDzDH8t7/SVX07WwZhm097uvPudIsqCHFpSNEpAUQIGkwNdartoRJove4+Xe/nO/wCoqoZsxOgPhUJWXi0geLPSdZ6iuyiabCd8DtPurqmWwOsqezL20knY+aId1CG+817tDhJhIJPIE+ynDeTTYgAd+dQLTtglOQPh+lacbJ/IidYrC5MqGEekfw1oqHkpGap7Mqo1p2vUfNBoY/frqt8dlUjaMSlyNGdv9CNI9tCrZtukbyaoSnlK1JNeYp7fbM6LLa9tVnzRQm0bQPL+dHZQ5TiRvpBwHTOmkOz248pWpJ7TTZptbpjhnTJVToQ8pwVIDIwYpE8OHbUAVNZyQe0fjQ0B6aOE+aD21xTiwMIOX6Z1zpKcxCsjsPeTWwKVbUnVKEqUeAJBSmZ5mths7JC5UAQd27vG81nfkzQj5YyAqUCN8Zn21flugAGTJ1GKBPGdfCuLO7kep4yqAaShPAeAoXtNfLFkZLjwSRolMCVHgBTKFOryBKR6PUT3qPWPqrHdsbz6a0rAMobJQmCSCRkVdYnWp48fKVFcuT4437Gb72lctCiQA0g6IRkI5nfQiK7XIr0EktI8uUnJ2zlcivUVymZORXRSroFAHIroFdiugUhiAqRYXcC8Xoq9QxD2U0BU26n1NupWiApJkEgEA6aHI60A1oKNGUAjfn40w8sFWFQBA1ngRnU28L1U+oOKQlK1I6+BISlS0qKSoJGQJAExUZy6nVhS0IJSREyNdDqaKpk1bDvkcsWC+meGB/u+TUO+vpSvnjySNr/atnK0wQ26mZBH7olMxoY9lfQ9aBnzbf8AtbhtD6QdHnR2Q4oUMc2zEZq7pot5SfJTa2rW67Z2V2hl5xToLSStSCslSkLQmVZEmCAQRG+qadh7w+o2z7s9+SmZJFq2zJ80Ghr1/OK+dFPnYW8PqNs+7PfkpfEW8PqNs+7PfkpUhg5bxVqSe+vTaKIt7DXhP9Btn3Z78lSXNh7fhP8A0Vrn/wBZ78lMAOYG+ml2kDQTRf4jW8D+g2uf/We/JTfxGvD6jbPuz35KAA6rUTplTalE6mjfxFvD6jbPuz35KXxFvD6jbPuz35KAAidanOWZTaTiEHSJn2cqm/Ea8PqNs+7Pfkqc5sfeCwCqxWuQAP6M9uy+hTQmVleg7zXg0ec2IvAn+g2z7s9+SvHxGvD6jbPuz35KAAwFEbNk331KTsPeH1G2fdnvyUTsuxVu6MA2K1DrHWzvcB6NJjQCI5Cu4OVH17GW4aWK1T/6735a9ObH245mx2skAAf9O7oNAAEZCsjLDsHdaEMdN85yUyYgJSrdPEirSiwImVJcUTvAJ/Ss6sl03qyfk7NbQBoPgzqgN+QUgga7qLs3pfY1stoPbYnPXCBU/hUnbZ0ryXCPGKLVeryGGVrCSqULSlK0EAKKFFJkcCKxIjMjXM99aeh+9bSUtP2J1LZJJULK8kyEKiSRA1qlK2Kt8n/orXr9We/JVOCiqRJ5JTdyAsUoo2Ni7f8AUrX92e/JS+JVv+pWv7s9+SgAHFcijnxKt/1K1/dnvyUviVb/AKla/uz35KQAOKUUb+JNv+pWv7s9+SvXxKt31K1/dnvyUABAK9hNGRsVbvqVr+7vfkr0Ni7d9Stf3d78lBrQGivaHsAKuEe2i52Mt31K1/dnvyVJsPk9tr0oVZbU3JGZs7g4/SAyoQpPRHYViYbXxUseBB/GrDZEq6BIG+T4midh8krgaQ270xCHFL+TbUCcQAgkjLTdVqsezSmkhKGHAAIHUWTA5kTSkrFjfHZC8ml2uC2IUtGEBK4JyJlBGmtbBVW2WuJaF9K4MORCQdc9SRuy9tWmtJUjM5cnZylFdpUzAopRSpUAcilFKlQAorsUqVACiuRSpUAKKUUqVACiuxSpUAKK5FKlQAopRSpUAKKUUqVACpRSpUAKKUV2lQByK7FKlQAopRSpUAKK5SpUAKKVKlQAqVKlQB2lSpU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2" name="AutoShape 4" descr="data:image/jpeg;base64,/9j/4AAQSkZJRgABAQAAAQABAAD/2wCEAAkGBxQTEhUUExQWFhUWGRoYFxcXGR8cHhoeHB0eHRgdHiAcHSohHRwlGxgaIjEhJiorLi4uFyAzODMtNygtLisBCgoKDg0OGxAQGzIkICYtNzA0Ly4sLC8vNCw0LCwsLDQ0LDcsLCwsLCwsLDcsNC8sLDQsLCwsLCwsLCwsLCwsLP/AABEIAL4BCgMBIgACEQEDEQH/xAAcAAACAwADAQAAAAAAAAAAAAAABgQFBwIDCAH/xABKEAACAQIEAwUFBAYHBgUFAAABAgMEEQAFEiEGMUEHEyJRYRQycYGRI0JSoRUzcoKxwSQ0YpKistFDY3N0w/AIFkSz4TWDk6PS/8QAGwEAAgMBAQEAAAAAAAAAAAAAAAMCBAUBBgf/xAA0EQACAgEDAgMHAwQBBQAAAAAAAQIDEQQhMRJBE1FhBSIycbHB8IGRoSMz0fHhBhQVQnL/2gAMAwEAAhEDEQA/ANxwYMGAAwYMGAAwYMGAAwYMGAAwYMGAAwYMGAAwYMQs5zWKlheadxHGguzH8gPNjyAG5O2ACbgxlLdrE7nVDRKIvu99Npdh5kKjBfhc4taDtboj3aTiSCVtpEKllj9TIBpKG/vfUDEVOLeEyTi1u0aDjJMwzF5a9asTSALmMNDBEGIXSp01JK8mLEubnoi41jvl06tQ02vqvtbne/K1t74waVI6ilqJWpJaiGGqrJ1cTiKJlLlrjSxdm0gafBbxHcb4JPARWTfMGMv4Jzc0VV7C5ApZZZkpCSxKOhGqIsb31FmIubggje4A1DHU8rJxrDwGDBgx04GDBgwAGDBgwAGF3irjWjy8f0iYB+YiXxSH90ch6mwxXcRcaslQaSkWJ5kAMsk0miKG+6A28TuRvpW23XyyfOuzOerkkqY66nqJJWLtYkDfyIL7DkB0AGFTvrg8SZFyS5Nm4N44pMyDGnY6k96NwFcDo1gTdfUHDLjxjnOU1NFKY5keJ7eezDY3VhswvbkeY8xjdOwTjCarjmp6hzI0ARo3Y3YqxIIYndrECx/tW8sMTTWUSNawYMGOgGDBgwAGDBirzDiOkg/XVUEfo8qg/Qm+AC0wYSa7tSoI7WM8lzYaIJLE2vYFlUE2F9sQ8s7U0nnhjWjqFSaRYlkkKKAWGpdtR+6Qfy57Y5lHcM0LBgxR1vGNBFcSVlOpHNe9W/0BvjpwvMGEyr7SqP3aXXWSH7lOtwL8i7tZEGx5npiol4szZhrWmo05fZPI7v1uC6gJfl5jfnhNmoqreJySJxqnL4UaVgxS8KcRx10HexgqVZkkje2qN1NmVrH5jzBHwxdYcQDBgwYADGE8a59+kaxtJvS0jFIgDcSSj35fIge6vPqeuNf4vrRDQ1UpNtEMhG9t9J0/Mmwx5/y4LDCiANqCKQpUqzluWkNa+pjYW8xhGok1HC7jqYpyyyaXJYIiPI5BbRGpZtI95rDewuPiTYXOOmsyySWPvyphjg1NqmQp3jcjCgexJZdW9rXUD4aHl2SexUUrkt7Q6hpWjtqJHuxRlhYAX0A+bFuZxKral6BTCxiLeztLGFUoisrKjKxLEldcsZ1Hf3yb9EQqxuPnPsxL/wDMK/oOjoRMQ9ZK0IYnUUp/aGQsb/d02QDba9uWHvMeFKaYKrh9CosaxrI6pZL934FYKSpO3yx59zDIpddU0atNBTSvG0ygaAA7WItsAb6rLsA1+uHXgbjfMZnhoIu6d2uFmlDMUUC5LaT4tIGxPPYG+NK3SSdSshLOOfTyK1dkU2pIYuDcqapro4WBmTLZW1VLW0kqG7mNALfaan1yMbktELnljZXcAEkgAbknpis4ayRKOAQqxc3Z3kb3pHY3d29SfoAB0whcTZmlZUyd65NDSyLAIUO9XVNbwHcalUsq6DYFrljpBwn4UR+JltxF2t5dSmwkadvKABh/fJCH5EnFPkXbjRzTLFJFLCHbSsjFWUXtYvYgrvttcDbfnbtzt6CtpFinBjR76V0WeBlcxlm0hhEFkBQsfDe4vvjB+MOHZKGqkhYNpBPduwtrTow6HbnbkccjPJ2cOk9jK1xccjj7jNewLNpJ8s0yMD3ErRJzvo0qyg38tRA9AB0xpWJkAwg9sXGj5dSKISBUTsVjJF9IAu7gHYkXUC/VgemH7GGf+Jala9HLzS0qfBvCR16gHp934YAMSmlLMWYksxJJO5JO5J9b4+wTMjBlYqym4ZTYg+YI3BxqvZ/leXx0ElZUwGWSNRIe80lSC7LHoGrTu8ZU697g9CMWNNLRTyxSTZbL9uwQFUMiSFt0IeZUa4F2vGSNKte4AIW7N8YGKvK5KHLOImzakloarx1CI01NNYaiYxqKG3UqCLjmOe4uePYRxD7PmHclNS1QEd+qlbsp+HMH5eW7vxTw7R5cI8whiERgcBwhPiSQNG2xNtQ7y9+um3wyzsmdFzakMhIHeWWwvdiCEB32BYjffEKUk30rb79xbrcHg9a4MGDDwDBgwYAFLtX1/oms7ttLd3z393Uusbeaah88ImXUcSIpjiSO4B8KgcwPIb/HDz2uSlcorCPwAfJnVT+ROFFBYAemKupfBa0y5K5Y56maRYIY5PZSpJklMZLSI3hWyEHwN1NvEPLEemy2qp5aIzwCKL22mFzKJGvYItgqDYlb6ib+Ll5WvDkTrV1ccbBGqI4pQx+6I27uYjybQ6kHlci+2JlXWGojNPTwoJohTVlOrOSGQThlLnTdHZUJIuxtKCTcm3IJbMlPfKLXtBrJKidaCN2SLu+8q2XZirG0UQN9tely23ui3XfP+MsxWlX2aGPuoQilzGliwckBQRyGx1HmdWx53u80oMwjNbmLtTRMwWVoQGkusUekIZDp0mwNrA7seWJE1R3stB4CdRao7okC/dxXUEmw8LyKd/w36Yo6nrnqY9W8e36LLfzH6WUao9WMv1/j/Xf5EPg9RBTRxpSVKyEa3X2eRbuRdvE6qnoLm1gMWtVVzQtG9RGsUEjd2Ltd42IupkIJTSxBXYmx07nV4b987jFLJUNIgWNW7xom71VI5gGwLWNugvtinplkaY0dYSfaKdpO6aWOQhLhD3ipEvdOS4tpLr4WsfDc9fs+uTlJ5382c8drCJPBz91mk0YuFqKdZiOmuJ9BPxKyLf8AZxomMi4Xqn/SOW6jdzBVRSkci6BBJ/jjONdxd0OfAipcrK/ZtFPUY8R4DBgx0VtWkKNJK6oiC7MxsAPMk4tiRF7TnkaeggcKaKaVlmVtg8irrp0c/hLre1t9O/TEWn4TeSaCetm714QWWJUCxxuWRl0FbMUXQBZ9WogN4eWFHO+KqTNs4pomEklFbuVBZox3zlrSgA36qovY9fQtHA8Hs9TmFK7uZEn1RiVyzmEqO6a7bsLeXI4XfCUVljqWs4GfM6TvYnjvpLDZudmBupt1swBt6YVco4NYvWzV7CQ1bSXjV2ZY0YglQ5CsdkjFwBtEo6Yt+NOIRQ0rzadb+7Gnm1id/wCyFBY+inCxwfxLppKlaghaqOOSodtRPeqVJDi+/hPg0jYaVtsRaum1HYsuKbzjgVuOuOoGpzQZegSDZXdRpDAG5VAN7Ejdjz32N74Y/wDw98Ofrq9vvXgiHoCGkb6gKPg3njHcqoHnligiF5JWVF+LG1zbkBzJ6AHHrnhnJUo6WGmj92JQt/xHmzH1ZiT88bmprhp6lTDl7sz+pzeWV3GqhlgSS/cPKBLa9j4WKK5HJC4W99iQqn3rGgqOCKMlGSLuWjdZU7k6AHQ3VtG8ZPS5UmxOLztMrjDldY4Fz3TJ5/rLJffoNV/limyaipEkSNUtPTpZQ+rUFtpLoXPiU8iy352NjtjItynlMs04aw0dP/lMrI/dTssMsMcEsbBnZlRifCxcAFtTAsysfE1rFr4Qu3eo72WngjQu8avI5VSSocgKDYbDwE/TGx4QM+zSKgFfMtTG0zkkw+FpdTIqRhvvBFJWwtpC87lr4hCTbGTikiz7AsleDLjI9v6Q5kQDooAUE+p0k28rfAaZjFOBO0daakhp0oKhoo0UCVSt3c+JzpNgqlmYhtR6ee17H2rSg3ky2UR77xzJI4A5eCw3I6BsWimadjOu0rh2SWrpKswe108CyLLTABm8YNnVWIV99Nxz8Atfo28N8TU9chene5WwdGGl4yejqdwfyNjYnFuRge51PBmOQUNHXUUvc0pp4KldB8KIXAvZlCkgaWJIuOe9iOdzkuQJTrGuuSXukEcRlIOhR0UKoUE9WtqNgCbAYQqePMQ0lFQMsYo5po2BZb6XlMkDkMCShQ2Ft9mFtxjTYHYRgy6Fa130klQetiwBt6kDFSeVlF2CTSZmvbBnEr0c0cUQMCSpHLKSbhhZ7KtraQdKlyfeJW3XCJ2MZek2bU4csNGqVQFvdkF1BI90X3v/AGQOuHHtV4YnmqYEoy59tZu8i7y0ZeNVIcgtp/Vrubf7Pzw49lPZl+jdU87q9S66fBfTGpO4BNtTGwubC3IdSW0pqO5WtfvGk4MGDDhQYMGDAAk9sj2yuUWuGkgB+HfIf5W+eE2tmczRU8ZVXm1kyMLiNIxd3t1NrADlc77DGl8cZCa6hnplfQ0gXS3kyMrrf01KAfQ4xlM7MdTB3sTCqRmppqU7O4mspMZ91hcBgb6SOvI4RbHLTH0ywmhq4PymQ1TTvIzRxo0UYkiCO3eFWbUUPdsBoA8O9yQwVlIw0ZflXdEHW0jJGIULhRZF5L4QL7gXJ32+OI/DEMkcQjMHcRRgLGruryN1d5DGSgLMSdiSSSSRe2OXFlS0VLJIrzJo0kmBUaQgsBZRINPW/ntthWXnCHpLGWZzwtVVGaK5r5S0cTraBVCIxtqDPpALjkQp22BwxZzGO/gYbsVljC2vqU6XlVR1do4nUW/F1xE4boZqaomp5wquKeiaym/uw9yxv13iAPrfEvPvDLQykgKlUgY+QdWQf4mUfPGVZOS16Tey4/VDYJPT5/ORjiozNU1MzX9mmjjhSF49N1QNqLKd7NrIswBtzFgMRsmoFjqpFdnkkijXu5JG1FYZWe0dzuSrQnxG9xp63xPz3O4aVA0zEBjpUKCzHzKqu5sDckcvphMq+KYoqGeogSUzTyGnp+9JeSYrsukXvoRpHAXnfn4mtjWy5Z9RPQopPsjr4Mb2rMqNoGLR0/tc8rr7o79m7uMsDbV4hdee3xttOKTg3IUoqOGnRQCqDWR95yPGx8yTf5WHTFzI4UEkgAC5J5ADmcPqrVcelev8vJUnJyeWJ3ajxp+jaUMmlqiU6YVblt7zkdVXb5sMecM24iq6nV7RUzSBzqZS50X6WQeAW6ADbDD2scXrmNYGi/UQqUiY83ubs+/IHYAeQv1sEzHoPZ+kg4ddkct+fkInLfYk5RO0c8MiAs8cqOqgElmVgVFgCdyAOXXGncbVE2Y93Vf1edJaiGGKO3eosMUjnvGA16tabgHSFcEbm5zrgz+v0h6iph/9xcajWwwpJVVoUAy1WYIX3GqOOkqF0gjo0kZa43uR1GKWtfVNS9Pu0RlLpxv3L3Pj3+TCocapPY9d+Vu8jXvDYbe6T8N7c8YrxIplmkmVS8IZUEqqTGCFHh1cr78r9caN2ece0sdB7PWOFaFWUBlLCWM8gNiCfFp0+Q+NpPDXDs+cTLNMjU2VRMDBTAaRKF93wjYqeZffnpXqRQ07lRdlrjszRstUquhd8P8AbP8Akl9hHBmhf0hOniYWpgwsVU3DSb/jBsD+G55NjZMfFUAWGwHIYQ+1PiQxRihiQtPWRyIDq0rElrM7WueuwtvY77WM7LHZJzlyyql2Q2ZxRpV088GoESI8TEb6SQRvbqCb2wl8E50ZEalmsKql0pMAQQ4t4ZFK7EMOfkdjbbGX1nDlJGYoipjeQBWlDOFPK6g3sXcjYH1PQAwnPd1CeyxooUqYpCSNCxEd5K1h7pJPiJBYDrtharVqfbCzn883sNeaWu7bxj88lubzmWYRU8TSzOEjQXZm5enxJOwA3OM+47zIZlCtLl0qys2mWYgDQsabqJGPunXYhLE+HcDrQVVV3stP3E8lXUCaNwjzFo5SpLuLau7TSF1EAALdfQYtc4qTaWolhmUGyIyxyIKVVJKxr4QHllkCJ3iAqvesNVuaIwwx1knwV3DtY0sCM/vFQeW9uQJ6b2J26EbYs8VvD+W+zwqh3bYub38VgLfAAAD0GLLFgqEnhKoMObUxT/1KywyC/MKhkU2/ECtr+THG048/1M/s08OYAFmpSSUvsyt4X+DaWNjyuBfG/I1wCOR3GABR4m4JhmqPbRUzUkqppeSJ1UMo38epSNvP0HljPIaxJc0gjE9VX0jI6s0iWj1g3V9MaqJEDWXUy6bm4Jts79sVUooo4S4X2iohjK3ALprBcAcyOV/j64W+B4apI3mSCnPfsdLPMylY0JWJQqwsNIsWtq3Lnl0q6i+FXxbDKupywi443zE0poqpY+87mp3Rba2V4pEYIDzIDE2/s9ACRVV3adPVa4KaBqV1/WyyEMUBA0hANtZFzc7LbkcUEeZvWVElVKymOLVDBouE0g/aSDUT7xsL+S46M1oJVZ56dh3hUBo2W6vpvbe4Ibci98I/7rpfQv39SE7oO3fguaLPsyh9ys70XvpqY1cHblqTSwHz6YbuD+P2nqBS1UIhmYExOjFo5NIuyi4BVgLmx6A+l0HLqsSxJIPvC5HkeoPqDcfLHMSlKiikXmlVDf8AZdu7YcvKTE6r59XTItWVR6epG74MGDF4qBjN+1KqiFTQEIJJ6eXvSNSLpiYEHU0jBVJYKVBO+hrciQzcecQvQ0plijEkrOkUSE2BdzYX9LXPy6c8Z5R5BeWWeqf2ieZkZyygIGRSqFUG11UkBjc28rm/VHqFztVe7L3/AM7RKGMkUqqu7NGY51A38R9nkcqthzYDmMTY6ObMVhJjEVGzxzMXZWklVGEkahFuqozKpJLXtcWF8Lddw7TyHV3YSQCyyR+B19QRz58jcHrhL4bq6qgzOnp5KiRYkkUKxZu77mRjcd3fSFZjYn7rb/dGFulQ3JR1jsWDYeLeEpp6qOrpZY45ViaGRZVZlkXUGQeEgqQdW+/MYQuJKCtatgy+aWDRODI5gU6kWM6r3kvZiVFjbEvO+2SXXLHS00dlZkSaSS99JI1aFXlcXA1YRMqzxI3MlSjPOzu4q4Ze6nDPbUDcFHTbZSu1yOpx2WgU34vRv5/QuQheobJ9I+9ps0sMSyyJRTAzCONpYnDRB7nchzcBV3Ite19PTEjh2kyyl7usrMxpZ5I1AhVGURQjqIolJYkE+8RfrYHC2OOI7rKVq55owe49oaBYo3ZSpfTAo1sAxtqB59OYRIadVtYC/nbc4s6fRTfxbDo6ay177L1PV2V5lFURLLBIskbi6upuD0PzBFiOlsZx288UNT0qUsRIeq1ByOkS21j94kL8NWKzsGznQ9RROQASJ4QTv4vDIB57hTb1OM97VOIDWZjMwJ7uI9zGPRCdR+b6jfyt5YZptP13quXbkoWpwbT7CeeYxyxxPvfLHI49FB/E/X7IrMtOCx/T6P1qID/+1cPXGrN+hYW90vWTNsejvUXF/wBliD8ThF4O/r9F/wAxB/7iY0ftAUJk5Tb7OtmjFv7E86i3yGMa9JWRi+yX1FXt5h/9fZlH2K8MJW1zSTKHhpl1lWFwzttGCORGzN+6PXHpa2M17A8o7nLe9Is1Q7Pc8yqnQny8LEftX640eaZUUs7BVHMsbAfEnFC+zxLHIuJYRzxiuYVAqszqqobrGfZYvhH+sb5yE2t0v54c+MO0CmipphTTpPU6GEUcBEjBz4QSFvYKWBN+gNsZlkMsyQJFFRzsVWxaTTECx3Y+M3tqJ3tfCJJtbDqZQjLM3g+5tp/pc1hrjQQxta5DadQ0+paVRt1X0x2ZfTmnTUVDVE1gqeVh4UuOSqCSzep9Bj5Hw5WyBBK9PGElM2ymQliWIO+kDTq2+AvibNwaJHDzVU7m1iEKxggG9rKvK58/4YkoT6XHs/twRnrKFLr5a4/Xkk9mWWRrV1VwC9OkUam1heXW8rKOmogAeQW17YndpuYES0NPc2kkeRvI90vhB/eYG3mBiDScKR0510cktPL1dWLh+ezo91YXPLbEWuzAZjCyPUU0ddRzkxHUESUAC+zMTY7g2OxUct8KlW4yUnwdr1MLYuMdmcsGF7MeJO5KpIhWYEakFpAw66HQlSdwR8LG3PA2e00psHn1gbxxiQHbmLKLX6Xv88NyQw8ZLCrkhmnio5JY41ldTMXcIFjU6mFyR4msFAG/ivjfUnTRqDLoH3gRpA+PK2MByHIYld6mrjjjWUCOKGW17Eg3YNzkY9NzviwqOCPaxJHSUcsat70ju9PDqFrHuyCXHqsdtuflLp2Eq1OWEskviGvSszKWeN+8hhjSKFwboSbtKyHkd9K6h5EdMco60x5W0Kt9q0slMhJuR3jM99/wwPqA/sjHMdn9dR0wY1lLII1F1mUxKoA3AkvyA6svTphDoeJIPamaVihtsAQ8YawVmDKdyVRVvb7vPfGNqtNZZPqktk87b8cInCcoOT80X+bUKrRSxILKsTBR8BcfmMWFFUCSNJBydVYfMXxX/pnvEvBDLJqB0krpQ+Vy5Hh+AO2KzKcmlpY1LEyaTcrG8gKgm5Crcq4vvaw5nfFfozHEnvn/AGVsbbkvL/samWD7r/bR/vG0ijps2/72JGeG0QI5iSEg+X2yY4cUoFiE42kgYMh5XvsyfvDb6Y55qmsQpfT3k9Oov6yL06+dvTFml9TjL1+hpaezqpafY9A4MGDGsIEftTg1LQkmyrWRk72udEmj096w+eK3EvtozWKChUsfte+heFARqYpIrMbc7aAwuOrDzwtw8V0TcqmMftnR/mthkGinqottNFzhM7TcpaSATxi7whg4842Hj+Ntj9cX2c52IFik064XcI8isLRg7Bj5rqsCb7fli1xNpSWCtHMWmYbQppQLcEgX2IIN7kEEf9i1sXvCOVLVV9LA6CRGkLOp5aFVi17chy+owycQ8CxyXkpbQy290C0b+hH3T6j6dcV/BEsFOzyS1MkNaAYvZ10RbF7WEkwKNcqDcEbC2/V09TijofPB6KvXwt0/h/8AtwatJ2UZUTf2XTf8Msqj6B7Y65uzTJ4VLyQKqJuzSTSaQBzLFpLW+OOzgrPJw6UlWGaaRZZkk1pICiuAFJQLuA6+LSAd/LHHtbpQaNZdDMaeVZQRYrHb3pJEYESKq38Nr77Ec8UlLbYqbrYRXlpkzDvcvy3vIKOJwslOpDNI6r9oGPhl0KdIS+q7MwBttjMY2GPReSZ/HHTST1FTK4Fn1TIkV7jYRRr4rHYBTc3I88JtHwVDUNJU1Mbo88jydyGKhAzEqDbfVY778/LFn2fqnVY21nYhqOmuKbZkw5n4DH2Q7HDT2h5NHTVMawpojaIbC5uwYg7km5tpwqy8jjcqt8SiUuORCaeGhq4Z4erUqIJ1pWIidJAHYRg6SGHM3tcDkMNmccO11eGWeSGni76WZY4wX8UhLEkki9izW/aO3KzhLk1WINU01PQLYKGf7ZybAKLXRQxPIXc3sLHEXKaXM6iJNNKsb20vLUkxrqG2pYwDIVPMXC4wrLnZLqk9yEla8bI6qfLqkRRxNmNSEjUKqwiOEALYAeBL2sAOePh4bp2bVKhnb8U7tKfX9YT+WJlS89KP6bEUC854wWgPrcXaP11gC/U4kQTK6hkYMp3DKQQfgRscRSj2EWStW0mVtfmkNKY4hG5eS/dwwRFmbSPFYKLbDf4Y5LVVj/qcsqmP+90Qj/G2IvEQKz5dKoOpK2FbjornS4v5NsDjZ8RlJpjqaYTjlmRZrQZrHTS1LRUkKxRtKyNI8r+AaivgCpewO9z/ADxZKwIBHI7jGg5rSiWGWM2AkjdCTyAZSDf03x5ypeL52p44IV0si929QTqvp8N4/MkC9ziPiqKbkx60Fl8410Ry2WnH/ETKRSwFiTvOY92VTyX0Lcz1A+OE4TQrZHi0JzQuuxPXzscWFNThBYX3JJJNySeZJ6nHbjIv1fiS42+Z9C9l+wXoqcKS6nzmKa+XZ4/Vb/sV0EiC5hgJ6BgFUH5k3t8sNHZrVNHJNTvbU/8ASAR6kK6+tja3zxUYm8Mm2YQW6xzA/CwI/PE9Hd/VSS5K/wD1HoF/4+U5PeOGkkkt2k9l8+7f1HmigNJUNVwRpK7n7RHC6iPvd1Id0brpJ0G3Jb3w5NxjHJRy1FGj1MkWxp1BWUNcDSykalte52OwJF8LmK2sySKSVZwZI5lFu8hkaNiPwlkIJGNeUM8HzurUdO0ilps8grZxPmsigRq9oJZYhFGwNtIprtLr5+Jzc25chjs43zmllhpYYkZIGnXWWheGMqqsVS7KoILWNv7OL2myyGMeCNBve9rsT1YsbszE76iScdtXSpKhSRVdDzVhcG24/PCpafq7jnrdulIVKjOolIVW72Q+7HF42PyHIepsMfI4cwl5QRU4v70sms2PkqdQOhOGfL8shgBEMSR356FAv8SOeJeEVezqo/FuVnb5ITjwXIWWSSoEzqb2kQhB+yFcBT6kN8MRs6imjmpHeF+7iqYppHivIoRGBJIA1Xsb7r02vh6Y2FzsPPFFWcX0kbaRJ3r/AIIQZD/h2/PFl0V5TxjA2vU2pdK3XyNSyDiOlrU10sySgWvpO635alPiX5gYtcea8wzJ56m0FN7JKF732kkpKF5XPdEb320sTy6Y4wdseYBVBlJIABPdR7m255Y41gtQn1FqlQ9TW1lVNu3fPDF/YjjNlC+Q33tzNz1OJc8CuLOqsPJgD/HFdkA0+0x2I7qqnTcknZr7k733tvfli1xlXN+IzTqS6ELklOKFzIi6qOXwVMJuQoO2tR6f/HwYstzP2SRaWdrwsAaWoPusvSN25agOR6i3zHQEEEXBFiPMHniPwzGjJLl9QA6x+KINvqiY+G1ze6Ndbi1tsXtJc5e6+TO11Cj76W3cccRq7L4phpljSQdA6g2+F+WKODJKqn8NLUK0QHhiqQW0+QV1s2nkADy9cRsz4mq6YAzUSlSwQNHODqZuQVSurcA9OmLufMzFDf3X9iTBwp7OS9BUT0r6baVfUhsSy6g97i5P1Pmb2tNQ1+ZUxFXXPCyh6eSOBFCPtpZnv75dSG2soDbBd8UU3FVSRaOhYMeReRdI9Tbe3piXl+d1kMLqkdMZ5HMjSMz6SSAPcCg2CKqjxdL78sKthJr3EWtPfGL/AKslgqc0pJMtYPKkVQsRQGU0oRghsupZI2YC1+UgUmzWvhvrKkrEZIk706dSqpA1/An03wp1+fzS61rqJW1KYxNAWVlQ8wXj1OVJt4dAHmDi+yHOoZURRURyShRqA8JJGxOhvEN/PHa+riRHU+G8Sr3RQcR8PfpCGikWoU1EsxhaFVsIBoMkoYNaQugQX1EA9AL739J2R0SqQzzyNtZi4Gkj8IC2/vXx1ZzCIainrgovCzLK1v8AZyKU1tbcrGSGI8tWOyq4xkNKlQXCjvKKQiMX+zkVTOh3N7FZR0ta3S+F22Wr3FJ4LuldcoZwdGQ8QH22F1NTPJLKIL18CggBrS9xMhCIV0sSoB1Fbc8bTjHlzKdzXUkaUs1MahmEkt3C94iSFVRbaiHYtq1ixa45YkUvEWaUcQiVI64adMcjsY3Q/wC8ux7xAOoIbbc9cdjF4yQnbBS6cmm5tmUNPE0lRIkcY5s5AHw35k+XM4ySTL1lqhPRrJRU97tHy783HiEW6wqQLdGN91XrKjy55ZFqKyT2icX03Fo4rm5ESch0Go3Y6RvidVIWRwpsSrAHluRt+eGxh3ZUt1CfuxFanySor6dK5XHfx1IaKF20xRLC5DA2J1MdNy2+2wth6btby9YUYu0kpRGaKFGcqWAJXVslwbjdumM2fO+5yeHL0OipZ3hqI7+NE1M0jfB1IAYbEObHFMFAFgAB5YzrtS63hrJ6r2V7FWth1KXTFbccsY+Ju0epzANDGhpqZlu/ivJKrXGkkbKpsbgb2674W0QAAAAAcgMfEiANxttp+Q5fT+Zx0V1Vosq7yNsq/wAz6DFG2yV0j1ui0dPs2lt8933fkvsl5nYz3bQP3j5eQ+J/Ib+WPlRVxx++wHp1+nPHUymNAibyOwVSfvOx5n+Pywx5PkEcHiNpJebSMN7+l/dGBVxay+PqVtd7VnpWoqOZtZflFdl6v84wUIeVv1dPK3qRoH1a38MSMuo65JknVIUZQygSMWFmG99HXDZgwyElB5itzz2s1+o1cHXbL3X2SSX+f5OfDnEEkk8lNUKglVRIpjuFdL2OxJIIJH/Ywy4zjMp5o66BqYRmVonUmQHTpBvvp32PL1OJ0lFWS/r61lB+5TqEt8G963xxsUWOcE2eS1VMYWNJ4Q6VFQkYu7qg82YKPzxTVHGNGp0iXvG/DEpkJ+GkW/PFCvDdKnjlBkI5vO5b638P5Y66jiiigFldTYbLEt/zHh/PDciFFPhN/n6lueKJ5P1FG4H4p2Edv3RdsdUktdL700UA6iFNR+GqTl8QMLg4vkmJFPEqr+OXUx+SRgknbpfHCsaRwSz1k53ssUZgTlyJYaiPrhM74R25Hxom+Fj+SxraKlQlquoaVhzE0t+m3gFunSxxybOY4UQwUsxjkZUjdYu7jdm3ADMBc235HFFSUUIpSqRo1VM3dpGRd1eQ6VTx7iwPM/Hyxp/aRTCnTKKRSSsZYAefdQ6Qfj4vzwQt6nssDbNP0RzJ52yImUzSvJWzTKItKKltV7aVLHe/QEE7fe9MduTcPytTwsGSzRoRcnqoP4cfHf8Ao2YN0LTD6RhD+Yw/8KZWTQ0p7tjeCE336ouJTOad5y/l9Ck4lpO4zWrTpMsdSo/aukh/vpjpwx9sFJomoaobDW9M5tzEg1R/Czof72FzGXqY4nnzNeh5gGKrOnaFoqtL3gPjH4om2cW625j4Xxa44yxhlKsLhgQR5g7HCq5uElJE7IKcXFjSrAgEcjuMJXamwMVOl7EzagAbHwq2467ahv64seBqwmJ6eQ3kpm7u55lDvE3zXb93E3O+G4apg02s6VKoAxUKTzYW+9sOdxtyxuxkmkzzsMVW+/2ZmlLmdTH7sxcfhlGr89m/PFpS8XMNpoD08UR1D12Nj/HFXm+XPSTGGU6gfFFJawdf/wCh1H+oxCkqUXmwHzxfVdU49SeDfeg0Wph4kVjPlsPNHxBTyGyyqD+FvCfo1sSazLoph9pGj+RIF/keY+WM3lnjce6zA+Sn8jbEWmzOenPgkkQX2DAkenhYW5YQ4rOFJP8AVIx9T7LjU81WZ/PQ01KSaMaYahtPIxzDvkI8vEdQH71vTEDL4Y6Zw8mXoxF/taYlgL7H7JzcbHkL9cL1DxzKP1kaSDzU6T/Mfwxf0XGFM/vMYz5OLfmLjEJVNbtY+n+Cm1fDlZ/P3/casjzmjcCOneNOvdBRGQTz8BA3+AxdYUJ6WGdQWVJB0Ox+hH8sdUVDJF/V6iWO3JHPeJ9HuR8iMQwxfiQfO35+dh0wYURxXLBpFXBq1XCvTnVcgX3RrEbAnYnHavGqurmKmqH0e9qCJba++p78t+WOZGKDe6OPFPC8tROs8MqKwj7srIpItqLAgrvzJxQtwtmF+VMfUM231GLClzfMKlRIhggjcal8JkcA8r38JPX+WO+TK3k/XVVRJ6B+7Xlb3YwMInRXY8uJqab2rrNLDw67MLy5FLiCgrKZbyPTD0Vxq+QexPyGKjhq7vJIxJYAC59b/wCmHySnoqcguIUYC93IL+V7tdjhNyaYPLUuvutJddrbEsRt02xV1VUa6n0rH+zc9h66/Wa+tXycksvfjPS+3Bb5bHrrEHSJGk+Z8K/zw24W+FUJlqH6ApGP3QS35sMMmKL2SXp/yN19niaqyXq1+232DBgwYiVBZzzMmirYtCa27sqQSQF7xwoZjY7X2+eLBoatqtKaWdIlaMy3hXc2axQF779b25Dli2ybKPa3zOID7QUkXdG24ZXeRLfvquIlfWJJHRZiOUbDX/ZWUd3Jf9liPocaMJSjXFIx9Wl4mcfnYruLuE4o6SSRe8lkXTd5ZCzKt/GQNhf5eeOdHDHCAIqOoOw8QpX1H1JKgnDbnlIZaeaNebxuq+VyDp+V7Y0HgbNfaqCmmPvNGur9pfC/+JTiMI+IveZzS2tJmFycUAIZFgmMYNtZAUc9PU3942w4U3BOaTWv7PSqRzZjNIPLZQEv8zywlSx6Kd497JVlLHnYVPX1x6Wwxaetdi07pvuKHCHZ7TUR70jv6knU1RIo1X66ByjHPYb+pwt9ry/07LPQVf8Akj/1xqeMo7VBfMqK52WCZgPUlQfy/wAuLEOUVb3/AE5fIQMwntl1S34pJh/emYfwOPQHDNCsdHTIOSQxKN/JAP5Y8816a8rOj/aSbfvTm38sel6ePSqr+EAbegtjsyGnWE/mUXaBw/7dQzQLtJbXEeVpE8Sb9LkaSfJjjJMpq+9hRyLMRZh5MNmG/KxBxvuMV4zyz2HMHPKnrW1xnok3+1Q+RfZh57+uKmph1Ryuxfon0yx5kfBgwYzi6V7Vfs1ZDMdo5vsJT0BveJvrcE9AcOVdMUjkcblUZgD6An+WFDOaATwvGeZHhPkw3U/XFXmPGLTUccKg9/IClQeXdgHS/wC84vYDkCcamktzDpfYyNdp27FJdyuzzOZa+NFmSJFFm8Ny97dCT4QQdxviHHSovJFHyGO3Hx3AFyQB5nDm8nYxUVhH3BiHLW7XQErexk0nQt/M9eXwx306ixtffmSNz9ccJFHmUISUhRYEA29bnliJLyOJ2bn7U/sj+eIT8jj0OkWdHj0f3Ey+Ibey7J0qq9YGmkhDI7AxMFLMoBAswIYWubW6Y07NuCMwp94TFWIPun7GX06lG2/Z36Yy3stqRHm1ExNgZCv99GQfmwx6txl633L308bfQHVCxe8snm7N6x/aaSOSCaF+8LFZUK7abAg8mHi5g7WxLhPirh+yb/GFR/LDZ20RH23Kj61H5CM4VXXatP8AZt9IR/rhCbayynZXGufTHy+4v8P1VZ7PGoaJEC2VipZ7b22vbbpf88TZKB3H2tRM/moYIp89lA2+eDKmtTRkAm0amw5nw8hjrhzpCqs6vGrC4Zl8J/eFx9bYS5Ggq48pEiky2KMeCNR62ufqd8R63LWuXhKqx5qw8Leu24PrixjkDC6kEeYNxj6cclFSWGOqunVNTreGu6IvBC/YOxtdpXJtyvsNr722ww4ouCEtRofMufj4iP5YvcZdvxsvQbcU2GDBgwskMHZOAa6vPVY6YfXvD/pivzbJlgqaqhYWgqA00Hlpk2mQeqSG4HOzjF72RR3NfJ90zRxj4xxLq/N7fLEvtggC0QqxYS0kiSISQLhiEkS56MjHYbkgWxpxjmtL0Mu+PU2KXCtSzQBJP1kLGF/UpsG/eXS3zxYcH8YwUNNLTNqkmSpmWKniXVIyvaVTbkF8ZGo2G2F6ir9FcQUdI6tAy67C8qCxtYm149Pluox00mfUtNmkxkZbTRxjvdiEZNSspPS+gD4qL+katpFWnab9SlrJTIlbHUL3U7zySrAGDODJaaNRb3jc25b40+CXM47lK5ZfJKinWw9NURQ/98sV7cZUpOmF3qH2slPG0jG/7It+eJFNk2YV5KyIaClPvNqBqHG2ygbRXF7k3I8jiwWhv4F4jaup2keNUeOV4WCsWUlLAspIB0m+2EbtZv8ApKj3/wDTz39dx/O30xpmR5RFSQJBAmiOMWUfmST1JJJJ9cZh2yECriY/do6g/wCJf5HEo8ir/wC2xFC6aCiTq8sFh1N21C2PTGPOUMV5cmhPWenJBvyTRqv8jj0bglycp+HPqGK7PslhrIHgqEDxvzHUHowPRh0OLHBiI48956JcurWpHZ6pBGsqyKgDohOnxKPfttdhv1t0xKoq6OYaonVx1seXxHMfPGk8d8Ee2lZ4JBDVxrpSQi6svPQ4/DfkRuLnGSZ3kVVA2qty92O9p6MlgQDzOhtSjlbUR8MVLaMvKX58izXdhYbLrCBWxSPXTR0yruQzE8gbDUbjl4iRbzxaZf7JOfBVz/8ADaZl6eu5+Rxa0z0lKCivHHfc3caj6m5ucJg3W3jn5DZLrW/BVUvDdQf1syJ6RrqP1bl9DiwpuF4FIL6pWHWQ3H90bfljnTZ+k8qQUqtPNISEUeBSQCTdnsLAAm+/LHXx1llVSvBDNPHqlV3eKC40qCAl3PiYsSQbADwnnhiV0+dhbdUONyLxRncYQ00ZDSSfZkDkgOxvbrbpirRbADyFsQpIVV4lUAbs23oP/nE7FmutQWEInNzeWL2aH7Zvgv8ADEZuWPucn7Z/l/AYhFj5419P7QVVPh9ORLhl5JuW5kYJoZkALQukgB5EoQQD6bY3rIO3aklYJUwvT3t4we8QHrewDAcuQPPpjztjTeyjsxXMozUTSlIkk0d2o8T2Cs3iv4RZgORPPljPsslY8yJJYNI7XI1eTLJw1wJJVW3IiSK4N/3B9cJUnu1vw/6Iw/drUASLLwosq1KqPT7GSw+g/LCJPbTV+ZS5/wDx2/liUPhKGo/vL5fcrMnH2EP/AA0/yjEfI55IITNKF9jlqJIkcH3JPe0sPwMLkEXtY3x35U1qeI+USf5RjUOxnLEbJkEqBlnaZmVhcMGYpyPQqvLCJwUlhmlGTi8oz+TI4GOtV0MfvREpf46dj8xjrmyJGB1vMw6qXsD8dIBw3Z32d1FKS2X/AG8Fv6rI9nTf/Zu3vLa/hY7W5m+FPMM7Sncx1Uc1M+/hljPiA2JUrcMt7i422xSlC6GybaLUZVS5Ong42ooSeVm3P7bYmzZvTp700Qt01i/0Bviko6vLzYRpr32URSPbrtdTbz28sXVHNcXipKq3K6UslvXkuISg228MlGaSSyj7+lEPurKxt0iff5sAv1OIiVtVNPFTQ02iSdiqNK4NgBdmKpc2UbnFxFQ10txDQVBPRpQsK/HxsGsPhfDz2f8ABD0rNVVbLJVuNA0X0Qpe+lLgEk9WPwHUllVGXmS2IWW7bMk5XQrkuWSs7GYxiSeVraTI53Nhvpv4V+WMKz3PZKx++rKkMb6kjDDu497gLHyNuRJBJ63x6kYX548+8e8KTLmM8ooZDESncmCLUgUKByjFw2oEm4/kcWLk+nbP6GbqFJxym/05YvT5k1RJHJN9osbXEb3TV6IoWwB2uzdAfhivz+vSUujaFfQNKoLIgS7Kg9fEd+tzy5Ycsh4Ir6tgO5eliPvTTizCx30x31E+RNhjXcr4EoYadKc08cqoS15lWRmc+85LD3jYcrcgOQwmuucl72wiqqcl7231/PQmcGzmShpZWCh5IInfSAo1MoJNh6kn54uccY4woCqAAAAABYADkAOgxyxcLwYQ+0vgR6/TLTyiOoVGhPeE928b+8CADZgTcMBvaxvtZ8wYDjWeTKeGuzmtWtpqirlptFNqKJB3hLErpF9YFgNjfflbGrYMGAEklhBgwYMB0MGDBgApM14Qoaltc9LC7nmxQaj8WG5+eErtV4apIMuQRU0SKtTCbKoF7tpa5G5upI3v+QxoOdZzBSRGaolWKMfeY8z5Ac2PoLnGYceZzV5pRyRUtJ3cJKsJJ20SvobUO7jHuXKizORcHkMAFTlkqx5jlpNlXvmUbbXaNlUfMkD546+2yS2aR6rAeyqFJ2ue8cnnztiizF5ZjSd3FUCSOaOR/sXVk0+83u2BB8sNXHvB02YBCapmaIMEEqr1tsWRQfu8yGO5wAZhJMvfpuLBG6+ZGO+aujXm4+Rv/DFFn2RTUcndzppY7ggghhe1wR02+PmMVmADUezTPssQ1ozEx93N3WhZInkN0DgkaEbT73O4OJNZQcLSPZKiqiF7eAPp58/tImNv9MZNbDfwN2eVeYupRClPca5n2W17No28bWvsNrjcjABsmVdimViz6p51IDLrkXSRzBHdotwR640egoo4Y1jiRURBZVUWAHwGOdLAsaKi7KihVHoBYfkMduADJe1niiJ6imoY7tJHUJJKw91Ps5AE9WIe/pYeeFiYb1Y84l/NXH8QcM3arwhFFImYRu6yPUwB02KEsQhbcXB0+tvTC5P71R/wE/62Gw+Eoan+6vl9xIpJJmgVe9spQLYILgEW538uuPQnZLmYmyyABNBhHcMAbgmOw1C/RhZvnjP+Eeyh6ilp5nrNCSRI+iOHxAMtwNbORcdfD0xqWSZTTZVSModhFHqlkkla5Jt4mNh5AbAfLCi+X+Mj7QQDmzHqtJEo+BlmJ/li0q+M66qH9BpkhjJ8M9Uxuy395YlFxty1He/LCnW5LXrUtUSua0yoFYqEjKaSdACswXTYncHmeXUgDp2PD7Kt/wCbO/8A9qL/AFxoGMUyPhJvtZZHqKeSRywWGcqVGlQL6DpLXBPXoMXJzXMqId4JhXQJcyRyhUlC9Ski2BtubMPMeVgDUsGIGQ5tHV08VRFfRKoZdQsR5gjzBuNrjbE/AAYMGDAAYMGDAAYMGDAAYMGDAAYMGDAAYMGDAAYMGDABj2Wg5jUS1lVaRYppI6SI2KxKjWLW6uxAN2F/CPSzRiyzDgSkkZpEElPIxLM9PI0d2PNioOhjfe7Kb2xDfgNrAJmNYP2hA3/RGADpwE23PLzx8j4AmJPeZnVFegRIkPX73dn06Y74OzGgsO+E1SR1qJnfe1r21Bb/ACwAIOdZUueTpTU7DRTlmmqgupUuLCNOQdmNibG3h62wyZD2JZfClqgPUuebMzRgfsrGw/MnGiZfl8UEYjhjSNF5KigAfIdfXEnAAn0PZflUTalo0J/3jPIPpIzD8sN0aBQAoAAFgBsAByA9McsGAAwYMGABH7YP6lH/AM1T/wCcYzKSS81UPKnT/qn+Bxqvafw/PWUsa08iI8UyT2k1aX0BrKdO9rkHl06YzPIOF6usq5k7yGAGNBKy6pGsL+4GCjfX15W64nGSSKt1UpzTXl9zWezn/wCl0X/Lxf5Rjr7R8nlqqCSKABnujiNjYSBGDGMnl4gLb7Xte3PFzkmWLTU8VOhYpEiopbmQosCbAC+J2IFoyF+OKVCVm76B195JYZAV+NlI28745HjrL7X9qTlfk1/ppvjXMGADJIuL4pQPZIamqJNgIYXsPUs4CgX2vc88Tsv4QrK5r5jpgpetHE12k8u9kUiwvY2U726Y03BgA6qWnWNFRFCogCqqiwUAWAAHIAY7cGDAAYMGDAAYMGDAAYMGDAAYMGDAAYMGDA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4" name="AutoShape 6" descr="data:image/jpeg;base64,/9j/4AAQSkZJRgABAQAAAQABAAD/2wCEAAkGBhQQEBQQERQUEBQQEBQVFw8UFBAVEBQUFBQVFRQUFBQXHCYeFxkjGRQUHy8gIycpLCwsFR4xNTAqNSYrLCkBCQoKDgwOGA8PGiwcHB8sLCkpKSkpLCwsKSksLCkpLCwpLCwpKSkpKSkpLCwsLCksKSksKSwsKSwpKSkpLCksLP/AABEIALcBEwMBIgACEQEDEQH/xAAcAAAABwEBAAAAAAAAAAAAAAAAAQMEBQYHAgj/xABHEAABAwICBggCBwUGBQUAAAABAAIDBBESIQUGMUFRYQcTInGBkaGxMsEUQlJicoLRFTNzsvAjNENTkuEIJGN0ohZkg8Lx/8QAGQEAAwEBAQAAAAAAAAAAAAAAAAECAwQF/8QAIREBAQACAwEAAwADAAAAAAAAAAECEQMSITETQVEiMrH/2gAMAwEAAhEDEQA/ANBYlAkoylQsmjoIIguggAjQCNAGggjQAXSJGkARoBGmBI0EEAEaCNAEgjQQARI0EASCNBAEiRoIDlEukSAJEjKJAcol0iQHKIo3Osk+tHFBjKIrpEUBwjQQQDMVQG07tyiNKa3PiNo6WWXIkm4aO4Wvf0UFHVOkYy7nBxuDY3JIzPltSoxjLG55DrZ2uDlkbjmPMLh/PlHR+KFHdKbI/wC8U00V7WsWPdbm04bK06I1ip6poMMjXki+DZIO9hzCq5iiqGOilbjaczmbjbnba3YeSrOltQpIyJ6Jzj1eYYP3zSMwWEWv7rbDnmXl8Z5cdnxsIKNZfqr0qOa/qK8b7CpDS1zeAlZ7uHiN61BpvmMwd42Ldk6QQQQBhGiXQQARoIJgaCCNABBGggAggggAggggCQRoIAkS6RIDlFZdIIDiyJdLlyAbVVa2P4iG5E3PJVXSevTQXNibiI+ucm8BbimevWkgHi/+GL25nZ7Kh1elLjLL9T/RWdyXIstXrPUyZdYBhGWEW81D/tKqjkJMjiLXOE2Nr2vko815BPDD7pB2lXXJvtOzwSNfNH62yxAYn9YCPrbfNW/Q+n46kdk4XAZxn4hzHELFxpLE2x3FSGj9IvaQ9hIc12R57v08ES6PW21IKo0fSBEY2mTsvt2hY7RkUFfaJ61V4qy0gLBbshw4h4uL+IsinL3TtmicW4hd8W59jc2vxsm07hhLtga0ZDaScgF3TTnsPy+EjzFiV5zpWCkrutY2Qdh+HYRYgg5tdy5J9T6SwHMgAWy+zy7iqXWVGEvsTZ5bYjc4b1KaJn64F/EBv5hYgqbDlWDTGrENe3MYJHDsTtsDfe124nvUfqLpZ1HUO0VUzCW+cJBvgIuXROO0XFiBuseIUxq3NjjLXZGOTyI+Rt6qraTonO1gjkiixXcxxBGVg3C952gAZ+S6eDO/Kx5cf21cI1yCugV1sBo0V0d0wMI1yF0gAjRXRhAGggggDRI0EAEFC6S1xpadxZJJ2htDWufh5OIFgkYtfKRwvjcBxMclvQFLcGlgRJhQafp5zaKZjyfqg2f/AKTY+ikEwJEjQQBIkaJAEUnJ7C6UTDTFQWRk8cieF9nrl4qbdTZ4zd0ynX+txS8iPa9vdVMjMDx/rzVo1xoibSDcbH5FVR78Lj+Gw7yVz4Xcb5zVH1l+yeBPhu/rmmzpu1bvXVQ+x8kxfLdxPJaT1nT0Pt3Ej2UlS1Ba38wUJPUjsgcQum1+VtmXzyKVlOVPOfc3G9BQ7NJG3FBLVPcTgqyWnFkSRZveMPshHX9gN2WaQo8sdfPiPJIum7RB3lY9VbTdNUA9g24njYZ5f1vT7QVYYuwRcSPBJvbCBkfTJVSGtOIlu09kHhzVh0ViNrZ8+Pclljo5V8ovrFv1uGy9hklNDaQ6p8j3jM5C9gbXv+nkqlX6WlDxHC7CA0Xfha5uI7d91CaTrZXSFr3G7OzYXAy2m3NVxYe7VyXWPrWn63Rt2kD8wTeTpBp27XeWayCxO03R9Wutytcp+kGKQ2ijllP3Wk271ao33APEbFm/RWbMm/E32WhMemRyCukmxyVCYBGhZGgAggggGuldKR00Tp5nYWMGZ3k7mgbydwWV6ydI884wRAU8b9gveUjmRy3D1XHS/rA41LaYHswsa7DuL3i5ce5pAHeeKqlHo+apcBExznEC4AztxcdjR4rLLJeOJy2e3as55HI29U7Ekk0bpALBrhnf0A4p5S6i1BAEnYB253Nklp2UUjOpbkBs/wB+ay3LfG3SybqBqtIOa8gEmxuDn/V1ofR70hOke2lqXF+PKOZ3xA7mPO++4nO+XdkstV2jvBQgrHNeHAkEEEHmN/fl6LXWvjHe3qZBReq+mBV0kU+9zLO5Pbk71HqpRaIEiK6XKYEo/TlO58Lg02yvawztmBfdmpAqN029wZ2RcfWPDhlwU5/61eE3lGea4w2is3Oxz8FnVU7t2+981p9fFjBBzF1mmsMeCVwHELj4r+nVzY69M3yYr+PkNnsmcYNylYz2idwuV0Gdm+y+z3XT8cpo9h8knj2jl808sbnjwTeoizy8uHJXKRPrCglWsbbO6CewukJDtyVk0U1w70cVmhF9MtsK425Kh0FgLiNwO35KR0BTGzifD3SdPpMbDvUnHP2crXtbkpy21w14TjjYJLPIA23O/uXGnNHMmkbJE4DE0BwPFuQPiLeSb1Mrtj8J4W3c0UbytePGz0c/JLOmilPq23a558Ai09omKGlkey+NoyJKWjkKa6wSk0sg5Lfbj0lui2fsyc8J91ojZ1mXRm/J/wCFvzWgtkTJK08107BUNBLmpaJ9wnCpUI0QQTA7rieYMa57jZrGlxPAAXJ8gulEa4E/s+qw3v8AR5Mht+E39LpBhU2PSFa6V5sZ5C4X3N3AdzbDwWq6Bp46aMMZYcTvJ4lUGPQ0rZmOjA6sxROGQ+IxMJtc3BxFysOsVC4AMc3FhYHFtyAXf/q5cva7uGaxt0uriCLg3yWL9IUb2zm98DjkdysOg9NnGIxEY3G/wEEdneS2xHiFKa00Anp3Yhnhvntul/rl6rKTkx8Y9dKMd6LiQWQjOfn65/qulwto6G9JHq3wE5Xxt8LNeP5fNaWsU6Jqu0oH3x5PY+482t8ltaMPgyEgUa5VpBNq8Xif+E+ycLl7bgg7xZK+nPGfVpsCsy1mF5CeQPqQtF0vcFzd4JFt6z7TsRLwPuhcXHNV2cuW4r977dgOfyC7fLfff2slXUJta9zwSTqB3cAunccvpv1pvfj/AEFw2Q3vtSzqbPjyQbSltzbb6K9wga8WQTiFrcIubHhhJ9UFJpeWt5pL6So3r0s191n1VtIRVGamKOusq7E1PoJbKbFSrC4Ys+K6ijUrqno5tXE9mx7ASx3E2vhdxHso8NWmPxF+urJDTMF6SU8Gp3HHcpbTUNqKb8CqEZdGZ+P8LfmtCAWc9GRzf+BvzWjApkUYpSjkyUXGntK5OEkwguWFdKiGikjDhhOYORCaaS0vDTMxzSNjG65zP4RtPgs+1i6YWsu2lYf4jxn3hg+fkjRbS9DVQ4mluUbblv5XFoHmPRc6UroXnG14eb2tcXz25Ki6haYdJE+KwfJHicATtY83NuYdf/UFOmVrL5NkcQcmiXGORu3LxK5Msfr1OPKXGVNUzY29oD39Ez01U3jNt4KQo3uw9oYfu3vYd6Y6aqbMPcstKtmmbaYgDXm28kpiP0906rnkucTvP6ptbLxPuCuyfHm5fVt6PdMNpqlr5AS0bbWvkHW/mW36K1spqn91K2/2Hdl3kdvgvNcMxZZzeKkIK/6wNj42VYyptj02iKwnQ2vk9Oey+4+y7tN/Ueau+g+leOV7Yp2dWXG3WNddmI7AQc2343V6qdxfURSmjWiYB4vgO8gtv3X91JsiYDk0I0e1br9CfSBbqw4n6xAH/ltVab0NmR5fPPhB2MibnYbAXu/RacZUm6VLpj+z7VRYehuhb8QllPF0hHo0BcVHRNQAHDG9t+Ekv6q9GRJl5T6Yl2rMJ+iajGYE45iQZebVHO6KaUH4qg8i5nyatceOKbPpgl0h9mdRdHVGAB1JdbeZH3PfYoLQPo45II6nt5ZaEq0JCJOb2Cxpx2JLLuKZNwbo3tIRo2g9GukC2fDfaFJaeoOqqXtGwnE38Ls/TMeCq/Rwb1N9wC0zXGlDuofvLXtPGwLSP5iqk8K/Vao6e661jZ/ycw/6ZUlT09gmWsbf+Um/hlEFVzoyPaf+BvuVpAWa9GJ7b/wD3K0lMirE5hOaasKcsKAk4XKB181nNBS9Y0XfI/q2ciWuJdzsB52UxA9UTpreRRwH/wBwc/8A43f7q4isy0jpqWdxfI8vcfrOJc7uuVC1FTbZ2j6BcST3SDlpUSJ7VfSYpquGRxs0uwv/AAO7Lj4bfBau2lZfEDcHMG18uRWIE2LeTff/AGKVfpKSO2CR4APwh7w3usCubLDs7OPl6RsVRKBszUFpEYgb+SZ6ua3RSMDHODHW2PNvI7CltIaWhjJxPaeQIJ8gsetl06LnMpvak6Sb23N4H9E1OQHNOaycF5fba8n5psWZju2ea2jiy+idNhtbhmCuo5xuuOW5N532dxSfMLbH4yqSEytvRrquNIVlpP3UID5PvC/ZZ4n0BVEEm7NbP0GUgFNUT/WfK2Puaxod7vKq0pPWuGqAFhkBuXAq89uSjXSLnrSo200mOuR47qPZUXC5dWkZDzRsaSezM5LmSdo+sAoswueMTjYc0UUTCfiDjyVbKw+61p2G6TfGDvK52bAgHIJz1PNBd5oJm8nxssl4m3ScL7p5DGue1cjqGNFUsTpjOSOVuWxR2XpYejeH+1vz8Mtl+S0zWGzjCN4jJsdticieZsSqf0Z6NJBdkM/iOfk3ee9XLTUVpRtNmDtHMnN1yfFaT4iz0ww2Ci9Yf7rN/DKlXFRenv7tN/DcgKp0YfvH/wAMe60oFZl0Yn+1d/D+a0tMoWYnDE2YU4YUA6hcoDpM0WKjRk250Deuaf4YOIeLS5TkZXOlqbrqaaL/ADIJGeLmED1KqJry6SiBS1PO2MvD4xJiYW9ouBY4kdttiO0LEC9xnsUg3V4Sx9ZTSCYgAuiPZkblnkdovdaybZmEIxZncUlIcrHfn5rtpLHWcC0ja05ELqZn6rO+VpPYYg2XbXJZlGX/AA5m/wANxf12py3V2f8Ayn2+1azR3u2DxKLyYT7ZE6pO9yB3epShfd1uXsEr9BdH8Ytstm1wy22LSQkGn+0J4Byzll+NDR3+y5BSr2ZnLekiFtGdC+a9BdEFhomOwteWW54nGRfysPBeeyvQPRM62ioBsu6U995HWPciniubnJIuQe5IPfYXWdaFmVGZaNwulHVDYhid2nH4WDaVAy12DERm7sgDiSuonO+J7w0u2uPxdzRwQEjM90hvI4D7t7NHhvTiCdjNjr8hsUWyeJv2pD6pyzST/wDDia3m7Mpwky2qBGQueC7Bd9myiY6qpP1mt7mhLConG2S/gFW06SWNBR/0ybiPJBPY089aL1fJIurVDq80NzXDqlsSjK7Wk7G5rzdZ8l8d3+GE9Sv0KNnBM6iNl9yrNRpaR522SbJXnaSt8eC/uscuafqNJ1f1m+jNDWBg5kE/MKcbrEag3eQSBlYACyyFr3cSn1JpN7N+xadMp8qO8v2NTdVN4qP01IDTy2P+G5Ur9uSFKu005zS0/WFlfVnt10a9mV18v7P5rSmyA71lmi6jqDdvCynabWYjajQ2vjE4Yq1QaxNdvU3T6Qa7eg0g0pzE5M2Pul43IJ5i03EWzytIwkSvBHAhxuPNJ6HhdJURRsf1bpJWMEmYw4nBt8u9bPrl0TtrpnVMMoge/N7HMxRucB8QIILSd+3iqdozQn7LqWOnjLnRuuQ8DO2ws3GxzHMBVlydYMMN1Za7oyilixvle6QADrMMYv34QPJJQ6l0kNO98zetcQWmRxuGBjbdg5WOV724K29bE4Y+ra7GLh4bGbg5jMqPr2NsbNa0WxFguQeZaMrrjuWV/b0sePCe6YeYB1hZfY4i5yyBtdOTKy56shtiRgcQNhOFzXOyIItvve+5HrFpc1FQ95ayMtJYAzIENJsTxPPuUrqvqY+vcZHAxRtLQ6Ug9s22Rj6zzlfcNu+y6L57XFju5aw9RPWZZ2vyIN7DkkAw3v4ee1apWalRiPq4YwzdhADnm29x2j+tij9GajuZOzHY4Xh2EZnI3Fx4LL8jTLhyUUQtcDZzS4F73YQ5xDA1u0gWys7fv5qMrHtc67b2wtGYsThaATbmQVtmltSoScbmgYtpacDs9uzb4qBd0c073/G5uJwGJ9i0Xyu4h2wdynHmmOXu2HL/AI2S/wDKylb90UVhfoxhcADG50Td12tOR7+16KBd0VsF2skppLi1w8h2fMtyV11M0K6kpGRzuY12IuOF7HNNwACC3aDa/iumZ9v0XXX7S7hYJpUSZcPZLT1TXGzTcDzKaSvHPySqoiahw6yxvYODuzvsNnqlDpOMHKNz3cykfo/WVJabhrYr34k5D2UpEGRjsgX4704VFT1ExzEccQ4uzd5Jz9Plb9eM/ksEgJHPNm27yQE7goGjN7geQzTIItKTH6kbuadx1sp2xs8CkzVtbk1viUxrtYGRDFJI2McyPQKiSn0uT7DUaqx16pf88eqCAyepqC9NRSLsSJRsqUknwrbfomUgC7EIRiRDGmQdUuhGFwXrnrEAviARGZNy5coBz16AnTa6LEgH8VWRsKlaPTj271XWvSrJUBoVDrdYC4xZ5hTEWvUX1ojs2DHcrM6WqIIINiFoOq+mcbQCc+9TfDTUWv2j+qD5HSxPzvEIpXkEcHNbhI53CgdOdIei6hhieypnaf8ApwttzaXOu08wrkx9x3qtQ9GFA1xcIbuIcG4pJHNZiv8AA2+Vr5cE9jSrU+uGj4YzHDBWYcVwHTQGxO22IOsmFZrPFMCxkc7WuFiDVQi/fhp7+quuouiIX0hZNBE90U0jCXxxuc4XxtuSLmwfh/KrVR0MTezFEwW3Rxty/wBIyU9Z/F98ta2w+LQdG9xc+LBc3sJ3WF+ADGqxQ6Z+jsEVO5uAZ9vG4g5DaXcAFI6w9CtTXTdY10VO3E6xfiLy1zi49lo4neVI6G/4daWMh1TPLUEW7DA2GM8QfidbuIVdbf2iZaQI1tlH+Wf9Q+ZRS689We1gYbbQ/MXHArQ5ehzRJsPogGHeJagE/is/NTTdS6EQfRhSU/VDPqzEwi9rYrkXxfevfmn1o7PPmldeS0h0cxks6+B2E37i21lF1XSJM45ANF/Fb1VdDein7KYM/A+QDyxKGregGhf+76yP87v/ALF3sp/Fj/D/ACZf1iU+ucz9p/l/RbhqpS30fSukONzqdhLj94Xt5Gyrld/w5n/BqLcngO9g1XUU3URshabdVG1mWw4GhuzwT644/IO1v2ic4DIWCQe/mUb5ncf/ABCSfId5J9FCzDrw2ck59hot4lO2YHWuXG+xrRmq3TyPmqXtGQDj2jkAArvRaObGywcC45l36KoVJsIZ8LAOZsSk5ag77J0+kceahtYqgU8DnE9s5NHM70EretuuBivFD8R2u4LPp3ukOJ7i4neSnNY/E8k5pLChJv1KCc4USDNBIuhIkLoYlaDpsiUbImQeu2yIM8xIXSDZEoHIDq65JRoJBxZCyMlckoDtpSoCbJRj0A4a+yntW9IYJQOKruJLUtTgcDwKKG46PmxNCesKrOrOkQ9gz3KxscoUpugYZZYa9kLgH/tA4cRIbYBlxcbEvE/SkAs0OcB9iRjh5E/JK6hnOt/79/8AI1W0FGgpQ6T6iFxZNk5hs5r2gEEi4B8FJU3S3f4mNPMYh+qaMhiNdpBlQGmJ1PBI/HbCGta8OceFuKwSee0jzEXtZjdh7RvhucNzlc2sqkv9TbHpqn6T4XGxYRzBy9lKU+u1M/eW94B9ivLkGl5m7HnxsfdSVNrJMOB8wq1kXj1BFrBA7ZI3xuPdOo62N2x7T+YLzNTa5vBsQfB36p3/AOsnPGReD3/oUu1/h6ekpZLNJHBVStYHklpAO9p2+CpfRjVyTOmne5/VxtwYTc4nOsTbPa0AH8yuFV2hiNnt+23b6Zot2cmjR9ORtafBIVEYAJz2bxYea6c0H4JHDle/sovTTy2M5ue47Bc5ncFnWh39Gp5eqMDLuDbSku7L+zY9m+2525bFJ/s6GwFg22Qs4/qoTV3RbmU3V1IxAuL7MLmuaTn8TTdWH6KwNGEdm26x87qkmkmjrfAWnkXOB9CqRrxM8Wa5oaG7SHF1y7ZtPAK5z0DDctseQLmlZvrdVXcGC9hdxubnPZnvyA80ErhNyhZABGghIIIJmicSIuQQVIFjRh6CCAUY9LsejQQCocjujQSMRRWQQQAsiwoIJAYK6QQQF11Grz8PArSIZLgIIKVK7qI7Ot/79/8AK1W0OQQTJk3S3Vvimkaw2FTBCx/Eta9zrdxICzBkN9qCCufEncUKcRxIIJ7OQfVWKc09A5zhh+s4AZ7yggs7fKuT1sGiJm09HFFHlhBLnWtjfftk/wBbgm760h2JjiwnaBsPgggpl3JVWaozpFzviwuPHCL+aU0RJ1kryQOwABlsJvf0QQR+wsDXAC3mub4M27N4zsggqSi9M1LQwuGROV+9ZbpKbHI53EoIJA0IXKJBMgQQQT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8" name="AutoShape 10" descr="data:image/jpeg;base64,/9j/4AAQSkZJRgABAQAAAQABAAD/2wCEAAkGBhQQEBQQERQUEBQQEBQVFw8UFBAVEBQUFBQVFRQUFBQXHCYeFxkjGRQUHy8gIycpLCwsFR4xNTAqNSYrLCkBCQoKDgwOGA8PGiwcHB8sLCkpKSkpLCwsKSksLCkpLCwpLCwpKSkpKSkpLCwsLCksKSksKSwsKSwpKSkpLCksLP/AABEIALcBEwMBIgACEQEDEQH/xAAcAAAABwEBAAAAAAAAAAAAAAAAAQMEBQYHAgj/xABHEAABAwICBggCBwUGBQUAAAABAAIDBBESIQUGMUFRYQcTInGBkaGxMsEUQlJicoLRFTNzsvAjNENTkuEIJGN0ohZkg8Lx/8QAGQEAAwEBAQAAAAAAAAAAAAAAAAECAwQF/8QAIREBAQACAwEAAwADAAAAAAAAAAECEQMSITETQVEiMrH/2gAMAwEAAhEDEQA/ANBYlAkoylQsmjoIIguggAjQCNAGggjQAXSJGkARoBGmBI0EEAEaCNAEgjQQARI0EASCNBAEiRoIDlEukSAJEjKJAcol0iQHKIo3Osk+tHFBjKIrpEUBwjQQQDMVQG07tyiNKa3PiNo6WWXIkm4aO4Wvf0UFHVOkYy7nBxuDY3JIzPltSoxjLG55DrZ2uDlkbjmPMLh/PlHR+KFHdKbI/wC8U00V7WsWPdbm04bK06I1ip6poMMjXki+DZIO9hzCq5iiqGOilbjaczmbjbnba3YeSrOltQpIyJ6Jzj1eYYP3zSMwWEWv7rbDnmXl8Z5cdnxsIKNZfqr0qOa/qK8b7CpDS1zeAlZ7uHiN61BpvmMwd42Ldk6QQQQBhGiXQQARoIJgaCCNABBGggAggggAggggCQRoIAkS6RIDlFZdIIDiyJdLlyAbVVa2P4iG5E3PJVXSevTQXNibiI+ucm8BbimevWkgHi/+GL25nZ7Kh1elLjLL9T/RWdyXIstXrPUyZdYBhGWEW81D/tKqjkJMjiLXOE2Nr2vko815BPDD7pB2lXXJvtOzwSNfNH62yxAYn9YCPrbfNW/Q+n46kdk4XAZxn4hzHELFxpLE2x3FSGj9IvaQ9hIc12R57v08ES6PW21IKo0fSBEY2mTsvt2hY7RkUFfaJ61V4qy0gLBbshw4h4uL+IsinL3TtmicW4hd8W59jc2vxsm07hhLtga0ZDaScgF3TTnsPy+EjzFiV5zpWCkrutY2Qdh+HYRYgg5tdy5J9T6SwHMgAWy+zy7iqXWVGEvsTZ5bYjc4b1KaJn64F/EBv5hYgqbDlWDTGrENe3MYJHDsTtsDfe124nvUfqLpZ1HUO0VUzCW+cJBvgIuXROO0XFiBuseIUxq3NjjLXZGOTyI+Rt6qraTonO1gjkiixXcxxBGVg3C952gAZ+S6eDO/Kx5cf21cI1yCugV1sBo0V0d0wMI1yF0gAjRXRhAGggggDRI0EAEFC6S1xpadxZJJ2htDWufh5OIFgkYtfKRwvjcBxMclvQFLcGlgRJhQafp5zaKZjyfqg2f/AKTY+ikEwJEjQQBIkaJAEUnJ7C6UTDTFQWRk8cieF9nrl4qbdTZ4zd0ynX+txS8iPa9vdVMjMDx/rzVo1xoibSDcbH5FVR78Lj+Gw7yVz4Xcb5zVH1l+yeBPhu/rmmzpu1bvXVQ+x8kxfLdxPJaT1nT0Pt3Ej2UlS1Ba38wUJPUjsgcQum1+VtmXzyKVlOVPOfc3G9BQ7NJG3FBLVPcTgqyWnFkSRZveMPshHX9gN2WaQo8sdfPiPJIum7RB3lY9VbTdNUA9g24njYZ5f1vT7QVYYuwRcSPBJvbCBkfTJVSGtOIlu09kHhzVh0ViNrZ8+Pclljo5V8ovrFv1uGy9hklNDaQ6p8j3jM5C9gbXv+nkqlX6WlDxHC7CA0Xfha5uI7d91CaTrZXSFr3G7OzYXAy2m3NVxYe7VyXWPrWn63Rt2kD8wTeTpBp27XeWayCxO03R9Wutytcp+kGKQ2ijllP3Wk271ao33APEbFm/RWbMm/E32WhMemRyCukmxyVCYBGhZGgAggggGuldKR00Tp5nYWMGZ3k7mgbydwWV6ydI884wRAU8b9gveUjmRy3D1XHS/rA41LaYHswsa7DuL3i5ce5pAHeeKqlHo+apcBExznEC4AztxcdjR4rLLJeOJy2e3as55HI29U7Ekk0bpALBrhnf0A4p5S6i1BAEnYB253Nklp2UUjOpbkBs/wB+ay3LfG3SybqBqtIOa8gEmxuDn/V1ofR70hOke2lqXF+PKOZ3xA7mPO++4nO+XdkstV2jvBQgrHNeHAkEEEHmN/fl6LXWvjHe3qZBReq+mBV0kU+9zLO5Pbk71HqpRaIEiK6XKYEo/TlO58Lg02yvawztmBfdmpAqN029wZ2RcfWPDhlwU5/61eE3lGea4w2is3Oxz8FnVU7t2+981p9fFjBBzF1mmsMeCVwHELj4r+nVzY69M3yYr+PkNnsmcYNylYz2idwuV0Gdm+y+z3XT8cpo9h8knj2jl808sbnjwTeoizy8uHJXKRPrCglWsbbO6CewukJDtyVk0U1w70cVmhF9MtsK425Kh0FgLiNwO35KR0BTGzifD3SdPpMbDvUnHP2crXtbkpy21w14TjjYJLPIA23O/uXGnNHMmkbJE4DE0BwPFuQPiLeSb1Mrtj8J4W3c0UbytePGz0c/JLOmilPq23a558Ai09omKGlkey+NoyJKWjkKa6wSk0sg5Lfbj0lui2fsyc8J91ojZ1mXRm/J/wCFvzWgtkTJK08107BUNBLmpaJ9wnCpUI0QQTA7rieYMa57jZrGlxPAAXJ8gulEa4E/s+qw3v8AR5Mht+E39LpBhU2PSFa6V5sZ5C4X3N3AdzbDwWq6Bp46aMMZYcTvJ4lUGPQ0rZmOjA6sxROGQ+IxMJtc3BxFysOsVC4AMc3FhYHFtyAXf/q5cva7uGaxt0uriCLg3yWL9IUb2zm98DjkdysOg9NnGIxEY3G/wEEdneS2xHiFKa00Anp3Yhnhvntul/rl6rKTkx8Y9dKMd6LiQWQjOfn65/qulwto6G9JHq3wE5Xxt8LNeP5fNaWsU6Jqu0oH3x5PY+482t8ltaMPgyEgUa5VpBNq8Xif+E+ycLl7bgg7xZK+nPGfVpsCsy1mF5CeQPqQtF0vcFzd4JFt6z7TsRLwPuhcXHNV2cuW4r977dgOfyC7fLfff2slXUJta9zwSTqB3cAunccvpv1pvfj/AEFw2Q3vtSzqbPjyQbSltzbb6K9wga8WQTiFrcIubHhhJ9UFJpeWt5pL6So3r0s191n1VtIRVGamKOusq7E1PoJbKbFSrC4Ys+K6ijUrqno5tXE9mx7ASx3E2vhdxHso8NWmPxF+urJDTMF6SU8Gp3HHcpbTUNqKb8CqEZdGZ+P8LfmtCAWc9GRzf+BvzWjApkUYpSjkyUXGntK5OEkwguWFdKiGikjDhhOYORCaaS0vDTMxzSNjG65zP4RtPgs+1i6YWsu2lYf4jxn3hg+fkjRbS9DVQ4mluUbblv5XFoHmPRc6UroXnG14eb2tcXz25Ki6haYdJE+KwfJHicATtY83NuYdf/UFOmVrL5NkcQcmiXGORu3LxK5Msfr1OPKXGVNUzY29oD39Ez01U3jNt4KQo3uw9oYfu3vYd6Y6aqbMPcstKtmmbaYgDXm28kpiP0906rnkucTvP6ptbLxPuCuyfHm5fVt6PdMNpqlr5AS0bbWvkHW/mW36K1spqn91K2/2Hdl3kdvgvNcMxZZzeKkIK/6wNj42VYyptj02iKwnQ2vk9Oey+4+y7tN/Ueau+g+leOV7Yp2dWXG3WNddmI7AQc2343V6qdxfURSmjWiYB4vgO8gtv3X91JsiYDk0I0e1br9CfSBbqw4n6xAH/ltVab0NmR5fPPhB2MibnYbAXu/RacZUm6VLpj+z7VRYehuhb8QllPF0hHo0BcVHRNQAHDG9t+Ekv6q9GRJl5T6Yl2rMJ+iajGYE45iQZebVHO6KaUH4qg8i5nyatceOKbPpgl0h9mdRdHVGAB1JdbeZH3PfYoLQPo45II6nt5ZaEq0JCJOb2Cxpx2JLLuKZNwbo3tIRo2g9GukC2fDfaFJaeoOqqXtGwnE38Ls/TMeCq/Rwb1N9wC0zXGlDuofvLXtPGwLSP5iqk8K/Vao6e661jZ/ycw/6ZUlT09gmWsbf+Um/hlEFVzoyPaf+BvuVpAWa9GJ7b/wD3K0lMirE5hOaasKcsKAk4XKB181nNBS9Y0XfI/q2ciWuJdzsB52UxA9UTpreRRwH/wBwc/8A43f7q4isy0jpqWdxfI8vcfrOJc7uuVC1FTbZ2j6BcST3SDlpUSJ7VfSYpquGRxs0uwv/AAO7Lj4bfBau2lZfEDcHMG18uRWIE2LeTff/AGKVfpKSO2CR4APwh7w3usCubLDs7OPl6RsVRKBszUFpEYgb+SZ6ua3RSMDHODHW2PNvI7CltIaWhjJxPaeQIJ8gsetl06LnMpvak6Sb23N4H9E1OQHNOaycF5fba8n5psWZju2ea2jiy+idNhtbhmCuo5xuuOW5N532dxSfMLbH4yqSEytvRrquNIVlpP3UID5PvC/ZZ4n0BVEEm7NbP0GUgFNUT/WfK2Puaxod7vKq0pPWuGqAFhkBuXAq89uSjXSLnrSo200mOuR47qPZUXC5dWkZDzRsaSezM5LmSdo+sAoswueMTjYc0UUTCfiDjyVbKw+61p2G6TfGDvK52bAgHIJz1PNBd5oJm8nxssl4m3ScL7p5DGue1cjqGNFUsTpjOSOVuWxR2XpYejeH+1vz8Mtl+S0zWGzjCN4jJsdticieZsSqf0Z6NJBdkM/iOfk3ee9XLTUVpRtNmDtHMnN1yfFaT4iz0ww2Ci9Yf7rN/DKlXFRenv7tN/DcgKp0YfvH/wAMe60oFZl0Yn+1d/D+a0tMoWYnDE2YU4YUA6hcoDpM0WKjRk250Deuaf4YOIeLS5TkZXOlqbrqaaL/ADIJGeLmED1KqJry6SiBS1PO2MvD4xJiYW9ouBY4kdttiO0LEC9xnsUg3V4Sx9ZTSCYgAuiPZkblnkdovdaybZmEIxZncUlIcrHfn5rtpLHWcC0ja05ELqZn6rO+VpPYYg2XbXJZlGX/AA5m/wANxf12py3V2f8Ayn2+1azR3u2DxKLyYT7ZE6pO9yB3epShfd1uXsEr9BdH8Ytstm1wy22LSQkGn+0J4Byzll+NDR3+y5BSr2ZnLekiFtGdC+a9BdEFhomOwteWW54nGRfysPBeeyvQPRM62ioBsu6U995HWPciniubnJIuQe5IPfYXWdaFmVGZaNwulHVDYhid2nH4WDaVAy12DERm7sgDiSuonO+J7w0u2uPxdzRwQEjM90hvI4D7t7NHhvTiCdjNjr8hsUWyeJv2pD6pyzST/wDDia3m7Mpwky2qBGQueC7Bd9myiY6qpP1mt7mhLConG2S/gFW06SWNBR/0ybiPJBPY089aL1fJIurVDq80NzXDqlsSjK7Wk7G5rzdZ8l8d3+GE9Sv0KNnBM6iNl9yrNRpaR522SbJXnaSt8eC/uscuafqNJ1f1m+jNDWBg5kE/MKcbrEag3eQSBlYACyyFr3cSn1JpN7N+xadMp8qO8v2NTdVN4qP01IDTy2P+G5Ur9uSFKu005zS0/WFlfVnt10a9mV18v7P5rSmyA71lmi6jqDdvCynabWYjajQ2vjE4Yq1QaxNdvU3T6Qa7eg0g0pzE5M2Pul43IJ5i03EWzytIwkSvBHAhxuPNJ6HhdJURRsf1bpJWMEmYw4nBt8u9bPrl0TtrpnVMMoge/N7HMxRucB8QIILSd+3iqdozQn7LqWOnjLnRuuQ8DO2ws3GxzHMBVlydYMMN1Za7oyilixvle6QADrMMYv34QPJJQ6l0kNO98zetcQWmRxuGBjbdg5WOV724K29bE4Y+ra7GLh4bGbg5jMqPr2NsbNa0WxFguQeZaMrrjuWV/b0sePCe6YeYB1hZfY4i5yyBtdOTKy56shtiRgcQNhOFzXOyIItvve+5HrFpc1FQ95ayMtJYAzIENJsTxPPuUrqvqY+vcZHAxRtLQ6Ug9s22Rj6zzlfcNu+y6L57XFju5aw9RPWZZ2vyIN7DkkAw3v4ee1apWalRiPq4YwzdhADnm29x2j+tij9GajuZOzHY4Xh2EZnI3Fx4LL8jTLhyUUQtcDZzS4F73YQ5xDA1u0gWys7fv5qMrHtc67b2wtGYsThaATbmQVtmltSoScbmgYtpacDs9uzb4qBd0c073/G5uJwGJ9i0Xyu4h2wdynHmmOXu2HL/AI2S/wDKylb90UVhfoxhcADG50Td12tOR7+16KBd0VsF2skppLi1w8h2fMtyV11M0K6kpGRzuY12IuOF7HNNwACC3aDa/iumZ9v0XXX7S7hYJpUSZcPZLT1TXGzTcDzKaSvHPySqoiahw6yxvYODuzvsNnqlDpOMHKNz3cykfo/WVJabhrYr34k5D2UpEGRjsgX4704VFT1ExzEccQ4uzd5Jz9Plb9eM/ksEgJHPNm27yQE7goGjN7geQzTIItKTH6kbuadx1sp2xs8CkzVtbk1viUxrtYGRDFJI2McyPQKiSn0uT7DUaqx16pf88eqCAyepqC9NRSLsSJRsqUknwrbfomUgC7EIRiRDGmQdUuhGFwXrnrEAviARGZNy5coBz16AnTa6LEgH8VWRsKlaPTj271XWvSrJUBoVDrdYC4xZ5hTEWvUX1ojs2DHcrM6WqIIINiFoOq+mcbQCc+9TfDTUWv2j+qD5HSxPzvEIpXkEcHNbhI53CgdOdIei6hhieypnaf8ApwttzaXOu08wrkx9x3qtQ9GFA1xcIbuIcG4pJHNZiv8AA2+Vr5cE9jSrU+uGj4YzHDBWYcVwHTQGxO22IOsmFZrPFMCxkc7WuFiDVQi/fhp7+quuouiIX0hZNBE90U0jCXxxuc4XxtuSLmwfh/KrVR0MTezFEwW3Rxty/wBIyU9Z/F98ta2w+LQdG9xc+LBc3sJ3WF+ADGqxQ6Z+jsEVO5uAZ9vG4g5DaXcAFI6w9CtTXTdY10VO3E6xfiLy1zi49lo4neVI6G/4daWMh1TPLUEW7DA2GM8QfidbuIVdbf2iZaQI1tlH+Wf9Q+ZRS689We1gYbbQ/MXHArQ5ehzRJsPogGHeJagE/is/NTTdS6EQfRhSU/VDPqzEwi9rYrkXxfevfmn1o7PPmldeS0h0cxks6+B2E37i21lF1XSJM45ANF/Fb1VdDein7KYM/A+QDyxKGregGhf+76yP87v/ALF3sp/Fj/D/ACZf1iU+ucz9p/l/RbhqpS30fSukONzqdhLj94Xt5Gyrld/w5n/BqLcngO9g1XUU3URshabdVG1mWw4GhuzwT644/IO1v2ic4DIWCQe/mUb5ncf/ABCSfId5J9FCzDrw2ck59hot4lO2YHWuXG+xrRmq3TyPmqXtGQDj2jkAArvRaObGywcC45l36KoVJsIZ8LAOZsSk5ag77J0+kceahtYqgU8DnE9s5NHM70EretuuBivFD8R2u4LPp3ukOJ7i4neSnNY/E8k5pLChJv1KCc4USDNBIuhIkLoYlaDpsiUbImQeu2yIM8xIXSDZEoHIDq65JRoJBxZCyMlckoDtpSoCbJRj0A4a+yntW9IYJQOKruJLUtTgcDwKKG46PmxNCesKrOrOkQ9gz3KxscoUpugYZZYa9kLgH/tA4cRIbYBlxcbEvE/SkAs0OcB9iRjh5E/JK6hnOt/79/8AI1W0FGgpQ6T6iFxZNk5hs5r2gEEi4B8FJU3S3f4mNPMYh+qaMhiNdpBlQGmJ1PBI/HbCGta8OceFuKwSee0jzEXtZjdh7RvhucNzlc2sqkv9TbHpqn6T4XGxYRzBy9lKU+u1M/eW94B9ivLkGl5m7HnxsfdSVNrJMOB8wq1kXj1BFrBA7ZI3xuPdOo62N2x7T+YLzNTa5vBsQfB36p3/AOsnPGReD3/oUu1/h6ekpZLNJHBVStYHklpAO9p2+CpfRjVyTOmne5/VxtwYTc4nOsTbPa0AH8yuFV2hiNnt+23b6Zot2cmjR9ORtafBIVEYAJz2bxYea6c0H4JHDle/sovTTy2M5ue47Bc5ncFnWh39Gp5eqMDLuDbSku7L+zY9m+2525bFJ/s6GwFg22Qs4/qoTV3RbmU3V1IxAuL7MLmuaTn8TTdWH6KwNGEdm26x87qkmkmjrfAWnkXOB9CqRrxM8Wa5oaG7SHF1y7ZtPAK5z0DDctseQLmlZvrdVXcGC9hdxubnPZnvyA80ErhNyhZABGghIIIJmicSIuQQVIFjRh6CCAUY9LsejQQCocjujQSMRRWQQQAsiwoIJAYK6QQQF11Grz8PArSIZLgIIKVK7qI7Ot/79/8AK1W0OQQTJk3S3Vvimkaw2FTBCx/Eta9zrdxICzBkN9qCCufEncUKcRxIIJ7OQfVWKc09A5zhh+s4AZ7yggs7fKuT1sGiJm09HFFHlhBLnWtjfftk/wBbgm760h2JjiwnaBsPgggpl3JVWaozpFzviwuPHCL+aU0RJ1kryQOwABlsJvf0QQR+wsDXAC3mub4M27N4zsggqSi9M1LQwuGROV+9ZbpKbHI53EoIJA0IXKJBMgQQQT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60" name="Picture 12" descr="http://teachingcenter.wustl.edu/Journal/Reviews/PublishingImages/class_discussion.jpg"/>
          <p:cNvPicPr>
            <a:picLocks noChangeAspect="1" noChangeArrowheads="1"/>
          </p:cNvPicPr>
          <p:nvPr/>
        </p:nvPicPr>
        <p:blipFill>
          <a:blip r:embed="rId3" cstate="print"/>
          <a:srcRect/>
          <a:stretch>
            <a:fillRect/>
          </a:stretch>
        </p:blipFill>
        <p:spPr bwMode="auto">
          <a:xfrm>
            <a:off x="3962400" y="2209800"/>
            <a:ext cx="5181600" cy="36766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905000" y="0"/>
            <a:ext cx="6324600" cy="1143000"/>
          </a:xfrm>
        </p:spPr>
        <p:txBody>
          <a:bodyPr/>
          <a:lstStyle/>
          <a:p>
            <a:r>
              <a:rPr lang="en-US" dirty="0" smtClean="0">
                <a:latin typeface="+mj-lt"/>
              </a:rPr>
              <a:t>Peer Evaluation</a:t>
            </a:r>
            <a:endParaRPr lang="en-US" dirty="0">
              <a:latin typeface="+mj-lt"/>
            </a:endParaRPr>
          </a:p>
        </p:txBody>
      </p:sp>
      <p:sp>
        <p:nvSpPr>
          <p:cNvPr id="5" name="Content Placeholder 4"/>
          <p:cNvSpPr>
            <a:spLocks noGrp="1"/>
          </p:cNvSpPr>
          <p:nvPr>
            <p:ph idx="4294967295"/>
          </p:nvPr>
        </p:nvSpPr>
        <p:spPr>
          <a:xfrm>
            <a:off x="381000" y="1295400"/>
            <a:ext cx="4800600" cy="4114800"/>
          </a:xfrm>
        </p:spPr>
        <p:txBody>
          <a:bodyPr>
            <a:normAutofit/>
          </a:bodyPr>
          <a:lstStyle/>
          <a:p>
            <a:r>
              <a:rPr lang="en-US" sz="3600" dirty="0" smtClean="0">
                <a:latin typeface="+mj-lt"/>
              </a:rPr>
              <a:t>Important part of TBL</a:t>
            </a:r>
          </a:p>
          <a:p>
            <a:r>
              <a:rPr lang="en-US" sz="3600" dirty="0" smtClean="0">
                <a:latin typeface="+mj-lt"/>
              </a:rPr>
              <a:t>Keeps students accountable to their teammates</a:t>
            </a:r>
            <a:endParaRPr lang="en-US" sz="3600" dirty="0">
              <a:latin typeface="+mj-lt"/>
            </a:endParaRPr>
          </a:p>
        </p:txBody>
      </p:sp>
      <p:pic>
        <p:nvPicPr>
          <p:cNvPr id="26626" name="Picture 2" descr="http://theartclassroom.files.wordpress.com/2010/01/peer-evaluation.jpg"/>
          <p:cNvPicPr>
            <a:picLocks noChangeAspect="1" noChangeArrowheads="1"/>
          </p:cNvPicPr>
          <p:nvPr/>
        </p:nvPicPr>
        <p:blipFill>
          <a:blip r:embed="rId3" cstate="print"/>
          <a:srcRect/>
          <a:stretch>
            <a:fillRect/>
          </a:stretch>
        </p:blipFill>
        <p:spPr bwMode="auto">
          <a:xfrm>
            <a:off x="4981575" y="1143000"/>
            <a:ext cx="4162425" cy="47434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“Flipping the Classroom”</a:t>
            </a:r>
            <a:endParaRPr lang="en-US" dirty="0">
              <a:latin typeface="+mj-lt"/>
            </a:endParaRPr>
          </a:p>
        </p:txBody>
      </p:sp>
      <p:sp>
        <p:nvSpPr>
          <p:cNvPr id="3" name="Content Placeholder 2"/>
          <p:cNvSpPr>
            <a:spLocks noGrp="1"/>
          </p:cNvSpPr>
          <p:nvPr>
            <p:ph idx="1"/>
          </p:nvPr>
        </p:nvSpPr>
        <p:spPr/>
        <p:txBody>
          <a:bodyPr>
            <a:normAutofit/>
          </a:bodyPr>
          <a:lstStyle/>
          <a:p>
            <a:pPr>
              <a:buNone/>
            </a:pPr>
            <a:r>
              <a:rPr lang="en-US" sz="4000" dirty="0" smtClean="0">
                <a:latin typeface="+mj-lt"/>
              </a:rPr>
              <a:t>A new buzz word!</a:t>
            </a:r>
            <a:endParaRPr lang="en-US" sz="2800" dirty="0" smtClean="0">
              <a:latin typeface="+mj-lt"/>
            </a:endParaRPr>
          </a:p>
          <a:p>
            <a:r>
              <a:rPr lang="en-US" i="1" dirty="0" smtClean="0">
                <a:latin typeface="+mj-lt"/>
              </a:rPr>
              <a:t>The New York Times </a:t>
            </a:r>
            <a:r>
              <a:rPr lang="en-US" dirty="0" smtClean="0">
                <a:latin typeface="+mj-lt"/>
              </a:rPr>
              <a:t>(Fitzpatrick, 2012)</a:t>
            </a:r>
          </a:p>
          <a:p>
            <a:r>
              <a:rPr lang="en-US" i="1" dirty="0" smtClean="0">
                <a:latin typeface="+mj-lt"/>
              </a:rPr>
              <a:t>The Chronicle of Higher Education </a:t>
            </a:r>
            <a:r>
              <a:rPr lang="en-US" dirty="0" smtClean="0">
                <a:latin typeface="+mj-lt"/>
              </a:rPr>
              <a:t>(</a:t>
            </a:r>
            <a:r>
              <a:rPr lang="en-US" dirty="0" err="1" smtClean="0">
                <a:latin typeface="+mj-lt"/>
              </a:rPr>
              <a:t>Berrett</a:t>
            </a:r>
            <a:r>
              <a:rPr lang="en-US" dirty="0" smtClean="0">
                <a:latin typeface="+mj-lt"/>
              </a:rPr>
              <a:t>, 2012)</a:t>
            </a:r>
          </a:p>
          <a:p>
            <a:r>
              <a:rPr lang="en-US" i="1" dirty="0" smtClean="0">
                <a:latin typeface="+mj-lt"/>
              </a:rPr>
              <a:t>Science</a:t>
            </a:r>
            <a:r>
              <a:rPr lang="en-US" dirty="0" smtClean="0">
                <a:latin typeface="+mj-lt"/>
              </a:rPr>
              <a:t> (Mazur, 2009)</a:t>
            </a:r>
          </a:p>
          <a:p>
            <a:pPr>
              <a:buNone/>
            </a:pPr>
            <a:endParaRPr lang="en-US" dirty="0"/>
          </a:p>
        </p:txBody>
      </p:sp>
      <p:pic>
        <p:nvPicPr>
          <p:cNvPr id="2049" name="Picture 1" descr="C:\Documents and Settings\kmainess\Local Settings\Temporary Internet Files\Content.IE5\IFAONVTS\MC900104788[1].wmf"/>
          <p:cNvPicPr>
            <a:picLocks noChangeAspect="1" noChangeArrowheads="1"/>
          </p:cNvPicPr>
          <p:nvPr/>
        </p:nvPicPr>
        <p:blipFill>
          <a:blip r:embed="rId3" cstate="print"/>
          <a:srcRect/>
          <a:stretch>
            <a:fillRect/>
          </a:stretch>
        </p:blipFill>
        <p:spPr bwMode="auto">
          <a:xfrm>
            <a:off x="5181600" y="3505200"/>
            <a:ext cx="3962400" cy="2362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457200"/>
            <a:ext cx="8229600" cy="4525963"/>
          </a:xfrm>
        </p:spPr>
        <p:txBody>
          <a:bodyPr>
            <a:normAutofit/>
          </a:bodyPr>
          <a:lstStyle/>
          <a:p>
            <a:pPr algn="ctr">
              <a:buNone/>
            </a:pPr>
            <a:r>
              <a:rPr lang="en-US" sz="5400" dirty="0" smtClean="0"/>
              <a:t>Post Professional </a:t>
            </a:r>
          </a:p>
          <a:p>
            <a:pPr algn="ctr">
              <a:buNone/>
            </a:pPr>
            <a:r>
              <a:rPr lang="en-US" sz="5400" dirty="0" smtClean="0"/>
              <a:t>Masters and Doctoral Physical Therapy Programs</a:t>
            </a:r>
            <a:endParaRPr lang="en-US" sz="54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2155" y="3581400"/>
            <a:ext cx="2933845" cy="1953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latin typeface="+mn-lt"/>
              </a:rPr>
              <a:t>Research I</a:t>
            </a:r>
            <a:endParaRPr lang="en-US" dirty="0">
              <a:latin typeface="+mn-lt"/>
            </a:endParaRPr>
          </a:p>
        </p:txBody>
      </p:sp>
      <p:sp>
        <p:nvSpPr>
          <p:cNvPr id="8" name="Content Placeholder 7"/>
          <p:cNvSpPr>
            <a:spLocks noGrp="1"/>
          </p:cNvSpPr>
          <p:nvPr>
            <p:ph sz="half" idx="1"/>
          </p:nvPr>
        </p:nvSpPr>
        <p:spPr/>
        <p:txBody>
          <a:bodyPr/>
          <a:lstStyle/>
          <a:p>
            <a:endParaRPr lang="en-US" dirty="0"/>
          </a:p>
        </p:txBody>
      </p:sp>
      <p:sp>
        <p:nvSpPr>
          <p:cNvPr id="9" name="Content Placeholder 8"/>
          <p:cNvSpPr>
            <a:spLocks noGrp="1"/>
          </p:cNvSpPr>
          <p:nvPr>
            <p:ph sz="half" idx="2"/>
          </p:nvPr>
        </p:nvSpPr>
        <p:spPr/>
        <p:txBody>
          <a:bodyPr/>
          <a:lstStyle/>
          <a:p>
            <a:r>
              <a:rPr lang="en-US" dirty="0">
                <a:latin typeface="+mn-lt"/>
              </a:rPr>
              <a:t>Three unit class</a:t>
            </a:r>
          </a:p>
          <a:p>
            <a:r>
              <a:rPr lang="en-US" dirty="0">
                <a:latin typeface="+mn-lt"/>
              </a:rPr>
              <a:t>One </a:t>
            </a:r>
            <a:r>
              <a:rPr lang="en-US" dirty="0" smtClean="0">
                <a:latin typeface="+mn-lt"/>
              </a:rPr>
              <a:t>class/week</a:t>
            </a:r>
          </a:p>
          <a:p>
            <a:r>
              <a:rPr lang="en-US" dirty="0" smtClean="0">
                <a:latin typeface="+mn-lt"/>
              </a:rPr>
              <a:t>7- 9:50 pm</a:t>
            </a:r>
          </a:p>
          <a:p>
            <a:r>
              <a:rPr lang="en-US" dirty="0" smtClean="0">
                <a:latin typeface="+mn-lt"/>
              </a:rPr>
              <a:t>International students</a:t>
            </a:r>
            <a:endParaRPr lang="en-US" dirty="0">
              <a:latin typeface="+mn-lt"/>
            </a:endParaRPr>
          </a:p>
          <a:p>
            <a:pPr marL="0" indent="0">
              <a:buNone/>
            </a:pPr>
            <a:endParaRPr lang="en-US"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771" y="1600200"/>
            <a:ext cx="4121150" cy="309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36640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latin typeface="+mj-lt"/>
              </a:rPr>
              <a:t>My Motivation</a:t>
            </a:r>
            <a:endParaRPr lang="en-US" dirty="0">
              <a:latin typeface="+mj-lt"/>
            </a:endParaRPr>
          </a:p>
        </p:txBody>
      </p:sp>
      <p:sp>
        <p:nvSpPr>
          <p:cNvPr id="5" name="Content Placeholder 4"/>
          <p:cNvSpPr>
            <a:spLocks noGrp="1"/>
          </p:cNvSpPr>
          <p:nvPr>
            <p:ph sz="half" idx="1"/>
          </p:nvPr>
        </p:nvSpPr>
        <p:spPr/>
        <p:txBody>
          <a:bodyPr>
            <a:normAutofit/>
          </a:bodyPr>
          <a:lstStyle/>
          <a:p>
            <a:r>
              <a:rPr lang="en-US" dirty="0" smtClean="0">
                <a:latin typeface="+mj-lt"/>
              </a:rPr>
              <a:t>To generate active learning in the classroom.</a:t>
            </a:r>
          </a:p>
          <a:p>
            <a:r>
              <a:rPr lang="en-US" dirty="0" smtClean="0">
                <a:latin typeface="+mj-lt"/>
              </a:rPr>
              <a:t>To </a:t>
            </a:r>
            <a:r>
              <a:rPr lang="en-US" dirty="0">
                <a:latin typeface="+mj-lt"/>
              </a:rPr>
              <a:t>engage students in learning from one another</a:t>
            </a:r>
          </a:p>
          <a:p>
            <a:r>
              <a:rPr lang="en-US" dirty="0" smtClean="0">
                <a:latin typeface="+mj-lt"/>
              </a:rPr>
              <a:t>To </a:t>
            </a:r>
            <a:r>
              <a:rPr lang="en-US" dirty="0">
                <a:latin typeface="+mj-lt"/>
              </a:rPr>
              <a:t>assure that assigned readings were completed before class.</a:t>
            </a:r>
          </a:p>
          <a:p>
            <a:endParaRPr lang="en-US" dirty="0"/>
          </a:p>
        </p:txBody>
      </p:sp>
      <p:sp>
        <p:nvSpPr>
          <p:cNvPr id="2" name="Content Placeholder 1"/>
          <p:cNvSpPr>
            <a:spLocks noGrp="1"/>
          </p:cNvSpPr>
          <p:nvPr>
            <p:ph sz="half" idx="2"/>
          </p:nvPr>
        </p:nvSpPr>
        <p:spPr>
          <a:xfrm>
            <a:off x="4649913" y="1600200"/>
            <a:ext cx="4038600" cy="4525963"/>
          </a:xfrm>
        </p:spPr>
        <p:txBody>
          <a:bodyPr/>
          <a:lstStyle/>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4999" y="3733800"/>
            <a:ext cx="2466975" cy="184785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2954" y="457200"/>
            <a:ext cx="3549754" cy="2362200"/>
          </a:xfrm>
          <a:prstGeom prst="rect">
            <a:avLst/>
          </a:prstGeom>
        </p:spPr>
      </p:pic>
      <p:sp>
        <p:nvSpPr>
          <p:cNvPr id="9" name="Striped Right Arrow 8"/>
          <p:cNvSpPr/>
          <p:nvPr/>
        </p:nvSpPr>
        <p:spPr>
          <a:xfrm rot="5400000">
            <a:off x="6635689" y="3041711"/>
            <a:ext cx="565480" cy="42565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34559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33400"/>
            <a:ext cx="5867400" cy="1143000"/>
          </a:xfrm>
        </p:spPr>
        <p:txBody>
          <a:bodyPr>
            <a:normAutofit fontScale="90000"/>
          </a:bodyPr>
          <a:lstStyle/>
          <a:p>
            <a:pPr algn="l"/>
            <a:r>
              <a:rPr lang="en-US" dirty="0" smtClean="0">
                <a:latin typeface="+mj-lt"/>
              </a:rPr>
              <a:t>Week 1 : Establishing </a:t>
            </a:r>
            <a:r>
              <a:rPr lang="en-US" dirty="0">
                <a:latin typeface="+mj-lt"/>
              </a:rPr>
              <a:t>the </a:t>
            </a:r>
            <a:r>
              <a:rPr lang="en-US" dirty="0" smtClean="0">
                <a:latin typeface="+mj-lt"/>
              </a:rPr>
              <a:t>Team Process</a:t>
            </a:r>
            <a:r>
              <a:rPr lang="en-US" dirty="0">
                <a:latin typeface="+mj-lt"/>
              </a:rPr>
              <a:t/>
            </a:r>
            <a:br>
              <a:rPr lang="en-US" dirty="0">
                <a:latin typeface="+mj-lt"/>
              </a:rPr>
            </a:br>
            <a:endParaRPr lang="en-US" dirty="0">
              <a:latin typeface="+mj-lt"/>
            </a:endParaRPr>
          </a:p>
        </p:txBody>
      </p:sp>
      <p:sp>
        <p:nvSpPr>
          <p:cNvPr id="5" name="Content Placeholder 4"/>
          <p:cNvSpPr>
            <a:spLocks noGrp="1"/>
          </p:cNvSpPr>
          <p:nvPr>
            <p:ph sz="quarter" idx="1"/>
          </p:nvPr>
        </p:nvSpPr>
        <p:spPr>
          <a:xfrm>
            <a:off x="457200" y="1600201"/>
            <a:ext cx="8534400" cy="4267200"/>
          </a:xfrm>
        </p:spPr>
        <p:txBody>
          <a:bodyPr>
            <a:normAutofit/>
          </a:bodyPr>
          <a:lstStyle/>
          <a:p>
            <a:r>
              <a:rPr lang="en-US" dirty="0" smtClean="0">
                <a:latin typeface="+mj-lt"/>
              </a:rPr>
              <a:t>Assigning students to teams</a:t>
            </a:r>
          </a:p>
          <a:p>
            <a:r>
              <a:rPr lang="en-US" dirty="0" smtClean="0">
                <a:latin typeface="+mj-lt"/>
              </a:rPr>
              <a:t>Participation in weighting 2* of 3 grading criteria </a:t>
            </a:r>
          </a:p>
          <a:p>
            <a:pPr lvl="1"/>
            <a:r>
              <a:rPr lang="en-US" dirty="0" smtClean="0">
                <a:latin typeface="+mj-lt"/>
              </a:rPr>
              <a:t>Individual work (Quizzes, Exams)</a:t>
            </a:r>
          </a:p>
          <a:p>
            <a:pPr lvl="1"/>
            <a:r>
              <a:rPr lang="en-US" dirty="0" smtClean="0">
                <a:latin typeface="+mj-lt"/>
              </a:rPr>
              <a:t>Group work (Quizzes, Exams)*</a:t>
            </a:r>
          </a:p>
          <a:p>
            <a:pPr lvl="1"/>
            <a:r>
              <a:rPr lang="en-US" dirty="0" smtClean="0">
                <a:latin typeface="+mj-lt"/>
              </a:rPr>
              <a:t>Team Maintenance (Peer Evaluation)* </a:t>
            </a:r>
          </a:p>
          <a:p>
            <a:r>
              <a:rPr lang="en-US" dirty="0" smtClean="0">
                <a:latin typeface="+mj-lt"/>
              </a:rPr>
              <a:t>Practicing Team Learning Process</a:t>
            </a:r>
          </a:p>
          <a:p>
            <a:pPr>
              <a:buNone/>
            </a:pPr>
            <a:endParaRPr lang="en-US" dirty="0" smtClean="0"/>
          </a:p>
          <a:p>
            <a:endParaRPr lang="en-US" dirty="0" smtClean="0"/>
          </a:p>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6123" y="228600"/>
            <a:ext cx="2645004" cy="1981200"/>
          </a:xfrm>
          <a:prstGeom prst="rect">
            <a:avLst/>
          </a:prstGeom>
        </p:spPr>
      </p:pic>
    </p:spTree>
    <p:extLst>
      <p:ext uri="{BB962C8B-B14F-4D97-AF65-F5344CB8AC3E}">
        <p14:creationId xmlns:p14="http://schemas.microsoft.com/office/powerpoint/2010/main" val="126350673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latin typeface="+mj-lt"/>
              </a:rPr>
              <a:t>Assigning </a:t>
            </a:r>
            <a:r>
              <a:rPr lang="en-US" b="1" dirty="0" smtClean="0">
                <a:latin typeface="+mj-lt"/>
              </a:rPr>
              <a:t>Students </a:t>
            </a:r>
            <a:r>
              <a:rPr lang="en-US" b="1" dirty="0">
                <a:latin typeface="+mj-lt"/>
              </a:rPr>
              <a:t>to </a:t>
            </a:r>
            <a:r>
              <a:rPr lang="en-US" b="1" dirty="0" smtClean="0">
                <a:latin typeface="+mj-lt"/>
              </a:rPr>
              <a:t>Teams</a:t>
            </a:r>
            <a:endParaRPr lang="en-US" dirty="0">
              <a:latin typeface="+mj-lt"/>
            </a:endParaRPr>
          </a:p>
        </p:txBody>
      </p:sp>
      <p:sp>
        <p:nvSpPr>
          <p:cNvPr id="3" name="Content Placeholder 2"/>
          <p:cNvSpPr>
            <a:spLocks noGrp="1"/>
          </p:cNvSpPr>
          <p:nvPr>
            <p:ph sz="quarter" idx="1"/>
          </p:nvPr>
        </p:nvSpPr>
        <p:spPr>
          <a:xfrm>
            <a:off x="304800" y="1371600"/>
            <a:ext cx="8610600" cy="4572000"/>
          </a:xfrm>
        </p:spPr>
        <p:txBody>
          <a:bodyPr>
            <a:normAutofit fontScale="25000" lnSpcReduction="20000"/>
          </a:bodyPr>
          <a:lstStyle/>
          <a:p>
            <a:r>
              <a:rPr lang="en-US" sz="12800" dirty="0" smtClean="0">
                <a:latin typeface="+mj-lt"/>
              </a:rPr>
              <a:t>7-8 students to a team</a:t>
            </a:r>
          </a:p>
          <a:p>
            <a:r>
              <a:rPr lang="en-US" sz="12800" dirty="0">
                <a:latin typeface="+mj-lt"/>
              </a:rPr>
              <a:t>Total of 6 teams.</a:t>
            </a:r>
          </a:p>
          <a:p>
            <a:r>
              <a:rPr lang="en-US" sz="12800" dirty="0" smtClean="0">
                <a:latin typeface="+mj-lt"/>
              </a:rPr>
              <a:t>Teams representative of diversity of country of origin (9) and gender</a:t>
            </a:r>
          </a:p>
          <a:p>
            <a:r>
              <a:rPr lang="en-US" sz="12800" dirty="0" smtClean="0">
                <a:latin typeface="+mj-lt"/>
              </a:rPr>
              <a:t>Random process of assignment in class.</a:t>
            </a:r>
          </a:p>
          <a:p>
            <a:pPr marL="457200" lvl="1" indent="0">
              <a:buNone/>
            </a:pPr>
            <a:endParaRPr lang="en-US" sz="9400" dirty="0" smtClean="0">
              <a:latin typeface="+mj-lt"/>
            </a:endParaRPr>
          </a:p>
          <a:p>
            <a:endParaRPr lang="en-US" sz="5800" dirty="0">
              <a:latin typeface="+mj-lt"/>
            </a:endParaRPr>
          </a:p>
          <a:p>
            <a:endParaRPr lang="en-US" sz="5800" dirty="0" smtClean="0">
              <a:latin typeface="+mj-lt"/>
            </a:endParaRPr>
          </a:p>
          <a:p>
            <a:endParaRPr lang="en-US" sz="5800" dirty="0" smtClean="0">
              <a:latin typeface="+mj-lt"/>
            </a:endParaRPr>
          </a:p>
          <a:p>
            <a:pPr lvl="1"/>
            <a:endParaRPr lang="en-US" sz="4400" dirty="0" smtClean="0">
              <a:latin typeface="+mj-lt"/>
            </a:endParaRPr>
          </a:p>
          <a:p>
            <a:endParaRPr lang="en-US" dirty="0" smtClean="0">
              <a:latin typeface="+mj-lt"/>
            </a:endParaRPr>
          </a:p>
          <a:p>
            <a:endParaRPr lang="en-US" dirty="0">
              <a:latin typeface="+mj-lt"/>
            </a:endParaRPr>
          </a:p>
          <a:p>
            <a:endParaRPr lang="en-US" dirty="0" smtClean="0">
              <a:latin typeface="+mj-lt"/>
            </a:endParaRPr>
          </a:p>
          <a:p>
            <a:endParaRPr lang="en-US" dirty="0">
              <a:latin typeface="+mj-lt"/>
            </a:endParaRPr>
          </a:p>
          <a:p>
            <a:endParaRPr lang="en-US" dirty="0" smtClean="0">
              <a:latin typeface="+mj-lt"/>
            </a:endParaRPr>
          </a:p>
          <a:p>
            <a:endParaRPr lang="en-US" dirty="0">
              <a:latin typeface="+mj-lt"/>
            </a:endParaRPr>
          </a:p>
          <a:p>
            <a:pPr marL="457200" lvl="1" indent="0">
              <a:buNone/>
            </a:pPr>
            <a:r>
              <a:rPr lang="en-US" sz="4400" dirty="0" smtClean="0"/>
              <a:t> </a:t>
            </a:r>
            <a:endParaRPr lang="en-US" dirty="0" smtClean="0"/>
          </a:p>
          <a:p>
            <a:pPr lvl="1"/>
            <a:endParaRPr lang="en-US" dirty="0" smtClean="0"/>
          </a:p>
          <a:p>
            <a:pPr marL="5715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4114800"/>
            <a:ext cx="8153400" cy="1447800"/>
          </a:xfrm>
          <a:prstGeom prst="rect">
            <a:avLst/>
          </a:prstGeom>
        </p:spPr>
      </p:pic>
    </p:spTree>
    <p:extLst>
      <p:ext uri="{BB962C8B-B14F-4D97-AF65-F5344CB8AC3E}">
        <p14:creationId xmlns:p14="http://schemas.microsoft.com/office/powerpoint/2010/main" val="366289937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t/>
            </a:r>
            <a:br>
              <a:rPr lang="en-US" b="1" dirty="0"/>
            </a:br>
            <a:r>
              <a:rPr lang="en-US" b="1" dirty="0" smtClean="0">
                <a:latin typeface="+mj-lt"/>
              </a:rPr>
              <a:t>W</a:t>
            </a:r>
            <a:r>
              <a:rPr lang="en-US" sz="4000" b="1" dirty="0" smtClean="0">
                <a:latin typeface="+mj-lt"/>
              </a:rPr>
              <a:t>eighting Grading Criteria</a:t>
            </a:r>
            <a:endParaRPr lang="en-US" sz="4000" dirty="0">
              <a:latin typeface="+mj-lt"/>
            </a:endParaRPr>
          </a:p>
        </p:txBody>
      </p:sp>
      <p:sp>
        <p:nvSpPr>
          <p:cNvPr id="3" name="Content Placeholder 2"/>
          <p:cNvSpPr>
            <a:spLocks noGrp="1"/>
          </p:cNvSpPr>
          <p:nvPr>
            <p:ph sz="half" idx="1"/>
          </p:nvPr>
        </p:nvSpPr>
        <p:spPr/>
        <p:txBody>
          <a:bodyPr>
            <a:normAutofit/>
          </a:bodyPr>
          <a:lstStyle/>
          <a:p>
            <a:r>
              <a:rPr lang="en-US" sz="3200" dirty="0" smtClean="0">
                <a:latin typeface="+mn-lt"/>
              </a:rPr>
              <a:t>Each </a:t>
            </a:r>
            <a:r>
              <a:rPr lang="en-US" sz="3200" dirty="0">
                <a:latin typeface="+mn-lt"/>
              </a:rPr>
              <a:t>team </a:t>
            </a:r>
            <a:r>
              <a:rPr lang="en-US" sz="3200" dirty="0" smtClean="0">
                <a:latin typeface="+mn-lt"/>
              </a:rPr>
              <a:t>decided on weighting for </a:t>
            </a:r>
            <a:r>
              <a:rPr lang="en-US" sz="3200" dirty="0">
                <a:latin typeface="+mn-lt"/>
              </a:rPr>
              <a:t>grading.</a:t>
            </a:r>
          </a:p>
          <a:p>
            <a:pPr lvl="1"/>
            <a:r>
              <a:rPr lang="en-US" sz="2800" dirty="0">
                <a:latin typeface="+mn-lt"/>
              </a:rPr>
              <a:t>Group </a:t>
            </a:r>
            <a:r>
              <a:rPr lang="en-US" sz="2800" dirty="0" smtClean="0">
                <a:latin typeface="+mn-lt"/>
              </a:rPr>
              <a:t>Work </a:t>
            </a:r>
            <a:r>
              <a:rPr lang="en-US" sz="2000" dirty="0" smtClean="0">
                <a:latin typeface="+mn-lt"/>
              </a:rPr>
              <a:t>(</a:t>
            </a:r>
            <a:r>
              <a:rPr lang="en-US" sz="2000" dirty="0">
                <a:latin typeface="+mn-lt"/>
              </a:rPr>
              <a:t>Quizzes, Exams)</a:t>
            </a:r>
            <a:r>
              <a:rPr lang="en-US" sz="2800" dirty="0">
                <a:latin typeface="+mn-lt"/>
              </a:rPr>
              <a:t>*</a:t>
            </a:r>
          </a:p>
          <a:p>
            <a:pPr lvl="1"/>
            <a:r>
              <a:rPr lang="en-US" sz="2800" dirty="0">
                <a:latin typeface="+mn-lt"/>
              </a:rPr>
              <a:t>Team </a:t>
            </a:r>
            <a:r>
              <a:rPr lang="en-US" sz="2800" dirty="0" smtClean="0">
                <a:latin typeface="+mn-lt"/>
              </a:rPr>
              <a:t>Maintenance</a:t>
            </a:r>
            <a:r>
              <a:rPr lang="en-US" sz="2000" dirty="0">
                <a:latin typeface="+mn-lt"/>
              </a:rPr>
              <a:t> (Peer Evaluation)* </a:t>
            </a:r>
            <a:endParaRPr lang="en-US" sz="3200" dirty="0">
              <a:latin typeface="+mn-lt"/>
            </a:endParaRPr>
          </a:p>
        </p:txBody>
      </p:sp>
      <p:pic>
        <p:nvPicPr>
          <p:cNvPr id="6"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276600"/>
            <a:ext cx="3267075" cy="2010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800600" y="1600200"/>
            <a:ext cx="4038600" cy="1569660"/>
          </a:xfrm>
          <a:prstGeom prst="rect">
            <a:avLst/>
          </a:prstGeom>
        </p:spPr>
        <p:txBody>
          <a:bodyPr wrap="square">
            <a:spAutoFit/>
          </a:bodyPr>
          <a:lstStyle/>
          <a:p>
            <a:pPr marL="285750" indent="-285750">
              <a:buFont typeface="Arial" panose="020B0604020202020204" pitchFamily="34" charset="0"/>
              <a:buChar char="•"/>
            </a:pPr>
            <a:r>
              <a:rPr lang="en-US" sz="3200" dirty="0" smtClean="0"/>
              <a:t>Reps </a:t>
            </a:r>
            <a:r>
              <a:rPr lang="en-US" sz="3200" dirty="0"/>
              <a:t>from each team established consensus for </a:t>
            </a:r>
            <a:r>
              <a:rPr lang="en-US" sz="3200" dirty="0" smtClean="0"/>
              <a:t>class.</a:t>
            </a:r>
            <a:endParaRPr lang="en-US" sz="3200" dirty="0"/>
          </a:p>
        </p:txBody>
      </p:sp>
    </p:spTree>
    <p:extLst>
      <p:ext uri="{BB962C8B-B14F-4D97-AF65-F5344CB8AC3E}">
        <p14:creationId xmlns:p14="http://schemas.microsoft.com/office/powerpoint/2010/main" val="1872762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mj-lt"/>
              </a:rPr>
              <a:t>Practicing the Team Learning Process</a:t>
            </a:r>
            <a:r>
              <a:rPr lang="en-US" dirty="0">
                <a:latin typeface="+mj-lt"/>
              </a:rPr>
              <a:t/>
            </a:r>
            <a:br>
              <a:rPr lang="en-US" dirty="0">
                <a:latin typeface="+mj-lt"/>
              </a:rPr>
            </a:br>
            <a:r>
              <a:rPr lang="en-US" dirty="0">
                <a:latin typeface="+mj-lt"/>
              </a:rPr>
              <a:t> </a:t>
            </a:r>
          </a:p>
        </p:txBody>
      </p:sp>
      <p:sp>
        <p:nvSpPr>
          <p:cNvPr id="3" name="Content Placeholder 2"/>
          <p:cNvSpPr>
            <a:spLocks noGrp="1"/>
          </p:cNvSpPr>
          <p:nvPr>
            <p:ph sz="half" idx="1"/>
          </p:nvPr>
        </p:nvSpPr>
        <p:spPr>
          <a:xfrm>
            <a:off x="457200" y="1143000"/>
            <a:ext cx="4038600" cy="4525963"/>
          </a:xfrm>
        </p:spPr>
        <p:txBody>
          <a:bodyPr>
            <a:normAutofit/>
          </a:bodyPr>
          <a:lstStyle/>
          <a:p>
            <a:r>
              <a:rPr lang="en-US" dirty="0" smtClean="0">
                <a:latin typeface="+mj-lt"/>
              </a:rPr>
              <a:t>Students read course syllabus quietly</a:t>
            </a:r>
          </a:p>
          <a:p>
            <a:r>
              <a:rPr lang="en-US" dirty="0" smtClean="0">
                <a:latin typeface="+mj-lt"/>
              </a:rPr>
              <a:t>Each took the Readiness Assessment Test (RAT) individually on syllabus content</a:t>
            </a:r>
          </a:p>
          <a:p>
            <a:pPr lvl="1"/>
            <a:endParaRPr lang="en-US" dirty="0" smtClean="0"/>
          </a:p>
          <a:p>
            <a:pPr lvl="1"/>
            <a:endParaRPr lang="en-US" dirty="0" smtClean="0"/>
          </a:p>
        </p:txBody>
      </p:sp>
      <p:sp>
        <p:nvSpPr>
          <p:cNvPr id="11" name="Content Placeholder 10"/>
          <p:cNvSpPr>
            <a:spLocks noGrp="1"/>
          </p:cNvSpPr>
          <p:nvPr>
            <p:ph sz="half" idx="2"/>
          </p:nvPr>
        </p:nvSpPr>
        <p:spPr>
          <a:xfrm>
            <a:off x="4724400" y="948030"/>
            <a:ext cx="4038600" cy="5029200"/>
          </a:xfrm>
        </p:spPr>
        <p:txBody>
          <a:bodyPr/>
          <a:lstStyle/>
          <a:p>
            <a:r>
              <a:rPr lang="en-US" dirty="0">
                <a:latin typeface="+mj-lt"/>
              </a:rPr>
              <a:t>Group </a:t>
            </a:r>
            <a:r>
              <a:rPr lang="en-US" dirty="0" smtClean="0">
                <a:latin typeface="+mj-lt"/>
              </a:rPr>
              <a:t>took same RAT</a:t>
            </a:r>
            <a:r>
              <a:rPr lang="en-US" sz="3200" dirty="0">
                <a:latin typeface="+mj-lt"/>
              </a:rPr>
              <a:t>.</a:t>
            </a:r>
          </a:p>
          <a:p>
            <a:pPr lvl="1"/>
            <a:endParaRPr lang="en-US" dirty="0" smtClean="0">
              <a:latin typeface="+mj-lt"/>
            </a:endParaRPr>
          </a:p>
          <a:p>
            <a:pPr lvl="1"/>
            <a:endParaRPr lang="en-US" dirty="0">
              <a:latin typeface="+mj-lt"/>
            </a:endParaRPr>
          </a:p>
          <a:p>
            <a:pPr lvl="1"/>
            <a:endParaRPr lang="en-US" dirty="0" smtClean="0">
              <a:latin typeface="+mj-lt"/>
            </a:endParaRPr>
          </a:p>
          <a:p>
            <a:pPr lvl="1">
              <a:buNone/>
            </a:pPr>
            <a:endParaRPr lang="en-US" dirty="0">
              <a:latin typeface="+mj-lt"/>
            </a:endParaRPr>
          </a:p>
          <a:p>
            <a:r>
              <a:rPr lang="en-US" dirty="0" smtClean="0">
                <a:latin typeface="+mj-lt"/>
              </a:rPr>
              <a:t>Key </a:t>
            </a:r>
            <a:r>
              <a:rPr lang="en-US" dirty="0">
                <a:latin typeface="+mj-lt"/>
              </a:rPr>
              <a:t>to RAT </a:t>
            </a:r>
            <a:r>
              <a:rPr lang="en-US" dirty="0" smtClean="0">
                <a:latin typeface="+mj-lt"/>
              </a:rPr>
              <a:t>distributed</a:t>
            </a:r>
            <a:endParaRPr lang="en-US" dirty="0">
              <a:latin typeface="+mj-lt"/>
            </a:endParaRPr>
          </a:p>
          <a:p>
            <a:r>
              <a:rPr lang="en-US" dirty="0" smtClean="0">
                <a:latin typeface="+mj-lt"/>
              </a:rPr>
              <a:t>Writing an appeal.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3887903"/>
            <a:ext cx="2751289" cy="17526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1524000"/>
            <a:ext cx="2362200" cy="15748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4345103"/>
            <a:ext cx="2185987" cy="1295400"/>
          </a:xfrm>
          <a:prstGeom prst="rect">
            <a:avLst/>
          </a:prstGeom>
        </p:spPr>
      </p:pic>
    </p:spTree>
    <p:extLst>
      <p:ext uri="{BB962C8B-B14F-4D97-AF65-F5344CB8AC3E}">
        <p14:creationId xmlns:p14="http://schemas.microsoft.com/office/powerpoint/2010/main" val="135764468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mj-lt"/>
              </a:rPr>
              <a:t>Pre class Materials</a:t>
            </a:r>
            <a:endParaRPr lang="en-US" b="1" dirty="0">
              <a:latin typeface="+mj-lt"/>
            </a:endParaRPr>
          </a:p>
        </p:txBody>
      </p:sp>
      <p:sp>
        <p:nvSpPr>
          <p:cNvPr id="3" name="Content Placeholder 2"/>
          <p:cNvSpPr>
            <a:spLocks noGrp="1"/>
          </p:cNvSpPr>
          <p:nvPr>
            <p:ph sz="half" idx="1"/>
          </p:nvPr>
        </p:nvSpPr>
        <p:spPr/>
        <p:txBody>
          <a:bodyPr/>
          <a:lstStyle/>
          <a:p>
            <a:r>
              <a:rPr lang="en-US" dirty="0" smtClean="0">
                <a:latin typeface="+mj-lt"/>
              </a:rPr>
              <a:t>A one page handout for each week’s assignment</a:t>
            </a:r>
          </a:p>
          <a:p>
            <a:pPr lvl="1"/>
            <a:r>
              <a:rPr lang="en-US" dirty="0" smtClean="0">
                <a:latin typeface="+mj-lt"/>
              </a:rPr>
              <a:t>Specific Questions on key terminology and concepts</a:t>
            </a:r>
          </a:p>
          <a:p>
            <a:r>
              <a:rPr lang="en-US" dirty="0" smtClean="0">
                <a:latin typeface="+mj-lt"/>
              </a:rPr>
              <a:t>Power point lectures</a:t>
            </a:r>
          </a:p>
          <a:p>
            <a:endParaRPr lang="en-US" dirty="0" smtClean="0">
              <a:latin typeface="+mj-lt"/>
            </a:endParaRPr>
          </a:p>
        </p:txBody>
      </p:sp>
      <p:sp>
        <p:nvSpPr>
          <p:cNvPr id="7" name="Content Placeholder 6"/>
          <p:cNvSpPr>
            <a:spLocks noGrp="1"/>
          </p:cNvSpPr>
          <p:nvPr>
            <p:ph sz="half" idx="2"/>
          </p:nvPr>
        </p:nvSpPr>
        <p:spPr/>
        <p:txBody>
          <a:bodyPr/>
          <a:lstStyle/>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1828800"/>
            <a:ext cx="3787140" cy="2133600"/>
          </a:xfrm>
          <a:prstGeom prst="rect">
            <a:avLst/>
          </a:prstGeom>
        </p:spPr>
      </p:pic>
    </p:spTree>
    <p:extLst>
      <p:ext uri="{BB962C8B-B14F-4D97-AF65-F5344CB8AC3E}">
        <p14:creationId xmlns:p14="http://schemas.microsoft.com/office/powerpoint/2010/main" val="397258892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mj-lt"/>
              </a:rPr>
              <a:t>       Team Activities </a:t>
            </a:r>
            <a:endParaRPr lang="en-US" dirty="0">
              <a:latin typeface="+mj-lt"/>
            </a:endParaRPr>
          </a:p>
        </p:txBody>
      </p:sp>
      <p:sp>
        <p:nvSpPr>
          <p:cNvPr id="3" name="Content Placeholder 2"/>
          <p:cNvSpPr>
            <a:spLocks noGrp="1"/>
          </p:cNvSpPr>
          <p:nvPr>
            <p:ph sz="half" idx="1"/>
          </p:nvPr>
        </p:nvSpPr>
        <p:spPr/>
        <p:txBody>
          <a:bodyPr>
            <a:normAutofit/>
          </a:bodyPr>
          <a:lstStyle/>
          <a:p>
            <a:r>
              <a:rPr lang="en-US" dirty="0" smtClean="0">
                <a:latin typeface="+mj-lt"/>
              </a:rPr>
              <a:t>Ungraded.</a:t>
            </a:r>
          </a:p>
          <a:p>
            <a:r>
              <a:rPr lang="en-US" dirty="0" smtClean="0">
                <a:latin typeface="+mj-lt"/>
              </a:rPr>
              <a:t>Centered around research abstracts:</a:t>
            </a:r>
          </a:p>
          <a:p>
            <a:pPr lvl="1"/>
            <a:r>
              <a:rPr lang="en-US" dirty="0" smtClean="0">
                <a:latin typeface="+mj-lt"/>
              </a:rPr>
              <a:t>Identify Implied Research question(s)</a:t>
            </a:r>
          </a:p>
          <a:p>
            <a:pPr lvl="1"/>
            <a:r>
              <a:rPr lang="en-US" dirty="0" smtClean="0">
                <a:latin typeface="+mj-lt"/>
              </a:rPr>
              <a:t>Identify variables</a:t>
            </a:r>
          </a:p>
          <a:p>
            <a:pPr lvl="1"/>
            <a:r>
              <a:rPr lang="en-US" dirty="0" smtClean="0">
                <a:latin typeface="+mj-lt"/>
              </a:rPr>
              <a:t>Classify research study designs</a:t>
            </a:r>
          </a:p>
          <a:p>
            <a:pPr lvl="2"/>
            <a:endParaRPr lang="en-US" dirty="0" smtClean="0"/>
          </a:p>
          <a:p>
            <a:endParaRPr lang="en-US" dirty="0"/>
          </a:p>
        </p:txBody>
      </p:sp>
      <p:sp>
        <p:nvSpPr>
          <p:cNvPr id="5" name="Content Placeholder 4"/>
          <p:cNvSpPr>
            <a:spLocks noGrp="1"/>
          </p:cNvSpPr>
          <p:nvPr>
            <p:ph sz="half" idx="2"/>
          </p:nvPr>
        </p:nvSpPr>
        <p:spPr/>
        <p:txBody>
          <a:bodyPr>
            <a:normAutofit/>
          </a:bodyPr>
          <a:lstStyle/>
          <a:p>
            <a:pPr lvl="1"/>
            <a:endParaRPr lang="en-US" dirty="0" smtClean="0">
              <a:latin typeface="+mn-lt"/>
            </a:endParaRPr>
          </a:p>
          <a:p>
            <a:pPr lvl="1"/>
            <a:endParaRPr lang="en-US" dirty="0">
              <a:latin typeface="+mn-lt"/>
            </a:endParaRPr>
          </a:p>
          <a:p>
            <a:pPr lvl="1"/>
            <a:endParaRPr lang="en-US" dirty="0" smtClean="0">
              <a:latin typeface="+mn-lt"/>
            </a:endParaRPr>
          </a:p>
          <a:p>
            <a:pPr lvl="1"/>
            <a:r>
              <a:rPr lang="en-US" dirty="0" smtClean="0">
                <a:latin typeface="+mn-lt"/>
              </a:rPr>
              <a:t>Identify </a:t>
            </a:r>
            <a:r>
              <a:rPr lang="en-US" dirty="0">
                <a:latin typeface="+mn-lt"/>
              </a:rPr>
              <a:t>threats to validity</a:t>
            </a:r>
          </a:p>
          <a:p>
            <a:pPr lvl="1"/>
            <a:r>
              <a:rPr lang="en-US" dirty="0">
                <a:latin typeface="+mn-lt"/>
              </a:rPr>
              <a:t>Select study with highest quality of evidence for effectiveness of a specific treatment </a:t>
            </a:r>
            <a:r>
              <a:rPr lang="en-US" dirty="0"/>
              <a:t>.</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28600"/>
            <a:ext cx="1066800" cy="10668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457200"/>
            <a:ext cx="3200400" cy="2208463"/>
          </a:xfrm>
          <a:prstGeom prst="rect">
            <a:avLst/>
          </a:prstGeom>
        </p:spPr>
      </p:pic>
    </p:spTree>
    <p:extLst>
      <p:ext uri="{BB962C8B-B14F-4D97-AF65-F5344CB8AC3E}">
        <p14:creationId xmlns:p14="http://schemas.microsoft.com/office/powerpoint/2010/main" val="426427331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mj-lt"/>
              </a:rPr>
              <a:t>Team Maintenance – Peer </a:t>
            </a:r>
            <a:r>
              <a:rPr lang="en-US" dirty="0" err="1" smtClean="0"/>
              <a:t>Eval</a:t>
            </a:r>
            <a:endParaRPr lang="en-US" dirty="0"/>
          </a:p>
        </p:txBody>
      </p:sp>
      <p:sp>
        <p:nvSpPr>
          <p:cNvPr id="3" name="Content Placeholder 2"/>
          <p:cNvSpPr>
            <a:spLocks noGrp="1"/>
          </p:cNvSpPr>
          <p:nvPr>
            <p:ph sz="half" idx="1"/>
          </p:nvPr>
        </p:nvSpPr>
        <p:spPr>
          <a:xfrm>
            <a:off x="457200" y="1371600"/>
            <a:ext cx="4038600" cy="4525963"/>
          </a:xfrm>
        </p:spPr>
        <p:txBody>
          <a:bodyPr>
            <a:normAutofit fontScale="77500" lnSpcReduction="20000"/>
          </a:bodyPr>
          <a:lstStyle/>
          <a:p>
            <a:r>
              <a:rPr lang="en-US" dirty="0" smtClean="0">
                <a:latin typeface="+mj-lt"/>
              </a:rPr>
              <a:t>Each member gives a teamwork score to each team member except self.</a:t>
            </a:r>
          </a:p>
          <a:p>
            <a:endParaRPr lang="en-US" dirty="0" smtClean="0">
              <a:latin typeface="+mj-lt"/>
            </a:endParaRPr>
          </a:p>
          <a:p>
            <a:pPr marL="274320" lvl="1" indent="0">
              <a:buNone/>
            </a:pPr>
            <a:endParaRPr lang="en-US" dirty="0" smtClean="0">
              <a:latin typeface="+mj-lt"/>
            </a:endParaRPr>
          </a:p>
          <a:p>
            <a:pPr lvl="1"/>
            <a:endParaRPr lang="en-US" dirty="0" smtClean="0">
              <a:latin typeface="+mj-lt"/>
            </a:endParaRPr>
          </a:p>
          <a:p>
            <a:pPr lvl="1"/>
            <a:endParaRPr lang="en-US" dirty="0" smtClean="0">
              <a:latin typeface="+mj-lt"/>
            </a:endParaRPr>
          </a:p>
          <a:p>
            <a:pPr lvl="1"/>
            <a:endParaRPr lang="en-US" dirty="0">
              <a:latin typeface="+mj-lt"/>
            </a:endParaRPr>
          </a:p>
          <a:p>
            <a:pPr lvl="1"/>
            <a:endParaRPr lang="en-US" dirty="0" smtClean="0">
              <a:latin typeface="+mj-lt"/>
            </a:endParaRPr>
          </a:p>
          <a:p>
            <a:pPr>
              <a:spcAft>
                <a:spcPts val="600"/>
              </a:spcAft>
            </a:pPr>
            <a:r>
              <a:rPr lang="en-US" dirty="0" smtClean="0">
                <a:latin typeface="+mj-lt"/>
              </a:rPr>
              <a:t>Total points to distribute:                10x(number teammates)</a:t>
            </a:r>
          </a:p>
          <a:p>
            <a:pPr>
              <a:spcAft>
                <a:spcPts val="600"/>
              </a:spcAft>
            </a:pPr>
            <a:r>
              <a:rPr lang="en-US" dirty="0" smtClean="0">
                <a:latin typeface="+mj-lt"/>
              </a:rPr>
              <a:t>Highest score no &lt; 11</a:t>
            </a:r>
          </a:p>
          <a:p>
            <a:pPr>
              <a:spcAft>
                <a:spcPts val="600"/>
              </a:spcAft>
            </a:pPr>
            <a:r>
              <a:rPr lang="en-US" dirty="0" smtClean="0">
                <a:latin typeface="+mj-lt"/>
              </a:rPr>
              <a:t>Lowest score no &gt;9</a:t>
            </a:r>
          </a:p>
          <a:p>
            <a:pPr lvl="2">
              <a:buNone/>
            </a:pPr>
            <a:endParaRPr lang="en-US" dirty="0">
              <a:latin typeface="+mj-lt"/>
            </a:endParaRPr>
          </a:p>
        </p:txBody>
      </p:sp>
      <p:sp>
        <p:nvSpPr>
          <p:cNvPr id="5" name="Content Placeholder 4"/>
          <p:cNvSpPr>
            <a:spLocks noGrp="1"/>
          </p:cNvSpPr>
          <p:nvPr>
            <p:ph sz="half" idx="2"/>
          </p:nvPr>
        </p:nvSpPr>
        <p:spPr>
          <a:xfrm>
            <a:off x="4648200" y="1371600"/>
            <a:ext cx="4038600" cy="4525963"/>
          </a:xfrm>
        </p:spPr>
        <p:txBody>
          <a:bodyPr>
            <a:normAutofit fontScale="77500" lnSpcReduction="20000"/>
          </a:bodyPr>
          <a:lstStyle/>
          <a:p>
            <a:pPr lvl="1"/>
            <a:endParaRPr lang="en-US" dirty="0" smtClean="0"/>
          </a:p>
          <a:p>
            <a:endParaRPr lang="en-US" dirty="0" smtClean="0"/>
          </a:p>
          <a:p>
            <a:endParaRPr lang="en-US" dirty="0" smtClean="0">
              <a:latin typeface="+mj-lt"/>
            </a:endParaRPr>
          </a:p>
          <a:p>
            <a:r>
              <a:rPr lang="en-US" dirty="0" smtClean="0">
                <a:latin typeface="+mj-lt"/>
              </a:rPr>
              <a:t>Student </a:t>
            </a:r>
            <a:r>
              <a:rPr lang="en-US" dirty="0">
                <a:latin typeface="+mj-lt"/>
              </a:rPr>
              <a:t>must give reason for the highest and lowest </a:t>
            </a:r>
            <a:r>
              <a:rPr lang="en-US" dirty="0" smtClean="0">
                <a:latin typeface="+mj-lt"/>
              </a:rPr>
              <a:t>score. </a:t>
            </a:r>
            <a:endParaRPr lang="en-US" dirty="0">
              <a:latin typeface="+mj-lt"/>
            </a:endParaRPr>
          </a:p>
          <a:p>
            <a:endParaRPr lang="en-US" dirty="0" smtClean="0">
              <a:latin typeface="+mj-lt"/>
            </a:endParaRPr>
          </a:p>
          <a:p>
            <a:r>
              <a:rPr lang="en-US" dirty="0" smtClean="0">
                <a:latin typeface="+mj-lt"/>
              </a:rPr>
              <a:t>Personalized </a:t>
            </a:r>
            <a:r>
              <a:rPr lang="en-US" dirty="0">
                <a:latin typeface="+mj-lt"/>
              </a:rPr>
              <a:t>feedback comments given to each student anonymously upon </a:t>
            </a:r>
            <a:r>
              <a:rPr lang="en-US" dirty="0" smtClean="0">
                <a:latin typeface="+mj-lt"/>
              </a:rPr>
              <a:t>request.</a:t>
            </a:r>
            <a:endParaRPr lang="en-US" dirty="0">
              <a:latin typeface="+mj-lt"/>
            </a:endParaRPr>
          </a:p>
          <a:p>
            <a:pPr lvl="2"/>
            <a:endParaRPr lang="en-US" dirty="0">
              <a:latin typeface="+mj-lt"/>
            </a:endParaRPr>
          </a:p>
          <a:p>
            <a:r>
              <a:rPr lang="en-US" dirty="0">
                <a:latin typeface="+mj-lt"/>
              </a:rPr>
              <a:t>Conducted at midterm and final.  Only final “counted”.</a:t>
            </a:r>
          </a:p>
          <a:p>
            <a:pPr lvl="2"/>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2438400"/>
            <a:ext cx="2362200" cy="125779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76200"/>
            <a:ext cx="2428875" cy="1885950"/>
          </a:xfrm>
          <a:prstGeom prst="rect">
            <a:avLst/>
          </a:prstGeom>
        </p:spPr>
      </p:pic>
    </p:spTree>
    <p:extLst>
      <p:ext uri="{BB962C8B-B14F-4D97-AF65-F5344CB8AC3E}">
        <p14:creationId xmlns:p14="http://schemas.microsoft.com/office/powerpoint/2010/main" val="14837611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152400" y="1371600"/>
            <a:ext cx="5257800" cy="4419600"/>
          </a:xfrm>
        </p:spPr>
        <p:txBody>
          <a:bodyPr>
            <a:normAutofit fontScale="77500" lnSpcReduction="20000"/>
          </a:bodyPr>
          <a:lstStyle/>
          <a:p>
            <a:pPr>
              <a:buNone/>
            </a:pPr>
            <a:endParaRPr lang="en-US" dirty="0" smtClean="0">
              <a:latin typeface="+mj-lt"/>
            </a:endParaRPr>
          </a:p>
          <a:p>
            <a:r>
              <a:rPr lang="en-US" dirty="0" smtClean="0">
                <a:latin typeface="+mj-lt"/>
              </a:rPr>
              <a:t>Students gain first exposure to new material outside of class</a:t>
            </a:r>
          </a:p>
          <a:p>
            <a:pPr lvl="1"/>
            <a:r>
              <a:rPr lang="en-US" dirty="0" smtClean="0">
                <a:latin typeface="+mj-lt"/>
              </a:rPr>
              <a:t>Reading</a:t>
            </a:r>
          </a:p>
          <a:p>
            <a:pPr lvl="1"/>
            <a:r>
              <a:rPr lang="en-US" dirty="0" smtClean="0">
                <a:latin typeface="+mj-lt"/>
              </a:rPr>
              <a:t>Lecture videos, etc</a:t>
            </a:r>
          </a:p>
          <a:p>
            <a:pPr lvl="1">
              <a:buNone/>
            </a:pPr>
            <a:endParaRPr lang="en-US" dirty="0" smtClean="0">
              <a:latin typeface="+mj-lt"/>
            </a:endParaRPr>
          </a:p>
          <a:p>
            <a:r>
              <a:rPr lang="en-US" dirty="0" smtClean="0">
                <a:latin typeface="+mj-lt"/>
              </a:rPr>
              <a:t>Then use class time to do the harder work of assimilating that knowledge, perhaps through:</a:t>
            </a:r>
          </a:p>
          <a:p>
            <a:pPr lvl="1"/>
            <a:r>
              <a:rPr lang="en-US" dirty="0" smtClean="0">
                <a:latin typeface="+mj-lt"/>
              </a:rPr>
              <a:t>Problem-solving</a:t>
            </a:r>
          </a:p>
          <a:p>
            <a:pPr lvl="1"/>
            <a:r>
              <a:rPr lang="en-US" dirty="0" smtClean="0">
                <a:latin typeface="+mj-lt"/>
              </a:rPr>
              <a:t>Discussion</a:t>
            </a:r>
          </a:p>
          <a:p>
            <a:pPr lvl="1"/>
            <a:r>
              <a:rPr lang="en-US" dirty="0" smtClean="0">
                <a:latin typeface="+mj-lt"/>
              </a:rPr>
              <a:t>Debates</a:t>
            </a:r>
          </a:p>
        </p:txBody>
      </p:sp>
      <p:sp>
        <p:nvSpPr>
          <p:cNvPr id="6" name="Title 5"/>
          <p:cNvSpPr>
            <a:spLocks noGrp="1"/>
          </p:cNvSpPr>
          <p:nvPr>
            <p:ph type="title" idx="4294967295"/>
          </p:nvPr>
        </p:nvSpPr>
        <p:spPr>
          <a:xfrm>
            <a:off x="152400" y="152400"/>
            <a:ext cx="8534400" cy="762000"/>
          </a:xfrm>
        </p:spPr>
        <p:txBody>
          <a:bodyPr>
            <a:noAutofit/>
          </a:bodyPr>
          <a:lstStyle/>
          <a:p>
            <a:r>
              <a:rPr lang="en-US" sz="4800" dirty="0" smtClean="0">
                <a:latin typeface="+mj-lt"/>
              </a:rPr>
              <a:t>Flipping the classroom means . . .</a:t>
            </a:r>
            <a:endParaRPr lang="en-US" sz="3600" dirty="0">
              <a:latin typeface="+mj-lt"/>
            </a:endParaRPr>
          </a:p>
        </p:txBody>
      </p:sp>
      <p:pic>
        <p:nvPicPr>
          <p:cNvPr id="50178" name="Picture 2" descr="C:\Documents and Settings\kmainess\Local Settings\Temporary Internet Files\Content.IE5\IFAONVTS\MP900427825[1].jpg"/>
          <p:cNvPicPr>
            <a:picLocks noChangeAspect="1" noChangeArrowheads="1"/>
          </p:cNvPicPr>
          <p:nvPr/>
        </p:nvPicPr>
        <p:blipFill>
          <a:blip r:embed="rId2" cstate="print"/>
          <a:srcRect/>
          <a:stretch>
            <a:fillRect/>
          </a:stretch>
        </p:blipFill>
        <p:spPr bwMode="auto">
          <a:xfrm>
            <a:off x="5402759" y="990600"/>
            <a:ext cx="3741241" cy="3657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                    </a:t>
            </a:r>
            <a:r>
              <a:rPr lang="en-US" dirty="0" smtClean="0">
                <a:latin typeface="+mn-lt"/>
              </a:rPr>
              <a:t>Team Member Feedback</a:t>
            </a:r>
            <a:endParaRPr lang="en-US" dirty="0">
              <a:latin typeface="+mn-lt"/>
            </a:endParaRPr>
          </a:p>
        </p:txBody>
      </p:sp>
      <p:sp>
        <p:nvSpPr>
          <p:cNvPr id="3" name="Content Placeholder 2"/>
          <p:cNvSpPr>
            <a:spLocks noGrp="1"/>
          </p:cNvSpPr>
          <p:nvPr>
            <p:ph idx="1"/>
          </p:nvPr>
        </p:nvSpPr>
        <p:spPr/>
        <p:txBody>
          <a:bodyPr>
            <a:normAutofit/>
          </a:bodyPr>
          <a:lstStyle/>
          <a:p>
            <a:pPr marL="0" indent="0">
              <a:buNone/>
            </a:pPr>
            <a:endParaRPr lang="en-US" dirty="0" smtClean="0"/>
          </a:p>
          <a:p>
            <a:pPr lvl="1"/>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165" y="152400"/>
            <a:ext cx="2693956" cy="2081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981200"/>
            <a:ext cx="1143000" cy="1137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829217" y="2133600"/>
            <a:ext cx="6476583" cy="1107996"/>
          </a:xfrm>
          <a:prstGeom prst="rect">
            <a:avLst/>
          </a:prstGeom>
        </p:spPr>
        <p:txBody>
          <a:bodyPr wrap="square">
            <a:spAutoFit/>
          </a:bodyPr>
          <a:lstStyle/>
          <a:p>
            <a:r>
              <a:rPr lang="en-US" sz="2200" dirty="0"/>
              <a:t>“_____: is a good </a:t>
            </a:r>
            <a:r>
              <a:rPr lang="en-US" sz="2200" dirty="0" smtClean="0"/>
              <a:t>representative..[</a:t>
            </a:r>
            <a:r>
              <a:rPr lang="en-US" sz="2200" dirty="0"/>
              <a:t>for] the group. She makes sure that everyone understands the discussions and gives everyone a fair chance to </a:t>
            </a:r>
            <a:r>
              <a:rPr lang="en-US" sz="2200" dirty="0" smtClean="0"/>
              <a:t>speak.”</a:t>
            </a:r>
            <a:endParaRPr lang="en-US" sz="2200" dirty="0"/>
          </a:p>
        </p:txBody>
      </p:sp>
      <p:sp>
        <p:nvSpPr>
          <p:cNvPr id="5" name="Rectangle 4"/>
          <p:cNvSpPr/>
          <p:nvPr/>
        </p:nvSpPr>
        <p:spPr>
          <a:xfrm>
            <a:off x="1752600" y="3733800"/>
            <a:ext cx="6629400" cy="1446550"/>
          </a:xfrm>
          <a:prstGeom prst="rect">
            <a:avLst/>
          </a:prstGeom>
        </p:spPr>
        <p:txBody>
          <a:bodyPr wrap="square">
            <a:spAutoFit/>
          </a:bodyPr>
          <a:lstStyle/>
          <a:p>
            <a:pPr marL="0" lvl="1"/>
            <a:r>
              <a:rPr lang="en-US" sz="2200" dirty="0"/>
              <a:t>“_____He’s the voice of dissent in our group. He encourages us to look at questions from a different point of view. He studies the material thoroughly, so he’s good at catching minor hints or flaws”</a:t>
            </a:r>
          </a:p>
        </p:txBody>
      </p:sp>
    </p:spTree>
    <p:extLst>
      <p:ext uri="{BB962C8B-B14F-4D97-AF65-F5344CB8AC3E}">
        <p14:creationId xmlns:p14="http://schemas.microsoft.com/office/powerpoint/2010/main" val="1709842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latin typeface="+mn-lt"/>
              </a:rPr>
              <a:t>Team Member Feedback</a:t>
            </a:r>
            <a:endParaRPr lang="en-US" dirty="0">
              <a:latin typeface="+mn-lt"/>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2209800" cy="1852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56787" y="2342475"/>
            <a:ext cx="6765890" cy="1569660"/>
          </a:xfrm>
          <a:prstGeom prst="rect">
            <a:avLst/>
          </a:prstGeom>
        </p:spPr>
        <p:txBody>
          <a:bodyPr wrap="square">
            <a:spAutoFit/>
          </a:bodyPr>
          <a:lstStyle/>
          <a:p>
            <a:pPr marL="0" lvl="1"/>
            <a:r>
              <a:rPr lang="en-US" sz="2400" dirty="0" smtClean="0"/>
              <a:t>_____“He </a:t>
            </a:r>
            <a:r>
              <a:rPr lang="en-US" sz="2400" dirty="0"/>
              <a:t>has shown tremendous improvement since the last peer evaluation.  He is well prepared before class and plays an active role in group </a:t>
            </a:r>
            <a:r>
              <a:rPr lang="en-US" sz="2400" dirty="0" smtClean="0"/>
              <a:t>discussion”.</a:t>
            </a:r>
            <a:endParaRPr lang="en-US" sz="2400" dirty="0"/>
          </a:p>
        </p:txBody>
      </p:sp>
      <p:sp>
        <p:nvSpPr>
          <p:cNvPr id="4" name="TextBox 3"/>
          <p:cNvSpPr txBox="1"/>
          <p:nvPr/>
        </p:nvSpPr>
        <p:spPr>
          <a:xfrm>
            <a:off x="1295400" y="1819255"/>
            <a:ext cx="1676400"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Growth</a:t>
            </a:r>
            <a:endParaRPr lang="en-US" sz="2800" dirty="0">
              <a:effectLst>
                <a:outerShdw blurRad="38100" dist="38100" dir="2700000" algn="tl">
                  <a:srgbClr val="000000">
                    <a:alpha val="43137"/>
                  </a:srgbClr>
                </a:outerShdw>
              </a:effectLst>
            </a:endParaRPr>
          </a:p>
        </p:txBody>
      </p:sp>
      <p:sp>
        <p:nvSpPr>
          <p:cNvPr id="5" name="TextBox 4"/>
          <p:cNvSpPr txBox="1"/>
          <p:nvPr/>
        </p:nvSpPr>
        <p:spPr>
          <a:xfrm>
            <a:off x="1295400" y="4114800"/>
            <a:ext cx="2590800"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Encouragement</a:t>
            </a:r>
            <a:endParaRPr lang="en-US" sz="2800" dirty="0">
              <a:effectLst>
                <a:outerShdw blurRad="38100" dist="38100" dir="2700000" algn="tl">
                  <a:srgbClr val="000000">
                    <a:alpha val="43137"/>
                  </a:srgbClr>
                </a:outerShdw>
              </a:effectLst>
            </a:endParaRPr>
          </a:p>
        </p:txBody>
      </p:sp>
      <p:sp>
        <p:nvSpPr>
          <p:cNvPr id="6" name="Rectangle 5"/>
          <p:cNvSpPr/>
          <p:nvPr/>
        </p:nvSpPr>
        <p:spPr>
          <a:xfrm>
            <a:off x="1828800" y="4638020"/>
            <a:ext cx="6400800" cy="1200329"/>
          </a:xfrm>
          <a:prstGeom prst="rect">
            <a:avLst/>
          </a:prstGeom>
        </p:spPr>
        <p:txBody>
          <a:bodyPr wrap="square">
            <a:spAutoFit/>
          </a:bodyPr>
          <a:lstStyle/>
          <a:p>
            <a:pPr marL="0" lvl="1"/>
            <a:r>
              <a:rPr lang="en-US" sz="2400" dirty="0"/>
              <a:t>“_______ </a:t>
            </a:r>
            <a:r>
              <a:rPr lang="en-US" sz="2400" dirty="0" smtClean="0"/>
              <a:t>..need </a:t>
            </a:r>
            <a:r>
              <a:rPr lang="en-US" sz="2400" dirty="0"/>
              <a:t>to take an active part in discussions, because I know they study well and their opinion could be valuable.”</a:t>
            </a:r>
          </a:p>
        </p:txBody>
      </p:sp>
    </p:spTree>
    <p:extLst>
      <p:ext uri="{BB962C8B-B14F-4D97-AF65-F5344CB8AC3E}">
        <p14:creationId xmlns:p14="http://schemas.microsoft.com/office/powerpoint/2010/main" val="533643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Student Feedback</a:t>
            </a:r>
            <a:endParaRPr lang="en-US" dirty="0">
              <a:latin typeface="+mj-lt"/>
            </a:endParaRPr>
          </a:p>
        </p:txBody>
      </p:sp>
      <p:sp>
        <p:nvSpPr>
          <p:cNvPr id="3" name="Content Placeholder 2"/>
          <p:cNvSpPr>
            <a:spLocks noGrp="1"/>
          </p:cNvSpPr>
          <p:nvPr>
            <p:ph idx="1"/>
          </p:nvPr>
        </p:nvSpPr>
        <p:spPr/>
        <p:txBody>
          <a:bodyPr>
            <a:normAutofit/>
          </a:bodyPr>
          <a:lstStyle/>
          <a:p>
            <a:pPr marL="457200" lvl="1" indent="0">
              <a:buNone/>
            </a:pPr>
            <a:endParaRPr lang="en-US" dirty="0">
              <a:latin typeface="+mj-lt"/>
            </a:endParaRPr>
          </a:p>
          <a:p>
            <a:r>
              <a:rPr lang="en-US" dirty="0" smtClean="0">
                <a:latin typeface="+mj-lt"/>
              </a:rPr>
              <a:t>“This is the best class I have ever taken”</a:t>
            </a:r>
          </a:p>
          <a:p>
            <a:pPr marL="514350" indent="-457200"/>
            <a:r>
              <a:rPr lang="en-US" dirty="0" smtClean="0">
                <a:latin typeface="+mj-lt"/>
              </a:rPr>
              <a:t>“I learned far more by having to dig it out for my self than I would have from listening to lectures”</a:t>
            </a:r>
          </a:p>
          <a:p>
            <a:r>
              <a:rPr lang="en-US" dirty="0">
                <a:latin typeface="+mj-lt"/>
              </a:rPr>
              <a:t>Course </a:t>
            </a:r>
            <a:r>
              <a:rPr lang="en-US" dirty="0" err="1">
                <a:latin typeface="+mj-lt"/>
              </a:rPr>
              <a:t>eval</a:t>
            </a:r>
            <a:r>
              <a:rPr lang="en-US" dirty="0">
                <a:latin typeface="+mj-lt"/>
              </a:rPr>
              <a:t> score for “I was challenged intellectually” higher than previous lecture format.</a:t>
            </a:r>
          </a:p>
          <a:p>
            <a:pPr marL="457200" lvl="1" indent="0">
              <a:buNone/>
            </a:pPr>
            <a:endParaRPr lang="en-US" dirty="0" smtClean="0">
              <a:latin typeface="+mj-lt"/>
            </a:endParaRPr>
          </a:p>
          <a:p>
            <a:endParaRPr lang="en-US" dirty="0" smtClean="0"/>
          </a:p>
          <a:p>
            <a:pPr lvl="1"/>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533401"/>
            <a:ext cx="1676399" cy="1676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183133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latin typeface="Calibri"/>
              </a:rPr>
              <a:t>Student Feedback</a:t>
            </a:r>
            <a:endParaRPr lang="en-US" dirty="0"/>
          </a:p>
        </p:txBody>
      </p:sp>
      <p:sp>
        <p:nvSpPr>
          <p:cNvPr id="3" name="Content Placeholder 2"/>
          <p:cNvSpPr>
            <a:spLocks noGrp="1"/>
          </p:cNvSpPr>
          <p:nvPr>
            <p:ph sz="half" idx="1"/>
          </p:nvPr>
        </p:nvSpPr>
        <p:spPr/>
        <p:txBody>
          <a:bodyPr/>
          <a:lstStyle/>
          <a:p>
            <a:pPr marL="0" indent="0">
              <a:buNone/>
            </a:pPr>
            <a:endParaRPr lang="en-US" dirty="0"/>
          </a:p>
          <a:p>
            <a:endParaRPr lang="en-US" dirty="0"/>
          </a:p>
        </p:txBody>
      </p:sp>
      <p:sp>
        <p:nvSpPr>
          <p:cNvPr id="4" name="Content Placeholder 3"/>
          <p:cNvSpPr>
            <a:spLocks noGrp="1"/>
          </p:cNvSpPr>
          <p:nvPr>
            <p:ph sz="half" idx="2"/>
          </p:nvPr>
        </p:nvSpPr>
        <p:spPr>
          <a:xfrm>
            <a:off x="3962400" y="1600200"/>
            <a:ext cx="4495800" cy="4525963"/>
          </a:xfrm>
        </p:spPr>
        <p:txBody>
          <a:bodyPr/>
          <a:lstStyle/>
          <a:p>
            <a:r>
              <a:rPr lang="en-US" dirty="0">
                <a:latin typeface="+mn-lt"/>
              </a:rPr>
              <a:t>Students not “taught” by the teacher.</a:t>
            </a:r>
          </a:p>
          <a:p>
            <a:r>
              <a:rPr lang="en-US" dirty="0">
                <a:latin typeface="+mn-lt"/>
              </a:rPr>
              <a:t>Perceived sense of disorder/disorganization</a:t>
            </a:r>
          </a:p>
          <a:p>
            <a:r>
              <a:rPr lang="en-US" dirty="0" smtClean="0">
                <a:latin typeface="+mn-lt"/>
              </a:rPr>
              <a:t>Too </a:t>
            </a:r>
            <a:r>
              <a:rPr lang="en-US" dirty="0">
                <a:latin typeface="+mn-lt"/>
              </a:rPr>
              <a:t>much </a:t>
            </a:r>
            <a:r>
              <a:rPr lang="en-US" dirty="0" smtClean="0">
                <a:latin typeface="+mn-lt"/>
              </a:rPr>
              <a:t>work</a:t>
            </a:r>
            <a:endParaRPr lang="en-US" dirty="0">
              <a:latin typeface="+mn-lt"/>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371600"/>
            <a:ext cx="2103437" cy="2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9284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  My Observations</a:t>
            </a:r>
            <a:endParaRPr lang="en-US" dirty="0">
              <a:latin typeface="+mj-lt"/>
            </a:endParaRPr>
          </a:p>
        </p:txBody>
      </p:sp>
      <p:sp>
        <p:nvSpPr>
          <p:cNvPr id="3" name="Content Placeholder 2"/>
          <p:cNvSpPr>
            <a:spLocks noGrp="1"/>
          </p:cNvSpPr>
          <p:nvPr>
            <p:ph sz="quarter" idx="1"/>
          </p:nvPr>
        </p:nvSpPr>
        <p:spPr>
          <a:xfrm>
            <a:off x="457200" y="1752600"/>
            <a:ext cx="8229600" cy="4068763"/>
          </a:xfrm>
        </p:spPr>
        <p:txBody>
          <a:bodyPr/>
          <a:lstStyle/>
          <a:p>
            <a:endParaRPr lang="en-US" dirty="0" smtClean="0">
              <a:latin typeface="+mj-lt"/>
            </a:endParaRPr>
          </a:p>
          <a:p>
            <a:r>
              <a:rPr lang="en-US" dirty="0" smtClean="0">
                <a:latin typeface="+mj-lt"/>
              </a:rPr>
              <a:t>Orientation to the class took 1½ class periods. Arriving at consensus on grading took much longer than expected.</a:t>
            </a:r>
          </a:p>
          <a:p>
            <a:r>
              <a:rPr lang="en-US" dirty="0">
                <a:latin typeface="+mj-lt"/>
              </a:rPr>
              <a:t>Would not have been </a:t>
            </a:r>
            <a:r>
              <a:rPr lang="en-US" dirty="0" smtClean="0">
                <a:latin typeface="+mj-lt"/>
              </a:rPr>
              <a:t>possible without </a:t>
            </a:r>
            <a:r>
              <a:rPr lang="en-US" dirty="0">
                <a:latin typeface="+mj-lt"/>
              </a:rPr>
              <a:t>an assistant due to class size.</a:t>
            </a:r>
          </a:p>
          <a:p>
            <a:endParaRPr lang="en-US" dirty="0"/>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52399"/>
            <a:ext cx="22764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592604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latin typeface="+mj-lt"/>
              </a:rPr>
              <a:t>What I Would Do Differently…</a:t>
            </a:r>
            <a:endParaRPr lang="en-US" dirty="0">
              <a:latin typeface="+mj-lt"/>
            </a:endParaRPr>
          </a:p>
        </p:txBody>
      </p:sp>
      <p:sp>
        <p:nvSpPr>
          <p:cNvPr id="3" name="Content Placeholder 2"/>
          <p:cNvSpPr>
            <a:spLocks noGrp="1"/>
          </p:cNvSpPr>
          <p:nvPr>
            <p:ph sz="quarter" idx="1"/>
          </p:nvPr>
        </p:nvSpPr>
        <p:spPr>
          <a:xfrm>
            <a:off x="457200" y="1600201"/>
            <a:ext cx="8382000" cy="4267200"/>
          </a:xfrm>
        </p:spPr>
        <p:txBody>
          <a:bodyPr>
            <a:normAutofit fontScale="92500" lnSpcReduction="20000"/>
          </a:bodyPr>
          <a:lstStyle/>
          <a:p>
            <a:pPr>
              <a:buNone/>
            </a:pPr>
            <a:endParaRPr lang="en-US" dirty="0" smtClean="0"/>
          </a:p>
          <a:p>
            <a:r>
              <a:rPr lang="en-US" sz="3500" dirty="0" smtClean="0">
                <a:latin typeface="+mj-lt"/>
              </a:rPr>
              <a:t>Add more time for mini lectures on more difficult concepts.</a:t>
            </a:r>
          </a:p>
          <a:p>
            <a:r>
              <a:rPr lang="en-US" sz="3500" dirty="0" smtClean="0">
                <a:latin typeface="+mj-lt"/>
              </a:rPr>
              <a:t>Reduce time spent on quizzes</a:t>
            </a:r>
          </a:p>
          <a:p>
            <a:pPr lvl="1"/>
            <a:r>
              <a:rPr lang="en-US" sz="3000" dirty="0" smtClean="0">
                <a:latin typeface="+mj-lt"/>
              </a:rPr>
              <a:t>Fewer, easier questions</a:t>
            </a:r>
          </a:p>
          <a:p>
            <a:r>
              <a:rPr lang="en-US" sz="3500" dirty="0" smtClean="0">
                <a:latin typeface="+mj-lt"/>
              </a:rPr>
              <a:t>Reduce group activity time by assigning some as homework.</a:t>
            </a:r>
          </a:p>
          <a:p>
            <a:r>
              <a:rPr lang="en-US" sz="3500" dirty="0" smtClean="0">
                <a:latin typeface="+mj-lt"/>
              </a:rPr>
              <a:t>Reduce group size to 6 (7 MAX)</a:t>
            </a:r>
          </a:p>
          <a:p>
            <a:pPr marL="0" indent="0">
              <a:buNone/>
            </a:pPr>
            <a:r>
              <a:rPr lang="en-US" dirty="0" smtClean="0"/>
              <a:t>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7088"/>
            <a:ext cx="1752599" cy="1669312"/>
          </a:xfrm>
          <a:prstGeom prst="rect">
            <a:avLst/>
          </a:prstGeom>
        </p:spPr>
      </p:pic>
    </p:spTree>
    <p:extLst>
      <p:ext uri="{BB962C8B-B14F-4D97-AF65-F5344CB8AC3E}">
        <p14:creationId xmlns:p14="http://schemas.microsoft.com/office/powerpoint/2010/main" val="130872938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304800" y="228600"/>
            <a:ext cx="8686800" cy="2438400"/>
          </a:xfrm>
        </p:spPr>
        <p:txBody>
          <a:bodyPr>
            <a:normAutofit fontScale="92500"/>
          </a:bodyPr>
          <a:lstStyle/>
          <a:p>
            <a:pPr algn="ctr">
              <a:buNone/>
            </a:pPr>
            <a:r>
              <a:rPr lang="en-US" sz="4800" dirty="0" smtClean="0"/>
              <a:t>Dept of Communication Sciences &amp; Disorders</a:t>
            </a:r>
          </a:p>
          <a:p>
            <a:pPr>
              <a:buNone/>
            </a:pPr>
            <a:r>
              <a:rPr lang="en-US" sz="4800" dirty="0" smtClean="0"/>
              <a:t>Master of Science Degree Program</a:t>
            </a:r>
            <a:endParaRPr lang="en-US" sz="4800" dirty="0"/>
          </a:p>
        </p:txBody>
      </p:sp>
      <p:sp>
        <p:nvSpPr>
          <p:cNvPr id="75778" name="AutoShape 2" descr="data:image/jpeg;base64,/9j/4AAQSkZJRgABAQAAAQABAAD/2wCEAAkGBhQSEBQUEBQUFBUUFRcVGBgXFRQXFRgUFxcXFRYYFRUYHCYeGBojGhcYHy8gJCcpLCwsFR8xNTAqNSYrLCkBCQoKDgwOGg8PGiokHyUsLC8sLywsKiwsLywsLCwsLCwsKSwtLCwsLSwsKSwsLSwsLCwsLCwsLCwsLCwsKSksLf/AABEIAMgA/AMBIgACEQEDEQH/xAAcAAABBQEBAQAAAAAAAAAAAAAFAAIEBgcDAQj/xABGEAACAQIEAwYCBgYJBAEFAAABAgMAEQQFEiEGMUETIlFhcYEykQcUUqGxwRcjQlNykxUWJDNigtHh8EOSsvFzNERjg6L/xAAZAQADAQEBAAAAAAAAAAAAAAAAAgMEAQX/xAAuEQACAgEDAwIFBAIDAAAAAAAAAQIRAxIhMRNBUQSRImFxwfAygbHRoeFCYvH/2gAMAwEAAhEDEQA/ALnl7XiQ/wCEfhSkNpV81Yf+JpmU/wBxH/CKdi9ih8Gt8wRSDD3aqzxfyjPmfwqxuarvFnwJ/EfwoArkPOpQqJFzFS0BJsBcnYDxJ5V1ikvLsvaZ9KbW3JPJR4mrlleXwQckEjfbex38l5AVEweGESCNem7n7T9fYchU9KzTyO6R6OH06q5Fjy7GdoCORH4VO7OgOTPaQeYtViFVxvVHcz54KE6RDnwwI3APrQbF5Qv7I0ny5fKrIy1CxMdM0STKu0ZU2NdFqbior7GoQFqmyiPBzNKkOvtSpRjw000415QAwivKeaaaAGGm08001wBhrw16a8NADTUTH5jHAuuZ1ReVybXPgPE13xEwRWZjYKCSfIbmsLzbPXxuI7SQ7fsL0ROgHn4nrTJWcbo1aPjfCMbdqFv1ZWUH0JFF4Z1dQyMGU8iDcH3rF5pNEIbqxbbbZVOkD3Nz8qJ/R/xEY8UIye5OdJHTXY6W9ennceFDjtYXuaoKRFOpppBxhptONeVwB+AzcKiqQRYW3Ox9DT8XmJZSLWv58vA1BwS3XenSQgcjb8K1GUkyZk3gPvoPns5ZBfoanNOo5kD3FRswW60AV5TajHDvenBI2RS/uNh95qBoHgKOcO4b9XOw52Qe1yx/KiT2OwVySYbw7VNjoXDiQBXYZqOorAe52DmXGzjyIq0Cqbl+MVm52FWybcEHrWrE9jzvVL4kdO0F7XF/C+9ccQNq5YbCBd1G/md66SvcVRPbcyur2A+MNqHOakZjLdrDpUW9Sb3LKNI8B3Pt+demmg7n2/OnVwBU2vTTb0Ae00iva8NADTTDTzTTQA002vTTTXAK7xzORhDGps07rCPGznvH2UE+1OyLhvAxxDRDHID+0e8xPXUTveg/FudacwwkRK6LnWD4tbSb9D3bf5jXWfKXjjZsPMyfWHUapACVChrEHbndV3BNhU8nZWacC5dAj6Scoj7IPAgQJzUCwtzuBWd5diNLhx+wQ3uDerxxNLNFFac31AgLr7TcbFi1ht5VSDGArW5AWHn0q2G9NMh6mtVo37Dy6kVvtAN896cai5Sf7PF/8a/+IqVekAYRXlONc7VwCp9q3ifmabXoQ+B+VdBA32T8jWwyHK1PjxLKLA7eB5V0+qt9k/KuRWgDqkwPParJw3JZJv4QfxFVUL7fhRzhy6vIhHxIbe3hSy4Hxr4kGosICe+wUedFYcNHpN5Et8/uqHDIrLZrV6iKp2ufLnWGz2Wn5J2UZOGdgjHSCLkiw9AKuDDwtVcyiNtS22UC582bl8hb51LjxDohB5odQ8Ct9wPSrwaRhzJzdXwENbj7J+Yr0An4re1OhxWpQ1tiL1ynxyhgvUi9VtGWnxRWcQ95G9TTL11lw1hfrzrgBUaaNMmnwerzPoPzoNxHxQmFQk7tbYDx6elFy9r+lY/nuPL4mYudizAA8tiQPyoYkV5OOacbYyZ95jGpvZY+6B5E8ya4CeZwWMsi2G5ZmHvfpXFES1yLfj/6o5wriWedNIDqLhlNtx5X2PofGiWyseG7on5NjcbEqu0jOjfa7wt6860DL8Z2sav9of8ALUIy/IxpZLMEZrqnRfG3hRPBlEZoYyCIwL2/ZJ6VDHNuW5fLjSjsSzTCacTTCa0GQ8NcpplQFnIUDmSQB8zXQ1h/G3Fb4yZlFxDGxVV8bGxdh1O3tXYxsVuiNxjmglxcrxtezjSwPgBup8j+FHDxD2oWRHPw2Kb7HqNJ259apS7Dfrv7VpPCnBwfBJL3izjVZRc38LVzNSirLemlJyaRSM8kkezPfvHrz8ahyfAR5D/epOa4m+IYXOlGK+4Njbn1qDNJeqwWyM+WVybNc+j3NDNg11MGMfcPjsNtVWY1iXCmdnC4lH1WRiFkHQoTa59L3+dbaalONMeErQ002vWpt6QcEYPr7VKqHlu4+VFsHl0kptGpb8B6nlWsykW1RcXgb7rz8PGrUnBk1rsUX3J/KiuC4JjFjIzN5CwHz50BRmHZ0YyPFWc6t7Ibep2t99aMOE8LfeFSfO5+dzXSPhTDC9olF/C4/OuNMeLSe5SzAVtY7HdT4j/UVLwUpS9zfWNBPgD9nwqyNw9GlwhJB5o3eX2PNT50DxuUOhbukoT3bbgDz8KwOUVKk1Z6UcqmqJ0GZENZR7czapa5pzVxbpzHXxHSheXYcxksui5FrE11xEBfc6Sx5gcqpr2F6W52w+NZbWNwNgPHfapuZ4gbLrUOCNtrm/PzFDMNPZ11DdeltyQNvvqJh/8A6gu3Jjf/AGrsZbULlhvfgJT86jS12xE4v5E1GkeqtmRI5lfHwrEePcEcNjJF/Zf9YnhZuY9iCPlW3339qqnH/CX1yEPH/fRBin+IHcofcC3nXFydfBjQnZiFALE7AAEknwAG5o5kMM8WIjLxvHdgO+rKTfyNQuEyyY1DpJK6ri1mHRv4T0+dajDmGHS4jbUWN9LbGM73KjoDfl5Clyz07UWwYtS1XuixAOVsjKrEc26D08ahxyJhQ+p73JZm5sxAHIKNz5AVx+sgLe4oV9YkctoPPusQL21WAtfYW5nn0rGtj0El3LajkgEgjyPMetImlTCa2HlMjZrjOyglk+xGze4Bt99fO+HiLEKoJJsABzJ8K3DjvFBMuxF+qafdiFH41iUblTdSQR1FWx8EcnJKlyKdQWaIhRzJKjz8a0p+KVwmRQNGw7aWPs0F99Q2kf8Ayj7yPGs9/o+WWPXC0kwCr2iAkurG/wD0wbsm3O3Wu2QZVJjGWIk9nAG2vYrrJbSNiQSwO9ja1GSKdX2O45uN13Ag22AG1eGjuf8ACkuG7wVmjLBb2JIcgEAmwuDfY+VCHy+QOQyMCpKkGwswNiCTtsQadSTViNPg4nka3XIsb2uFhkPNo1J9bb1hbC179K2nhMWwOHB/dL+FTy8D4+Qwxpl6WqleoFwzwzwSFXVOdR+yPhHkfGrcQsa9FVR6AVGlxNkNgfXpeoM0faKYyxF7ex5it8YOS2MzlFSSfB1l4hHJF1eZ2AqblWNDra4PoLD2qpKmklWN7G221zVgyGBmOptlHIdKyRnLVTPXzenxRxaoh5msNq4NKb11nPIVxfY78j+NYPWZZqXwtqqPMgjmsl+exr1h0pk8ZPLnzpuGxWq9/iHSvJxwlNuJVtJWRMTgAASiAnnblf086DNmnTswPuNWYmg2cZdc61/zf61p9P6lwl0snPY04pp7MGnEludgB63+ZrmULXa2wNr9L166ACwrsJD2Wn/F93OvWiPldLY5hz1NOBpumncqqYZPc9vv7H8qj4yTulQdyCPbrTpZfChuLcgahzXcD8R71KU+yEbAuQ8Ix4fURdjc2J+KxN7E9bcvao+bYAFzpXfyo9m2bRQ4dp5D3LAi3Ni3wqB4mqvPxCkkQkjuA3T9q/VfK3jUdMr1G3DlTjpIGDy7FTTdirhQAWJPIKLDlzPOrlk/D7RW7WYyW30hQqX8T1PzrLWxM4mEupo2/wCna422JHiQdr+1aTwvxP8AWBokAEgF/wCLx960UkQeRt7M6LxthjimwxfS4Oi52QydUB8eXPnyFG2NUL6QODo5iZ42SOU7EHZZdK359H8D5Ub4LzxpsDG08iu9mJtpuAtkRWA3LHb1p5NJWjkIOX2A/wBK2YBcIkV+9LIDb/CneY/PSPes1yrKZsTJ2WHjMj2LaRYHSOZ3IHWrx9LeEb9RL+yuuM+TGzD52I9qA/R9n0eFxRaQlSy2VttItdjq672AFVTqFojWqdMZgOIMVgI2SFViu3efSHYsBbd7kAeAG3XeozcaYvU7LNoMhDMUVE1EDSCbDc2o7icywodjhAyBmLaHsY7nnZTyHlQXNsiQkGF11dk8jgchptYDwLXP/bU4yV7otkg6+F2CJs0lf45ZG9XY8tvGuArhvXSM+NXoyWPblW64KLRGifZVV+QArHeGcJ2uMhXoHDn0Tvb+4A962ESVHM+EWxLlkjVXt65Bq9vUSpo8wvC3z+W9DEnDm4BBHPp6CpaY1UNifaosjh3JtpIPpt5jrXqYXvRjyxdWObCo7FHXkQbjY78jejuETSoFrWoUuGYyq+kkFbH25fnRe58KTM43sNBy003sKYEkFReuPZNcnYeXSpIaoXbncG//ADzrw/XRhFqUm9/Hmi8LfA5b87AUJxEhRw68uR8fKiQxHQbDz/KoOIsQb+lZfTVotfjJ5uaO3aba22PTyp+oMAD4XqBgpwUF9yNv96UrkG/xeg/5tVM+JZVuJjm4sG4jB6dRJ2H/AAVwja9T82TlY8+dQkFbPTy1Y03yb5Sb3Z6WtUc4oHlXuNP6tvb8agSSEL3dyN7ePiKpN9jNJkqbEgbePKo74m43HyoRi8Zcgg3VtvMN09DUjC4jVY/P1FREAOe5I8zKLkxoSyr0DNz/AOeZ8agQ5J9XYyA7dU5qSdhcdN7cquclBc0e6lVFgNyfEinUnwd4K2+Vux1Strc8zyHoo6DypsUjwMJE5r3h7Hce/L3o8sfdvuRy2BJueWw3oTmrDS1g3dUk3BG2rb8DTq2cssmczxTwLJIf1BdgSDuBcAH5i3vVZiRY3LYFkN5FYKQDeTkux3IHhyvvXBcxd8H9WkGwZWv4rYsQPRrH3rzJ0WLEwXCka9upFxpBv6mnaNEM1KqLzjMAkkPZTKJFsAwPUjr633vWS8ZYKKLFFMOgQKo1AFj3jc9SbbWrXMVOFBZtgASfQbmsQx2NMsjyNzdi3pfkPYWHtVcXJHIyFrIPpXX621ySxu3PzHnTStM0VcgLXS116I697OgC+8B5N2amd7XkUBB1CcyT5nb5VdI3qvcNP/ZYf4BRyNqxzds2RVRJitTtVR1enhqU6G8XmJZzYE72Fh0q05PMHjXa7DY3HLyNUrCysW7qsTyG1XvCv3ADtsLjrfrXYXqbNvqaWOMUTRN0UX8bV1EpHxAj7x91RUZv2VsPPavBimVu9Yg+Bv8AOrWeY0SXl2rl9Z9fcbH0qFicxAbbbwpn1l35A14vqXny5Gop/L+y0YxS3O+NkBG5sehFD2mt1DHpt95qU2Vu/wAVhUnD5ase/M1fB6ecY1MhkScrK/GWXmrC+/K4+YpyzsTYfg3+lWBGFrbbbVxnceValiRzSvAEljY2uOXnTDHapU8lQ5pQASeQBJ9BVVFJbFdTIOZTCwXqTe3lQ2d7b1DwExkd3a51WIJ8DewA8By9qkzG4qWXaVEYy1KwLmfduVPdk+5+nofA+IrlkObdoGPKxW48zcH8K9zaS0bf8sRvQng9O7M5Nw7C3oL/AJk1yvhZ0tzSXtULFMLG/I7eZJ6V4mJ7tz0qDlkpmnLfsxgny1EWH3XpKAcLaCrAlSRfztY0G4gx0QjaLDqAXIMjAWGlbm1/y8/OimBs6d/z67W8flVczh17FpI1PZnupzuVJ78h8jt7CrY1ucZ2yZyVILBSe8C1mHmDf0B286lYQpJPENSvIHDa0uVUKbkAEAb2see3Wqu+a2TTyI3uPmCKuvCmTGJTLKAJZANvsJzt6nmfYVRxrc7FWyXxli9GDmPK66f+4gfnWTVpvG41YOS3TSfkwNUfG8OyRYODFSGy4h3VF0tfSlruTawBJ2HM8xVceyDJyCa9tRXHcLYqGMSS4eVEJADFdrtbTy8bj510x3B+Mhw4xE+HeOI2AZioO/K6X1D5U+peSelrsBtNK1e0qY4aHwuf7LF/DR2Nqr3DF/q0dzfbbyF9h8qOxtWOXLNseETFanBq4K1O1Vw6XTI8IdRc9OX+tWBcW55D3NhUCE6QNI6bjzrnicUfOmitKDNl6krJmJzPT8Zt/wA8a5QuZOWy+PU1U89xbAAXNyeVGctzjYAjSbXseddd0QssMWEUdPnUxGA5ULix3nXdcTSo49yf2tRcViPCubYqo5e9zTNnKPO02qPLLUmaPwobPJauIY5SvQ3OnP1eW3PQetue3PpU5mqHjo9cbr9pGHvamO9ip4bG9lG7k6rhVUm3e0gknb1qM3Fy2I2Elu7qJC36XNdMDnUEUWrElNN+6T8R2GwQcz028KnYRosXucKFjPJpQAzfwoNwPM2qWT9TbRCH6UVHNOJtUZWVCkhuCAO6TboetGMpwTRosbWGw0no49fteVT8z4IjljCKRDGG1WRFBYjlc+FQsfj8RDEB2fcAte12X1vStpqojkPNsadXZR7k7UWOG+q4JgPjYW9XbaoHC+DWRy99Vtz/ALnxq1vkRndJJDaCK7ad7yP09FAv638qV80NGLk6RUpMGXRYVVkBA7Rr7lPAdRqt8gfKnYZf17RsBo7LTpttY229LCrTM/bLipJojGICgjYfE6aLlSB4X5dL+tVPMGeCFpgoMjktpY2stibE+IFOnuPKGh7nP+puE1BhGdjfTrYr42senlRtpaz3+vcp6AegH512j4yk8QfIqPxFaHCT5FU4rgs/EDXw0w//ABt+FadkmDjly3DxYzDpIqwrawBt3NJsOamxI28TWLw8RriI5EtpcIT4gi3T08K1P6M84vgl7c6VYd0tyvt18wbf5aTTbSfzKprS5J7qvv8A6LVmGZxRR3EbEJbbRyA8228Kyj6Uc5OIwBkYAFsQiW52A1kBT6Lv71bOMM/kMR7M6YydIFhd/Nv9Kyfi3PWkRMO3JXMzX8SoRB6Aaz/mrkVWal4HcE/SvI+bpfQqNeE1K7MeH/N6ZIgrWYC+5KgXDw2N/wBWOVFYzVTyaRoEs6nTck6bm3mBzHmPfntVmglDAFSCDuCNwR5GsjW5ri9iaprwtTAa8LVwY0WCS/Jq8ncC9ze24qrZFmbOSp5gai1wFAHVyeQqZi83jmBjw88MkpFgoYi9/sMRpc+QNUarYnFOSbSbBmMzdWkJG9tr/javY8aG6286BkaSQdiNiDzB86ektutWoz2XTAZ8gIV2Ab7j79KMpjAetZfLJc1PwOdMrLqPdFgbAXt+Zqbx+BtRognv1qQFLDu3oBlWLimY6SzBbX6G3jarN/SyxtBGigiUyDVfkUUMNut/ypdHkZW+APis2KsV0sD5i1Re3vv40uIsd2sq2IOgEE+ZN7VyVV1SoC2uERFyQArCYMVKb3IGggk+NNVHUm1Z1LVyZqRkHjQ/M86jhHfNyeQHP/alYyM9zWTsZXCEKY3O+gN3CWNrH2qfkvFquO8QpvcN+z/C/wBn15UD4lzUSSSMosH5eI8d6qwmKEnex52/OnljUkZ42m0bXJm9l1M2kAd47X8gvrT/AOlY3GiQ6dg1gSDZr2ufaslyrNY9S9u7hUtZd7N+Qp+dcUmSXtIxoJAFtV+6L26edZ+g7ofUbPleCjOysAo3NrC//ui2KzRY16bD2/8AVYDhOO54zdTva3IHb3pmM4rxOI2u7D7K3t7gVzoSs1Y8uOEd+TQeLfpBJgkSFkvbmfHoEH7Rv47VmWIz+Zjd5XYnzsPa3KvDlmJl/wClJYdNNh99qkQcJYlv+nYf4mUVphjUUQzZdbBuJDMAx3vy3u1h1PgPD3o/heH2jCSRNHMR8cb2KMDzUUcyD6Oe1jkad37QMAscBiZtJFy5EhUNY7WB60/D/RnIWPYYoMV+JVjeOdf44XIYfI0zfzFUXWqtit4LKnEpcxmJQHNib81ICjfcf6VZvo44ldwuElc6bDQNNwF3JtYbEHr51KfLQq2dyxtYmwB9x0ov9H3B6wYgT6GC9mwVmbne3Ie1c3fIKai9lf1PeMuI3QNYKUjud0spPIWN73P51lWOx5mJmeylnYW6AaUsB8vxr6C4my6CeNI5VDrLJ2fP4W7KSUNbrvGBbzrJML2YFlRB12VfypYR0tu7ZTNlcoxSjSrb7sqaKSe6CfQE+PhUiHK5XItG9ri+1ttr8/Kr/leGErG7aFRWd2tfSii5Nuv+9Fc0yfsQrgOoLaCsgUOjgBrHSSpBUg7HxHSqWZ6daq2AK4Bj0t8q9OWOGDI2g/tDmjeZW2zeYteiauKcWHjU9KH6rOEYa3etfyvb76RWupYU29GlHOpIOZdwnicPh1XGxx6pcRYAsrROwibsFlI20dp0OxbRXEcOcQcnELryMbPEYiv2dFrAeHhWwZll0c8TRTLqRxYjkfUHmCOYI5UBw2byYIrDjyWjJ0x4roeiriPsP01cm8ibVo6mlttLf5FEnOKUXuu33XzMwzLgHOZpnlMMKl2LWEyWF/xqN+jPOP3cX85K3HOc3XDYd533SNdRta5Xra+xNqZmufRYewkLFmBYIiNI5Vbam0ICdIuN+W4p+sl2XsSWOUuLMQ/RlnH7qL+clej6Ms4/dRfzkrXMXx5hkGpO0mQRrK7xKGSKJ/heQkjnYmwu2x2qbnPEaYdlQpJLIys4jiUM2hbamOohVAv1O/S9c668L2G6E9lT3Maj+jvOV+FIx6TKPwqx5TkuPijiTGBe2M0ohs6sNJw7XBPqBzrRMXxHFHBHN3mEunskVbySMw1KqKbb233sAASSAKHcS45Yzg55rxqkrswbTdR9XlJvpJF9gNiedLPKmqpdh8WOSl7/AMMzH+pWe/Yh/mJRybIccUaMBRi3wcXd1LovDKy7Ny+F60DJOJo8RCZCGh0uY2SXSrqwAIDb2uVIbnyNQcVi0bM8K0bqw7LExtpYHvfqXQG3WwY/OiWRSp0uQhCUXKL8P+/sZkeC88+xD/NSoOM+jLOJW1PHETa398gr6AoJ/W2IzpCiyPrkaLtFUdkJFVnZSxIJsFIuoIBFjY0zypf8V7EowlLizDZPoZzNucMf89KZ+hPMv3Mf89K3H+ucCoGnbstWIlw63u12ikaMsbDur3bknYXFzRXMszjgjMkzaVBA5EksdgqqN2YnYAbmu9ZeF7HXiknTTPnf9CGY9YIj/wDvWuifQrmA/wDtcOfWVTWxzcbtpmAw0sbwrE5E3ZgFJXKj+7drNsxsfCrI2NQSiInvspcDf4VIBPzI+dcWdPsvYJYZR5/PyzAYvomzNfhw2GHo0X42qSPo4znpHD/NStjz7iqLChtYeRlQyskShmWMc3YkhVHO1yL2Nr2qfNmSJD20p7NAoclrDSCL7+dHWXhexzpSpOnvwYb+jnOf3cX85KX6OM5/dxfzUrYMt4qE2IEP1fER6ozKryKigoCFvp1F1uTsGAPiBXuX8XQzSqkayFX16JdI7KQp8QRr3Prax6E0ddeF7DPBJdjHT9G+c/u4v5yVZ8VkWIctGuHilxKLh5XDuEYdpG0TmKdTqUgwLuOd+VapIDY6bA22uLi/mKo2Lx+PjzFP7Phi80Lotp3CMsTqxZrx3BHaWtY8zvSZMidXFexT08ZfFpdOvNfP7Ffzzh2YGFJ1707GOJ3KPKkoBZUnKm00bAfEe8Lb350MxGQZ6q6pfqyKNiWljCi+w3+6tBxUghlSbHnt8Qqu0UEC3WNQP1jrqIubWBkcqOQAGo3G8bcS9vls4TDYoB4Q+spGEUEBhqPab7EfDqpY5dCey/cq8PVlH58vjv8An1YHybJswj0f0gqXOJj7LSykauymU3t69fGq1iPo3zd76sPhQT1Volb5itPz3M5WGHeTDmFExCOTJLGCBZg1wmrkCTz6edSMJx1FJhcRiOzmUYfdkZVWQoVDqwBa1mU3Fz0NMsyTbpexOWGcoRrt8/LM74Y4FxuGaVsbGnZyIsNg6vcySICCB5US4r4bx2KjYYVEYriTqJdVFliRdr8zrLj/AC1Zs+4uhbCvrWWF1CSmOVNLmNXVmKEEq9hz0k2uL2vTOF+Lo0h0zxTQHtH7SRkHY9uzlpO+jNpGpju2kUryrXdIZYJrE9u/9f0Zt+jbOP3cX85KX6N85/dxfzkrZc24lSFiipJPIF1skQUlE+07MyqoNja5ubGwNjTcg4mXFswVGQCKCYarXKzdpYEC9iOzPXrVesrql7GfoS06uxjn6Ns4/dxfzkpfo1zj93F/OSt4gxSOWCMGKNoaxvpawbSfA2IPuK613q/9V7CaRUI4hzNUUQiMTyz3VITbSwHxNJcG0a3FzbqALkgUXqu5hw5O+MM8OK7JWiWIr2QdlCsWvGzNpUm/VTyHOoSuti2LTq+J/wA/YqU/DP1ftsPIxxOrAzSAEt2eGZbjTChJ0I2qw6/qudFsszH9RaIrPj8VGhbSdSxqVsmtv2I0BJt1OqwuTR/FZSkOExAS5Z4pC7uSzu2ht2Y77X2HIDYAV34cwUceFiESIgMaEhFVQSVFybDc0ihTNU/Uao299/f82270Z/wnhUgikgnZYoMNin7TU15sTIj2hXswLhNIj2Fy+wAsTeacW8uMxomAwivFD2kksiLImF0uQiAHZmPaXINlsOZq/Nl0RkEpjjMgFg5RdYHgGtcClicuikKtJHG5T4SyKxX+Ekbe1HTpUcl6pSk5Nc/6f27/AGKgOIcOuOVp7YeGHC/2cykIHDtpdkUm4sERRfff58eJVfHSYHWpjw5xi6VdSJJdMUshZlPwIQunSdzrN7WF7vLhEZlZkVmX4SVBK/wk8qU+ERyhdQTG2tCf2W0lbjz0sR713S3sTWeMWpJb0A5slZcYz9ik0E+lnDaLxzoCgkVX2OpCAbG40Co/GLJhRhZwqpHBiVMmkBQI5EeEkgdAXU+1Wquc8CupV1VlYWKsAVI8CDsaZx22EjlepOXHH7cfwZ/xXxL9cRIsNKY8K8yRS4m5UNzcpC3kqMS52vYb3NSP6RhTE4SdisGDjWSLD6rIh7qntN+jAWXxCsetXSXLomjEbxxtGLWQopQadxZSLCx5V2aMG1wDbcbcj5Uul3ZTrwUVFLbfv5/bn87lD4cywY0453H6stPhodSkEB2Zpmsdxdyo8f1dOPFEXbh8XftMPDGI4LEzHEyBu10x/tMNIUML7M29jveYoFUEIoUEliAALsxuxNupJJJ86B5zi3ebsMIEE+m7zMoYQRtcA25s7EHStwO6STtY8caQ0cqnJ2tvrx59+5ScNjWUZicXYzvPAZFQ6ligQRuNRNgEUSMPElWsOdHm4ljXHviJHUQnDyxwEkDtGhZGlKHrctYeOgnlRHhfJYljxcZHaI87Kxk77SdxA3aMfi72r0qww4VEQIiqqKNIUABQvKwHK1EYsbLmhfH27L249jM80xbS5ZOIzqkeH6xjJVsVBKhlw6t46Ta2+lV33YEnM24owcmJi7SZDBDGZ1AuyzTatMfZgf3pSzGwv3mXqBVvw2CjjQJGiIg5KqhVHooFqE53jNLRw4aNHxDAlCy9yFBYNI5G4XkAo3Y7cgSDS0cWaM3Vee9cr6fL9kUiTNZzPmLyKVxEmDTsIR3nSNhKTqHQiwLHoWA32o1w/ikAgkIRpOx7PC4aJlYpEQpZ3YbAtZNR5KAALk7kuFsrEOJxd3aV/wBSHlfdmfSzMP8ACu4IUbC+1H8Nl0UZYxRxoW3YqiqWP+Igb+9EYvk7lzR/Sl4/j+P88+TrAG0jXbVbe3K/W1+lAeJjpxOXve39pZD/AAth5iR80WrDTJIg1tQB0m4uL2PK48DYn51RqzHCWl39f8ozhcxOKwkxgN58VC008gN/q+HCt2UPP4iAVCi25kbyJfNMemJyiaPCkSgYM95d0BCbJq5FtjsOVt7XF7bhcFHENMSJGCSSEVVFzuTYDmfGnrCoXSAAtrWsLW8LUigzRLPG7S4dr8/gqvH0C4nBwx37s+Iw67GxKO41W/yk1E47yWZUxMmGQOk+FMUyg2YdncxOg5NYM4I26VZcPw3h0CgR7IRo1M7aNJBAj1E6BcDYWGwonQ4Xycjn0Uo7pN8/t/RnnHMseYQyDDsJEw0EkxdG27RlHZIGGxuoZmH8HjSbOE/o/EwCzTzS4q0WxbTM7zBiPs9k4a/p12q6yZTGIJIokSMSK4sqhRqcEEkKOZvzqLkGDCYeGSeNEmSBUdiF1AILEF/s7X52rmh3ZRZ46FGtk9t9yiZrnQ/oyWPAsJZXhM+LnUnSgZdwX6uR3FW+yr0AAJTBcRw4XEhrSMk+EhjiKoSJZMOXGmK25v2nM2HXlvTOJYHxeAnkS8OG7NuxiUBGnYkaZJbckP7Kdb3boKt2f4hosPaCyyOUhj2FkZyEDafBR3reC0qT5KzlHSo1y3e/05df+LbkrfA2KaH6zHIGlxD4p5ZVjF1QuqGxdiFAHIXNzp2FXigHCWXLAMRHHfSuIO7EsxJjjZizHckkkknxo/VIKkY/USUptoVKmyGwPoareXZ9K2GAYgzsFKG1gVkBIe3goDX/AIfOnIBrOB/Z5v8A4pP/ABNNyMf2WC/PsY//AAFccDmTnCxSlS7Mik2KrzFyTqIAFOhz6MwySkFRCSHGxIIAbYqSDsRyPWudxtXw0EqVQ8Ljme+qJ0sLi5Q6vIFWO/r486h5PnZfDdrOpQKmosdOkje+kAk7W6gc66KGKVD8Nm4aRUZGQupZdRU3C21A6SbEXGx8aWGzcSSFFjksrMjPZQgK+eq59hQAQpVyxOIWNGdzZVBYnyG5qJhc31OqPG8RdSyatPeAtcd0mxFxsfGgAhSoLk+LkllkZxIqq7KAez7OykC2x1auvhU3OcU8cLNGLsLdC2kEgM2kbtYXNutqAJtUjhzieGKCVnYPipMRNqhXeZpQ5VIwvPZFVbnYBbnarBlOKDtePFLMoB1LZNQPQgraw8iD606PHKZWMUDN3uzaVRGNwbHckMwU8/SlafYrCcUmmvB7w3lzw4ZVlt2jFpJNN9PayMZH036amNqKVBTHjtZgzG0SoxuAFAIYkgg3Pw73FMw2dBmRSjJ2gJQnTvYXsQCSptvY11KthJScm2wjVNyviGCGfHPiJFWb6wI9G5kMaovYpGg7zX1MQBe5c0cxPEITtf1UhWFrSMNFhsrEjvXNgw6V1xmJRJV0xdpMykjSF1BBa5Lm1luR161xq+BoSSTUlycOGsG6xvJMuiTESGZ1vfTcKiKelxGiA22uDRioMuaBUQlHDOdKodOq+5NzfSAAL3vXTAZgJdWxVkbSymxsbA8wSCCCDeupULKWp2SqVKlXRRUqVKgBUqVKgBVW+PpbYOzG0bzQpKeQEDSqJbnoNNwT4GrJTXQEEMAQdiCLgjzFcatUPjlokpeCtY/HJjJI8PhSHjSRJJ3T4EWMh0iDDYszBbqOS3va4uR4hBVYpQrOIZVdlRdT6SrISqjc216rC5IBsCaJxQqoCoAoHIAAAegFPrlDdRWqWy/GCOHGLLLKVdBNMzqrqVbSAqAlTuL6NVjvvvRelSrqVCSduxrrcEeIofl+TLHHEGCmSKLsw/kQL28tqVKuikZ8if6vh4wUYwabq4PZvZSu/wA7jY8q64HK3jScXi1SvqACHswNCJpK33Hd++vaVADMnydopGciOMMoXs4tWgm99ZvbfpsK8w2Sv9WfDSldGkorLfVY33YHYEbcjSpUAPyzLHRwWTDLYW1RpZ2Pjy7o8t6l5dgzGHuQdUjvt4Mb2rylQA/McEJoXjY2DqVv4XHOokGBmaVHnaP9UGChNXeZgAWa/LYchfnzpUqAJOXYMxh7kHVI77eDG9q64tXKHsiqttbUCV8wQCDvSpUAQYcvkaZJZuzUxhgBHqJOqwOpmA2FuVuteYfAzRMVjMZjaQyd4NrGttTqANjuTY7WvyNKlQB0bKdT4gse7OiJYcxpDAn/APr7qj5XlDxsupMN3RbWkdpG2tfl3fPc0qVAD58mZosUmoXnZiDvtdFTf/trpisBJ2iSwlNSoY2V76WUkH4hupBHgedKlQBzzDKXmSMt2RkjYtZlJia4IKkHcbW38qk5XhDGp1JEhJvaJbLawG5sLnnvYUqVAE2lSpUAKlSpUAKlSpUAKlSpUAKlSpUAKlSpU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5780" name="AutoShape 4" descr="data:image/jpeg;base64,/9j/4AAQSkZJRgABAQAAAQABAAD/2wCEAAkGBhQSEBQUEBQUFBUUFRcVGBgXFRQXFRgUFxcXFRYYFRUYHCYeGBojGhcYHy8gJCcpLCwsFR8xNTAqNSYrLCkBCQoKDgwOGg8PGiokHyUsLC8sLywsKiwsLywsLCwsLCwsKSwtLCwsLSwsKSwsLSwsLCwsLCwsLCwsLCwsKSksLf/AABEIAMgA/AMBIgACEQEDEQH/xAAcAAABBQEBAQAAAAAAAAAAAAAFAAIEBgcDAQj/xABGEAACAQIEAwYCBgYJBAEFAAABAgMAEQQFEiEGMUETIlFhcYEykQcUUqGxwRcjQlNykxUWJDNigtHh8EOSsvFzNERjg6L/xAAZAQADAQEBAAAAAAAAAAAAAAAAAgMEAQX/xAAuEQACAgEDAwIFBAIDAAAAAAAAAQIRAxIhMRNBUQSRImFxwfAygbHRoeFCYvH/2gAMAwEAAhEDEQA/ALnl7XiQ/wCEfhSkNpV81Yf+JpmU/wBxH/CKdi9ih8Gt8wRSDD3aqzxfyjPmfwqxuarvFnwJ/EfwoArkPOpQqJFzFS0BJsBcnYDxJ5V1ikvLsvaZ9KbW3JPJR4mrlleXwQckEjfbex38l5AVEweGESCNem7n7T9fYchU9KzTyO6R6OH06q5Fjy7GdoCORH4VO7OgOTPaQeYtViFVxvVHcz54KE6RDnwwI3APrQbF5Qv7I0ny5fKrIy1CxMdM0STKu0ZU2NdFqbior7GoQFqmyiPBzNKkOvtSpRjw000415QAwivKeaaaAGGm08001wBhrw16a8NADTUTH5jHAuuZ1ReVybXPgPE13xEwRWZjYKCSfIbmsLzbPXxuI7SQ7fsL0ROgHn4nrTJWcbo1aPjfCMbdqFv1ZWUH0JFF4Z1dQyMGU8iDcH3rF5pNEIbqxbbbZVOkD3Nz8qJ/R/xEY8UIye5OdJHTXY6W9ennceFDjtYXuaoKRFOpppBxhptONeVwB+AzcKiqQRYW3Ox9DT8XmJZSLWv58vA1BwS3XenSQgcjb8K1GUkyZk3gPvoPns5ZBfoanNOo5kD3FRswW60AV5TajHDvenBI2RS/uNh95qBoHgKOcO4b9XOw52Qe1yx/KiT2OwVySYbw7VNjoXDiQBXYZqOorAe52DmXGzjyIq0Cqbl+MVm52FWybcEHrWrE9jzvVL4kdO0F7XF/C+9ccQNq5YbCBd1G/md66SvcVRPbcyur2A+MNqHOakZjLdrDpUW9Sb3LKNI8B3Pt+demmg7n2/OnVwBU2vTTb0Ae00iva8NADTTDTzTTQA002vTTTXAK7xzORhDGps07rCPGznvH2UE+1OyLhvAxxDRDHID+0e8xPXUTveg/FudacwwkRK6LnWD4tbSb9D3bf5jXWfKXjjZsPMyfWHUapACVChrEHbndV3BNhU8nZWacC5dAj6Scoj7IPAgQJzUCwtzuBWd5diNLhx+wQ3uDerxxNLNFFac31AgLr7TcbFi1ht5VSDGArW5AWHn0q2G9NMh6mtVo37Dy6kVvtAN896cai5Sf7PF/8a/+IqVekAYRXlONc7VwCp9q3ifmabXoQ+B+VdBA32T8jWwyHK1PjxLKLA7eB5V0+qt9k/KuRWgDqkwPParJw3JZJv4QfxFVUL7fhRzhy6vIhHxIbe3hSy4Hxr4kGosICe+wUedFYcNHpN5Et8/uqHDIrLZrV6iKp2ufLnWGz2Wn5J2UZOGdgjHSCLkiw9AKuDDwtVcyiNtS22UC582bl8hb51LjxDohB5odQ8Ct9wPSrwaRhzJzdXwENbj7J+Yr0An4re1OhxWpQ1tiL1ynxyhgvUi9VtGWnxRWcQ95G9TTL11lw1hfrzrgBUaaNMmnwerzPoPzoNxHxQmFQk7tbYDx6elFy9r+lY/nuPL4mYudizAA8tiQPyoYkV5OOacbYyZ95jGpvZY+6B5E8ya4CeZwWMsi2G5ZmHvfpXFES1yLfj/6o5wriWedNIDqLhlNtx5X2PofGiWyseG7on5NjcbEqu0jOjfa7wt6860DL8Z2sav9of8ALUIy/IxpZLMEZrqnRfG3hRPBlEZoYyCIwL2/ZJ6VDHNuW5fLjSjsSzTCacTTCa0GQ8NcpplQFnIUDmSQB8zXQ1h/G3Fb4yZlFxDGxVV8bGxdh1O3tXYxsVuiNxjmglxcrxtezjSwPgBup8j+FHDxD2oWRHPw2Kb7HqNJ259apS7Dfrv7VpPCnBwfBJL3izjVZRc38LVzNSirLemlJyaRSM8kkezPfvHrz8ahyfAR5D/epOa4m+IYXOlGK+4Njbn1qDNJeqwWyM+WVybNc+j3NDNg11MGMfcPjsNtVWY1iXCmdnC4lH1WRiFkHQoTa59L3+dbaalONMeErQ002vWpt6QcEYPr7VKqHlu4+VFsHl0kptGpb8B6nlWsykW1RcXgb7rz8PGrUnBk1rsUX3J/KiuC4JjFjIzN5CwHz50BRmHZ0YyPFWc6t7Ibep2t99aMOE8LfeFSfO5+dzXSPhTDC9olF/C4/OuNMeLSe5SzAVtY7HdT4j/UVLwUpS9zfWNBPgD9nwqyNw9GlwhJB5o3eX2PNT50DxuUOhbukoT3bbgDz8KwOUVKk1Z6UcqmqJ0GZENZR7czapa5pzVxbpzHXxHSheXYcxksui5FrE11xEBfc6Sx5gcqpr2F6W52w+NZbWNwNgPHfapuZ4gbLrUOCNtrm/PzFDMNPZ11DdeltyQNvvqJh/8A6gu3Jjf/AGrsZbULlhvfgJT86jS12xE4v5E1GkeqtmRI5lfHwrEePcEcNjJF/Zf9YnhZuY9iCPlW3339qqnH/CX1yEPH/fRBin+IHcofcC3nXFydfBjQnZiFALE7AAEknwAG5o5kMM8WIjLxvHdgO+rKTfyNQuEyyY1DpJK6ri1mHRv4T0+dajDmGHS4jbUWN9LbGM73KjoDfl5Clyz07UWwYtS1XuixAOVsjKrEc26D08ahxyJhQ+p73JZm5sxAHIKNz5AVx+sgLe4oV9YkctoPPusQL21WAtfYW5nn0rGtj0El3LajkgEgjyPMetImlTCa2HlMjZrjOyglk+xGze4Bt99fO+HiLEKoJJsABzJ8K3DjvFBMuxF+qafdiFH41iUblTdSQR1FWx8EcnJKlyKdQWaIhRzJKjz8a0p+KVwmRQNGw7aWPs0F99Q2kf8Ayj7yPGs9/o+WWPXC0kwCr2iAkurG/wD0wbsm3O3Wu2QZVJjGWIk9nAG2vYrrJbSNiQSwO9ja1GSKdX2O45uN13Ag22AG1eGjuf8ACkuG7wVmjLBb2JIcgEAmwuDfY+VCHy+QOQyMCpKkGwswNiCTtsQadSTViNPg4nka3XIsb2uFhkPNo1J9bb1hbC179K2nhMWwOHB/dL+FTy8D4+Qwxpl6WqleoFwzwzwSFXVOdR+yPhHkfGrcQsa9FVR6AVGlxNkNgfXpeoM0faKYyxF7ex5it8YOS2MzlFSSfB1l4hHJF1eZ2AqblWNDra4PoLD2qpKmklWN7G221zVgyGBmOptlHIdKyRnLVTPXzenxRxaoh5msNq4NKb11nPIVxfY78j+NYPWZZqXwtqqPMgjmsl+exr1h0pk8ZPLnzpuGxWq9/iHSvJxwlNuJVtJWRMTgAASiAnnblf086DNmnTswPuNWYmg2cZdc61/zf61p9P6lwl0snPY04pp7MGnEludgB63+ZrmULXa2wNr9L166ACwrsJD2Wn/F93OvWiPldLY5hz1NOBpumncqqYZPc9vv7H8qj4yTulQdyCPbrTpZfChuLcgahzXcD8R71KU+yEbAuQ8Ix4fURdjc2J+KxN7E9bcvao+bYAFzpXfyo9m2bRQ4dp5D3LAi3Ni3wqB4mqvPxCkkQkjuA3T9q/VfK3jUdMr1G3DlTjpIGDy7FTTdirhQAWJPIKLDlzPOrlk/D7RW7WYyW30hQqX8T1PzrLWxM4mEupo2/wCna422JHiQdr+1aTwvxP8AWBokAEgF/wCLx960UkQeRt7M6LxthjimwxfS4Oi52QydUB8eXPnyFG2NUL6QODo5iZ42SOU7EHZZdK359H8D5Ub4LzxpsDG08iu9mJtpuAtkRWA3LHb1p5NJWjkIOX2A/wBK2YBcIkV+9LIDb/CneY/PSPes1yrKZsTJ2WHjMj2LaRYHSOZ3IHWrx9LeEb9RL+yuuM+TGzD52I9qA/R9n0eFxRaQlSy2VttItdjq672AFVTqFojWqdMZgOIMVgI2SFViu3efSHYsBbd7kAeAG3XeozcaYvU7LNoMhDMUVE1EDSCbDc2o7icywodjhAyBmLaHsY7nnZTyHlQXNsiQkGF11dk8jgchptYDwLXP/bU4yV7otkg6+F2CJs0lf45ZG9XY8tvGuArhvXSM+NXoyWPblW64KLRGifZVV+QArHeGcJ2uMhXoHDn0Tvb+4A962ESVHM+EWxLlkjVXt65Bq9vUSpo8wvC3z+W9DEnDm4BBHPp6CpaY1UNifaosjh3JtpIPpt5jrXqYXvRjyxdWObCo7FHXkQbjY78jejuETSoFrWoUuGYyq+kkFbH25fnRe58KTM43sNBy003sKYEkFReuPZNcnYeXSpIaoXbncG//ADzrw/XRhFqUm9/Hmi8LfA5b87AUJxEhRw68uR8fKiQxHQbDz/KoOIsQb+lZfTVotfjJ5uaO3aba22PTyp+oMAD4XqBgpwUF9yNv96UrkG/xeg/5tVM+JZVuJjm4sG4jB6dRJ2H/AAVwja9T82TlY8+dQkFbPTy1Y03yb5Sb3Z6WtUc4oHlXuNP6tvb8agSSEL3dyN7ePiKpN9jNJkqbEgbePKo74m43HyoRi8Zcgg3VtvMN09DUjC4jVY/P1FREAOe5I8zKLkxoSyr0DNz/AOeZ8agQ5J9XYyA7dU5qSdhcdN7cquclBc0e6lVFgNyfEinUnwd4K2+Vux1Strc8zyHoo6DypsUjwMJE5r3h7Hce/L3o8sfdvuRy2BJueWw3oTmrDS1g3dUk3BG2rb8DTq2cssmczxTwLJIf1BdgSDuBcAH5i3vVZiRY3LYFkN5FYKQDeTkux3IHhyvvXBcxd8H9WkGwZWv4rYsQPRrH3rzJ0WLEwXCka9upFxpBv6mnaNEM1KqLzjMAkkPZTKJFsAwPUjr633vWS8ZYKKLFFMOgQKo1AFj3jc9SbbWrXMVOFBZtgASfQbmsQx2NMsjyNzdi3pfkPYWHtVcXJHIyFrIPpXX621ySxu3PzHnTStM0VcgLXS116I697OgC+8B5N2amd7XkUBB1CcyT5nb5VdI3qvcNP/ZYf4BRyNqxzds2RVRJitTtVR1enhqU6G8XmJZzYE72Fh0q05PMHjXa7DY3HLyNUrCysW7qsTyG1XvCv3ADtsLjrfrXYXqbNvqaWOMUTRN0UX8bV1EpHxAj7x91RUZv2VsPPavBimVu9Yg+Bv8AOrWeY0SXl2rl9Z9fcbH0qFicxAbbbwpn1l35A14vqXny5Gop/L+y0YxS3O+NkBG5sehFD2mt1DHpt95qU2Vu/wAVhUnD5ase/M1fB6ecY1MhkScrK/GWXmrC+/K4+YpyzsTYfg3+lWBGFrbbbVxnceValiRzSvAEljY2uOXnTDHapU8lQ5pQASeQBJ9BVVFJbFdTIOZTCwXqTe3lQ2d7b1DwExkd3a51WIJ8DewA8By9qkzG4qWXaVEYy1KwLmfduVPdk+5+nofA+IrlkObdoGPKxW48zcH8K9zaS0bf8sRvQng9O7M5Nw7C3oL/AJk1yvhZ0tzSXtULFMLG/I7eZJ6V4mJ7tz0qDlkpmnLfsxgny1EWH3XpKAcLaCrAlSRfztY0G4gx0QjaLDqAXIMjAWGlbm1/y8/OimBs6d/z67W8flVczh17FpI1PZnupzuVJ78h8jt7CrY1ucZ2yZyVILBSe8C1mHmDf0B286lYQpJPENSvIHDa0uVUKbkAEAb2see3Wqu+a2TTyI3uPmCKuvCmTGJTLKAJZANvsJzt6nmfYVRxrc7FWyXxli9GDmPK66f+4gfnWTVpvG41YOS3TSfkwNUfG8OyRYODFSGy4h3VF0tfSlruTawBJ2HM8xVceyDJyCa9tRXHcLYqGMSS4eVEJADFdrtbTy8bj510x3B+Mhw4xE+HeOI2AZioO/K6X1D5U+peSelrsBtNK1e0qY4aHwuf7LF/DR2Nqr3DF/q0dzfbbyF9h8qOxtWOXLNseETFanBq4K1O1Vw6XTI8IdRc9OX+tWBcW55D3NhUCE6QNI6bjzrnicUfOmitKDNl6krJmJzPT8Zt/wA8a5QuZOWy+PU1U89xbAAXNyeVGctzjYAjSbXseddd0QssMWEUdPnUxGA5ULix3nXdcTSo49yf2tRcViPCubYqo5e9zTNnKPO02qPLLUmaPwobPJauIY5SvQ3OnP1eW3PQetue3PpU5mqHjo9cbr9pGHvamO9ip4bG9lG7k6rhVUm3e0gknb1qM3Fy2I2Elu7qJC36XNdMDnUEUWrElNN+6T8R2GwQcz028KnYRosXucKFjPJpQAzfwoNwPM2qWT9TbRCH6UVHNOJtUZWVCkhuCAO6TboetGMpwTRosbWGw0no49fteVT8z4IjljCKRDGG1WRFBYjlc+FQsfj8RDEB2fcAte12X1vStpqojkPNsadXZR7k7UWOG+q4JgPjYW9XbaoHC+DWRy99Vtz/ALnxq1vkRndJJDaCK7ad7yP09FAv638qV80NGLk6RUpMGXRYVVkBA7Rr7lPAdRqt8gfKnYZf17RsBo7LTpttY229LCrTM/bLipJojGICgjYfE6aLlSB4X5dL+tVPMGeCFpgoMjktpY2stibE+IFOnuPKGh7nP+puE1BhGdjfTrYr42senlRtpaz3+vcp6AegH512j4yk8QfIqPxFaHCT5FU4rgs/EDXw0w//ABt+FadkmDjly3DxYzDpIqwrawBt3NJsOamxI28TWLw8RriI5EtpcIT4gi3T08K1P6M84vgl7c6VYd0tyvt18wbf5aTTbSfzKprS5J7qvv8A6LVmGZxRR3EbEJbbRyA8228Kyj6Uc5OIwBkYAFsQiW52A1kBT6Lv71bOMM/kMR7M6YydIFhd/Nv9Kyfi3PWkRMO3JXMzX8SoRB6Aaz/mrkVWal4HcE/SvI+bpfQqNeE1K7MeH/N6ZIgrWYC+5KgXDw2N/wBWOVFYzVTyaRoEs6nTck6bm3mBzHmPfntVmglDAFSCDuCNwR5GsjW5ri9iaprwtTAa8LVwY0WCS/Jq8ncC9ze24qrZFmbOSp5gai1wFAHVyeQqZi83jmBjw88MkpFgoYi9/sMRpc+QNUarYnFOSbSbBmMzdWkJG9tr/javY8aG6286BkaSQdiNiDzB86ektutWoz2XTAZ8gIV2Ab7j79KMpjAetZfLJc1PwOdMrLqPdFgbAXt+Zqbx+BtRognv1qQFLDu3oBlWLimY6SzBbX6G3jarN/SyxtBGigiUyDVfkUUMNut/ypdHkZW+APis2KsV0sD5i1Re3vv40uIsd2sq2IOgEE+ZN7VyVV1SoC2uERFyQArCYMVKb3IGggk+NNVHUm1Z1LVyZqRkHjQ/M86jhHfNyeQHP/alYyM9zWTsZXCEKY3O+gN3CWNrH2qfkvFquO8QpvcN+z/C/wBn15UD4lzUSSSMosH5eI8d6qwmKEnex52/OnljUkZ42m0bXJm9l1M2kAd47X8gvrT/AOlY3GiQ6dg1gSDZr2ufaslyrNY9S9u7hUtZd7N+Qp+dcUmSXtIxoJAFtV+6L26edZ+g7ofUbPleCjOysAo3NrC//ui2KzRY16bD2/8AVYDhOO54zdTva3IHb3pmM4rxOI2u7D7K3t7gVzoSs1Y8uOEd+TQeLfpBJgkSFkvbmfHoEH7Rv47VmWIz+Zjd5XYnzsPa3KvDlmJl/wClJYdNNh99qkQcJYlv+nYf4mUVphjUUQzZdbBuJDMAx3vy3u1h1PgPD3o/heH2jCSRNHMR8cb2KMDzUUcyD6Oe1jkad37QMAscBiZtJFy5EhUNY7WB60/D/RnIWPYYoMV+JVjeOdf44XIYfI0zfzFUXWqtit4LKnEpcxmJQHNib81ICjfcf6VZvo44ldwuElc6bDQNNwF3JtYbEHr51KfLQq2dyxtYmwB9x0ov9H3B6wYgT6GC9mwVmbne3Ie1c3fIKai9lf1PeMuI3QNYKUjud0spPIWN73P51lWOx5mJmeylnYW6AaUsB8vxr6C4my6CeNI5VDrLJ2fP4W7KSUNbrvGBbzrJML2YFlRB12VfypYR0tu7ZTNlcoxSjSrb7sqaKSe6CfQE+PhUiHK5XItG9ri+1ttr8/Kr/leGErG7aFRWd2tfSii5Nuv+9Fc0yfsQrgOoLaCsgUOjgBrHSSpBUg7HxHSqWZ6daq2AK4Bj0t8q9OWOGDI2g/tDmjeZW2zeYteiauKcWHjU9KH6rOEYa3etfyvb76RWupYU29GlHOpIOZdwnicPh1XGxx6pcRYAsrROwibsFlI20dp0OxbRXEcOcQcnELryMbPEYiv2dFrAeHhWwZll0c8TRTLqRxYjkfUHmCOYI5UBw2byYIrDjyWjJ0x4roeiriPsP01cm8ibVo6mlttLf5FEnOKUXuu33XzMwzLgHOZpnlMMKl2LWEyWF/xqN+jPOP3cX85K3HOc3XDYd533SNdRta5Xra+xNqZmufRYewkLFmBYIiNI5Vbam0ICdIuN+W4p+sl2XsSWOUuLMQ/RlnH7qL+clej6Ms4/dRfzkrXMXx5hkGpO0mQRrK7xKGSKJ/heQkjnYmwu2x2qbnPEaYdlQpJLIys4jiUM2hbamOohVAv1O/S9c668L2G6E9lT3Maj+jvOV+FIx6TKPwqx5TkuPijiTGBe2M0ohs6sNJw7XBPqBzrRMXxHFHBHN3mEunskVbySMw1KqKbb233sAASSAKHcS45Yzg55rxqkrswbTdR9XlJvpJF9gNiedLPKmqpdh8WOSl7/AMMzH+pWe/Yh/mJRybIccUaMBRi3wcXd1LovDKy7Ny+F60DJOJo8RCZCGh0uY2SXSrqwAIDb2uVIbnyNQcVi0bM8K0bqw7LExtpYHvfqXQG3WwY/OiWRSp0uQhCUXKL8P+/sZkeC88+xD/NSoOM+jLOJW1PHETa398gr6AoJ/W2IzpCiyPrkaLtFUdkJFVnZSxIJsFIuoIBFjY0zypf8V7EowlLizDZPoZzNucMf89KZ+hPMv3Mf89K3H+ucCoGnbstWIlw63u12ikaMsbDur3bknYXFzRXMszjgjMkzaVBA5EksdgqqN2YnYAbmu9ZeF7HXiknTTPnf9CGY9YIj/wDvWuifQrmA/wDtcOfWVTWxzcbtpmAw0sbwrE5E3ZgFJXKj+7drNsxsfCrI2NQSiInvspcDf4VIBPzI+dcWdPsvYJYZR5/PyzAYvomzNfhw2GHo0X42qSPo4znpHD/NStjz7iqLChtYeRlQyskShmWMc3YkhVHO1yL2Nr2qfNmSJD20p7NAoclrDSCL7+dHWXhexzpSpOnvwYb+jnOf3cX85KX6OM5/dxfzUrYMt4qE2IEP1fER6ozKryKigoCFvp1F1uTsGAPiBXuX8XQzSqkayFX16JdI7KQp8QRr3Prax6E0ddeF7DPBJdjHT9G+c/u4v5yVZ8VkWIctGuHilxKLh5XDuEYdpG0TmKdTqUgwLuOd+VapIDY6bA22uLi/mKo2Lx+PjzFP7Phi80Lotp3CMsTqxZrx3BHaWtY8zvSZMidXFexT08ZfFpdOvNfP7Ffzzh2YGFJ1707GOJ3KPKkoBZUnKm00bAfEe8Lb350MxGQZ6q6pfqyKNiWljCi+w3+6tBxUghlSbHnt8Qqu0UEC3WNQP1jrqIubWBkcqOQAGo3G8bcS9vls4TDYoB4Q+spGEUEBhqPab7EfDqpY5dCey/cq8PVlH58vjv8An1YHybJswj0f0gqXOJj7LSykauymU3t69fGq1iPo3zd76sPhQT1Volb5itPz3M5WGHeTDmFExCOTJLGCBZg1wmrkCTz6edSMJx1FJhcRiOzmUYfdkZVWQoVDqwBa1mU3Fz0NMsyTbpexOWGcoRrt8/LM74Y4FxuGaVsbGnZyIsNg6vcySICCB5US4r4bx2KjYYVEYriTqJdVFliRdr8zrLj/AC1Zs+4uhbCvrWWF1CSmOVNLmNXVmKEEq9hz0k2uL2vTOF+Lo0h0zxTQHtH7SRkHY9uzlpO+jNpGpju2kUryrXdIZYJrE9u/9f0Zt+jbOP3cX85KX6N85/dxfzkrZc24lSFiipJPIF1skQUlE+07MyqoNja5ubGwNjTcg4mXFswVGQCKCYarXKzdpYEC9iOzPXrVesrql7GfoS06uxjn6Ns4/dxfzkpfo1zj93F/OSt4gxSOWCMGKNoaxvpawbSfA2IPuK613q/9V7CaRUI4hzNUUQiMTyz3VITbSwHxNJcG0a3FzbqALkgUXqu5hw5O+MM8OK7JWiWIr2QdlCsWvGzNpUm/VTyHOoSuti2LTq+J/wA/YqU/DP1ftsPIxxOrAzSAEt2eGZbjTChJ0I2qw6/qudFsszH9RaIrPj8VGhbSdSxqVsmtv2I0BJt1OqwuTR/FZSkOExAS5Z4pC7uSzu2ht2Y77X2HIDYAV34cwUceFiESIgMaEhFVQSVFybDc0ihTNU/Uao299/f82270Z/wnhUgikgnZYoMNin7TU15sTIj2hXswLhNIj2Fy+wAsTeacW8uMxomAwivFD2kksiLImF0uQiAHZmPaXINlsOZq/Nl0RkEpjjMgFg5RdYHgGtcClicuikKtJHG5T4SyKxX+Ekbe1HTpUcl6pSk5Nc/6f27/AGKgOIcOuOVp7YeGHC/2cykIHDtpdkUm4sERRfff58eJVfHSYHWpjw5xi6VdSJJdMUshZlPwIQunSdzrN7WF7vLhEZlZkVmX4SVBK/wk8qU+ERyhdQTG2tCf2W0lbjz0sR713S3sTWeMWpJb0A5slZcYz9ik0E+lnDaLxzoCgkVX2OpCAbG40Co/GLJhRhZwqpHBiVMmkBQI5EeEkgdAXU+1Wquc8CupV1VlYWKsAVI8CDsaZx22EjlepOXHH7cfwZ/xXxL9cRIsNKY8K8yRS4m5UNzcpC3kqMS52vYb3NSP6RhTE4SdisGDjWSLD6rIh7qntN+jAWXxCsetXSXLomjEbxxtGLWQopQadxZSLCx5V2aMG1wDbcbcj5Uul3ZTrwUVFLbfv5/bn87lD4cywY0453H6stPhodSkEB2Zpmsdxdyo8f1dOPFEXbh8XftMPDGI4LEzHEyBu10x/tMNIUML7M29jveYoFUEIoUEliAALsxuxNupJJJ86B5zi3ebsMIEE+m7zMoYQRtcA25s7EHStwO6STtY8caQ0cqnJ2tvrx59+5ScNjWUZicXYzvPAZFQ6ligQRuNRNgEUSMPElWsOdHm4ljXHviJHUQnDyxwEkDtGhZGlKHrctYeOgnlRHhfJYljxcZHaI87Kxk77SdxA3aMfi72r0qww4VEQIiqqKNIUABQvKwHK1EYsbLmhfH27L249jM80xbS5ZOIzqkeH6xjJVsVBKhlw6t46Ta2+lV33YEnM24owcmJi7SZDBDGZ1AuyzTatMfZgf3pSzGwv3mXqBVvw2CjjQJGiIg5KqhVHooFqE53jNLRw4aNHxDAlCy9yFBYNI5G4XkAo3Y7cgSDS0cWaM3Vee9cr6fL9kUiTNZzPmLyKVxEmDTsIR3nSNhKTqHQiwLHoWA32o1w/ikAgkIRpOx7PC4aJlYpEQpZ3YbAtZNR5KAALk7kuFsrEOJxd3aV/wBSHlfdmfSzMP8ACu4IUbC+1H8Nl0UZYxRxoW3YqiqWP+Igb+9EYvk7lzR/Sl4/j+P88+TrAG0jXbVbe3K/W1+lAeJjpxOXve39pZD/AAth5iR80WrDTJIg1tQB0m4uL2PK48DYn51RqzHCWl39f8ozhcxOKwkxgN58VC008gN/q+HCt2UPP4iAVCi25kbyJfNMemJyiaPCkSgYM95d0BCbJq5FtjsOVt7XF7bhcFHENMSJGCSSEVVFzuTYDmfGnrCoXSAAtrWsLW8LUigzRLPG7S4dr8/gqvH0C4nBwx37s+Iw67GxKO41W/yk1E47yWZUxMmGQOk+FMUyg2YdncxOg5NYM4I26VZcPw3h0CgR7IRo1M7aNJBAj1E6BcDYWGwonQ4Xycjn0Uo7pN8/t/RnnHMseYQyDDsJEw0EkxdG27RlHZIGGxuoZmH8HjSbOE/o/EwCzTzS4q0WxbTM7zBiPs9k4a/p12q6yZTGIJIokSMSK4sqhRqcEEkKOZvzqLkGDCYeGSeNEmSBUdiF1AILEF/s7X52rmh3ZRZ46FGtk9t9yiZrnQ/oyWPAsJZXhM+LnUnSgZdwX6uR3FW+yr0AAJTBcRw4XEhrSMk+EhjiKoSJZMOXGmK25v2nM2HXlvTOJYHxeAnkS8OG7NuxiUBGnYkaZJbckP7Kdb3boKt2f4hosPaCyyOUhj2FkZyEDafBR3reC0qT5KzlHSo1y3e/05df+LbkrfA2KaH6zHIGlxD4p5ZVjF1QuqGxdiFAHIXNzp2FXigHCWXLAMRHHfSuIO7EsxJjjZizHckkkknxo/VIKkY/USUptoVKmyGwPoareXZ9K2GAYgzsFKG1gVkBIe3goDX/AIfOnIBrOB/Z5v8A4pP/ABNNyMf2WC/PsY//AAFccDmTnCxSlS7Mik2KrzFyTqIAFOhz6MwySkFRCSHGxIIAbYqSDsRyPWudxtXw0EqVQ8Ljme+qJ0sLi5Q6vIFWO/r486h5PnZfDdrOpQKmosdOkje+kAk7W6gc66KGKVD8Nm4aRUZGQupZdRU3C21A6SbEXGx8aWGzcSSFFjksrMjPZQgK+eq59hQAQpVyxOIWNGdzZVBYnyG5qJhc31OqPG8RdSyatPeAtcd0mxFxsfGgAhSoLk+LkllkZxIqq7KAez7OykC2x1auvhU3OcU8cLNGLsLdC2kEgM2kbtYXNutqAJtUjhzieGKCVnYPipMRNqhXeZpQ5VIwvPZFVbnYBbnarBlOKDtePFLMoB1LZNQPQgraw8iD606PHKZWMUDN3uzaVRGNwbHckMwU8/SlafYrCcUmmvB7w3lzw4ZVlt2jFpJNN9PayMZH036amNqKVBTHjtZgzG0SoxuAFAIYkgg3Pw73FMw2dBmRSjJ2gJQnTvYXsQCSptvY11KthJScm2wjVNyviGCGfHPiJFWb6wI9G5kMaovYpGg7zX1MQBe5c0cxPEITtf1UhWFrSMNFhsrEjvXNgw6V1xmJRJV0xdpMykjSF1BBa5Lm1luR161xq+BoSSTUlycOGsG6xvJMuiTESGZ1vfTcKiKelxGiA22uDRioMuaBUQlHDOdKodOq+5NzfSAAL3vXTAZgJdWxVkbSymxsbA8wSCCCDeupULKWp2SqVKlXRRUqVKgBUqVKgBVW+PpbYOzG0bzQpKeQEDSqJbnoNNwT4GrJTXQEEMAQdiCLgjzFcatUPjlokpeCtY/HJjJI8PhSHjSRJJ3T4EWMh0iDDYszBbqOS3va4uR4hBVYpQrOIZVdlRdT6SrISqjc216rC5IBsCaJxQqoCoAoHIAAAegFPrlDdRWqWy/GCOHGLLLKVdBNMzqrqVbSAqAlTuL6NVjvvvRelSrqVCSduxrrcEeIofl+TLHHEGCmSKLsw/kQL28tqVKuikZ8if6vh4wUYwabq4PZvZSu/wA7jY8q64HK3jScXi1SvqACHswNCJpK33Hd++vaVADMnydopGciOMMoXs4tWgm99ZvbfpsK8w2Sv9WfDSldGkorLfVY33YHYEbcjSpUAPyzLHRwWTDLYW1RpZ2Pjy7o8t6l5dgzGHuQdUjvt4Mb2rylQA/McEJoXjY2DqVv4XHOokGBmaVHnaP9UGChNXeZgAWa/LYchfnzpUqAJOXYMxh7kHVI77eDG9q64tXKHsiqttbUCV8wQCDvSpUAQYcvkaZJZuzUxhgBHqJOqwOpmA2FuVuteYfAzRMVjMZjaQyd4NrGttTqANjuTY7WvyNKlQB0bKdT4gse7OiJYcxpDAn/APr7qj5XlDxsupMN3RbWkdpG2tfl3fPc0qVAD58mZosUmoXnZiDvtdFTf/trpisBJ2iSwlNSoY2V76WUkH4hupBHgedKlQBzzDKXmSMt2RkjYtZlJia4IKkHcbW38qk5XhDGp1JEhJvaJbLawG5sLnnvYUqVAE2lSpUAKlSpUAKlSpUAKlSpUAKlSpUAKlSpUAf/2Q=="/>
          <p:cNvSpPr>
            <a:spLocks noChangeAspect="1" noChangeArrowheads="1"/>
          </p:cNvSpPr>
          <p:nvPr/>
        </p:nvSpPr>
        <p:spPr bwMode="auto">
          <a:xfrm>
            <a:off x="155575" y="-1143000"/>
            <a:ext cx="3000375" cy="23907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5782" name="Picture 6" descr="http://www.fredonia.edu/gradstudies/images/speech.png"/>
          <p:cNvPicPr>
            <a:picLocks noChangeAspect="1" noChangeArrowheads="1"/>
          </p:cNvPicPr>
          <p:nvPr/>
        </p:nvPicPr>
        <p:blipFill>
          <a:blip r:embed="rId2" cstate="print"/>
          <a:srcRect/>
          <a:stretch>
            <a:fillRect/>
          </a:stretch>
        </p:blipFill>
        <p:spPr bwMode="auto">
          <a:xfrm>
            <a:off x="2819400" y="2667000"/>
            <a:ext cx="3733800" cy="2895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28600"/>
            <a:ext cx="4191000" cy="914400"/>
          </a:xfrm>
        </p:spPr>
        <p:txBody>
          <a:bodyPr/>
          <a:lstStyle/>
          <a:p>
            <a:r>
              <a:rPr lang="en-US" dirty="0" smtClean="0">
                <a:latin typeface="+mj-lt"/>
              </a:rPr>
              <a:t>My Motivation</a:t>
            </a:r>
            <a:endParaRPr lang="en-US" dirty="0">
              <a:latin typeface="+mj-lt"/>
            </a:endParaRPr>
          </a:p>
        </p:txBody>
      </p:sp>
      <p:sp>
        <p:nvSpPr>
          <p:cNvPr id="3" name="Content Placeholder 2"/>
          <p:cNvSpPr>
            <a:spLocks noGrp="1"/>
          </p:cNvSpPr>
          <p:nvPr>
            <p:ph idx="4294967295"/>
          </p:nvPr>
        </p:nvSpPr>
        <p:spPr>
          <a:xfrm>
            <a:off x="4953000" y="228600"/>
            <a:ext cx="4191000" cy="5638800"/>
          </a:xfrm>
        </p:spPr>
        <p:txBody>
          <a:bodyPr>
            <a:normAutofit fontScale="92500" lnSpcReduction="20000"/>
          </a:bodyPr>
          <a:lstStyle/>
          <a:p>
            <a:r>
              <a:rPr lang="en-US" dirty="0" smtClean="0">
                <a:latin typeface="+mj-lt"/>
              </a:rPr>
              <a:t>90% of grad level courses in the dept taught by problem-based learning (PBL)</a:t>
            </a:r>
          </a:p>
          <a:p>
            <a:pPr lvl="1"/>
            <a:r>
              <a:rPr lang="en-US" dirty="0" smtClean="0">
                <a:latin typeface="+mj-lt"/>
              </a:rPr>
              <a:t>Requires students work in small groups to solve clinical problems based on a video presentation of real life cases.</a:t>
            </a:r>
          </a:p>
          <a:p>
            <a:r>
              <a:rPr lang="en-US" dirty="0" smtClean="0">
                <a:latin typeface="+mj-lt"/>
              </a:rPr>
              <a:t>Not appropriate for a research class</a:t>
            </a:r>
          </a:p>
          <a:p>
            <a:r>
              <a:rPr lang="en-US" dirty="0" smtClean="0">
                <a:latin typeface="+mj-lt"/>
              </a:rPr>
              <a:t>Needed an active learning opportunity outside of traditional lecture format</a:t>
            </a:r>
          </a:p>
          <a:p>
            <a:endParaRPr lang="en-US" dirty="0"/>
          </a:p>
        </p:txBody>
      </p:sp>
      <p:pic>
        <p:nvPicPr>
          <p:cNvPr id="78850" name="Picture 2" descr="http://3.bp.blogspot.com/-c0vwSMhzeRU/TWU7kXj_ZVI/AAAAAAAAAME/u6VJ5F1QglA/s1600/Blake+Classroom+Speeches+049.jpg"/>
          <p:cNvPicPr>
            <a:picLocks noChangeAspect="1" noChangeArrowheads="1"/>
          </p:cNvPicPr>
          <p:nvPr/>
        </p:nvPicPr>
        <p:blipFill>
          <a:blip r:embed="rId3" cstate="print"/>
          <a:srcRect/>
          <a:stretch>
            <a:fillRect/>
          </a:stretch>
        </p:blipFill>
        <p:spPr bwMode="auto">
          <a:xfrm>
            <a:off x="0" y="1600200"/>
            <a:ext cx="4953000" cy="4267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382000" cy="1143000"/>
          </a:xfrm>
        </p:spPr>
        <p:txBody>
          <a:bodyPr>
            <a:normAutofit/>
          </a:bodyPr>
          <a:lstStyle/>
          <a:p>
            <a:r>
              <a:rPr lang="en-US" dirty="0" smtClean="0">
                <a:latin typeface="+mj-lt"/>
              </a:rPr>
              <a:t>Week 1: Establishing Small Groups</a:t>
            </a:r>
            <a:endParaRPr lang="en-US" dirty="0">
              <a:latin typeface="+mj-lt"/>
            </a:endParaRPr>
          </a:p>
        </p:txBody>
      </p:sp>
      <p:sp>
        <p:nvSpPr>
          <p:cNvPr id="3" name="Content Placeholder 2"/>
          <p:cNvSpPr>
            <a:spLocks noGrp="1"/>
          </p:cNvSpPr>
          <p:nvPr>
            <p:ph idx="4294967295"/>
          </p:nvPr>
        </p:nvSpPr>
        <p:spPr>
          <a:xfrm>
            <a:off x="0" y="1219200"/>
            <a:ext cx="5257800" cy="4648200"/>
          </a:xfrm>
        </p:spPr>
        <p:txBody>
          <a:bodyPr>
            <a:normAutofit fontScale="92500" lnSpcReduction="20000"/>
          </a:bodyPr>
          <a:lstStyle/>
          <a:p>
            <a:r>
              <a:rPr lang="en-US" dirty="0" smtClean="0">
                <a:latin typeface="+mj-lt"/>
              </a:rPr>
              <a:t>Goal: heterogeneity</a:t>
            </a:r>
          </a:p>
          <a:p>
            <a:pPr lvl="1"/>
            <a:r>
              <a:rPr lang="en-US" dirty="0" smtClean="0">
                <a:latin typeface="+mj-lt"/>
              </a:rPr>
              <a:t>Undergrads from LLU vs. other schools</a:t>
            </a:r>
          </a:p>
          <a:p>
            <a:pPr lvl="1"/>
            <a:r>
              <a:rPr lang="en-US" dirty="0" smtClean="0">
                <a:latin typeface="+mj-lt"/>
              </a:rPr>
              <a:t>Research </a:t>
            </a:r>
            <a:r>
              <a:rPr lang="en-US" dirty="0" err="1" smtClean="0">
                <a:latin typeface="+mj-lt"/>
              </a:rPr>
              <a:t>vs</a:t>
            </a:r>
            <a:r>
              <a:rPr lang="en-US" dirty="0" smtClean="0">
                <a:latin typeface="+mj-lt"/>
              </a:rPr>
              <a:t> no research background</a:t>
            </a:r>
          </a:p>
          <a:p>
            <a:pPr lvl="1"/>
            <a:r>
              <a:rPr lang="en-US" dirty="0" smtClean="0">
                <a:latin typeface="+mj-lt"/>
              </a:rPr>
              <a:t>Local </a:t>
            </a:r>
            <a:r>
              <a:rPr lang="en-US" dirty="0" err="1" smtClean="0">
                <a:latin typeface="+mj-lt"/>
              </a:rPr>
              <a:t>vs</a:t>
            </a:r>
            <a:r>
              <a:rPr lang="en-US" dirty="0" smtClean="0">
                <a:latin typeface="+mj-lt"/>
              </a:rPr>
              <a:t> Out-of-State students</a:t>
            </a:r>
          </a:p>
          <a:p>
            <a:r>
              <a:rPr lang="en-US" dirty="0" smtClean="0">
                <a:latin typeface="+mj-lt"/>
              </a:rPr>
              <a:t>Divided into groups of 6</a:t>
            </a:r>
          </a:p>
          <a:p>
            <a:r>
              <a:rPr lang="en-US" dirty="0" smtClean="0">
                <a:latin typeface="+mj-lt"/>
              </a:rPr>
              <a:t>Team leaders chosen</a:t>
            </a:r>
          </a:p>
          <a:p>
            <a:pPr lvl="1"/>
            <a:r>
              <a:rPr lang="en-US" dirty="0" smtClean="0">
                <a:latin typeface="+mj-lt"/>
              </a:rPr>
              <a:t>Leader from each team caucused to agree on weighting of iRATs, gRATs, and Peer evals</a:t>
            </a:r>
          </a:p>
          <a:p>
            <a:pPr lvl="1"/>
            <a:endParaRPr lang="en-US" dirty="0"/>
          </a:p>
        </p:txBody>
      </p:sp>
      <p:sp>
        <p:nvSpPr>
          <p:cNvPr id="79874" name="AutoShape 2" descr="data:image/jpeg;base64,/9j/4AAQSkZJRgABAQAAAQABAAD/2wCEAAkGBxQQDxQUDxQUFRUUFRQVFBQVFBQUFBQVFxQXFhQVFBcYHCggGBwlGxUUITQhJyorLi4uFyAzODUsNygtLisBCgoKDg0OGxAQGy8kICQsLC8sLTErLTQuLDQuLCwsLCwsLS0uLCwsLzAsLCwsLiwtKywsLCwsLCwsLCwsLCwsLP/AABEIAMsA+AMBEQACEQEDEQH/xAAbAAABBQEBAAAAAAAAAAAAAAACAAEDBQYHBP/EAEUQAAIBAgQEAwQIAgcGBwAAAAECAwARBAUSIQYxQVETImEUMnGBByNCUpGTodEzYhVyorHB0vEkQ2OCsvAWJTRTc5Lh/8QAGwEAAwEBAQEBAAAAAAAAAAAAAAECBQQDBgf/xAA5EQACAQMCBAMHAwQDAAEFAAAAAQIDBBEhMQUSQVETYXEigZGhsdHwBsHhFCMy8RVCUtIWJENykv/aAAwDAQACEQMRAD8A6Qq1oGSkTKKktIlUVJaRIoqWUkSAUikGBUlBgUFBAUsjCApDwEBSGOBQA9qB4HtSAVqMjFajID0ANQArUZAVqBDWphga1AhiKABIpiwCRTJBIoDADCmSAwqiWiNhTTJaI2WqJaImWqRDRC61SIZIoqWWkTKKllpEqikykgwKkpIkAqSgwKRQQFIYYFAx7UhhAUDwPakMegBWpAPagBWoAVqAFagBWoAa1ACpgNajIDEUxYBtQIYigWACKYgSKYgCKZJGwqiWiNhVIlkbCmiWQstUiGiRRSZSRKoqSkSAVJaRIBUlBikUkGBSGGBSGEBQMICkUPQArUgHoAVAx6AwK1AYFagMCtQGBUBga9ACFADWoEKmAxFAAmmSCRQIAimIEimIBhTJImFUSyNhVENETiqRLDUUikSqKllIkUVLKQdqktINVpDJAKQwgKBhAUih6QD0ANQMIUDwPagBUgHoAVACoAagAAtMArUBgagQqBDUAMRTAEigWAWFMTQBFUQARTEyNhTRJGwqkSyJhVEMNRSKRIoqSkSCpZaQaikUSAUhoIUhhikUPSAegBUDFakMICgB7UAPakArUAPagBjQANr0wHtQA1ACpgNQIagQ1AAkUwBpiBIpksAimSAwpkkTCqJZGwqiWEopMaJVFSy0GoqSgwKQyLMMWIImkYMQguQoubft61UI88lEmrU8ODlhvHYxPEHH0kcatDEFGoFmd7jQLlgQFJ3tbYE/DnWnQsKXPirPfRevTGupx297OvJqENlnq8euFovNsLI+NpvDviI9ZZnYEMFKoWJRLBbGy239au54bT58U3sl731e/VkV+JeFPkxnv+YNxleOGIhWRQyhuQYWPPntzHrWPUhyScc5NChVVWCmk1nuTyzqvvMB8SAa8py5YOb2Sy/ceuVnDYosQp6gc9ie1cllfU7uLlDo8HpOPK8MyHEnHa4XEGFWw9wF3eUEkkXsVBFj6X9a2aFvTnHM5Yfbb6mXdXdanLFOGV33+S2M9wpneMfF6iwlsJBbWTHaSQSFupVVNlUk3sCCORPXxOtYW1rzTajt2y2ljC2y3q38c7jp3c6rSpRzJ7p5WPNvDOg8P54MWJPJpMTaHswZdQ5gEdR8OorLqQilGUJZTWV/J0W9eVXKlBxa08vcWGLxaQrqldUHK7EDfsO9RCEpvEVk9qlWFNZm0l5lHj+L4I2QI4cHUXtquqqL35W52G5HOuiNpN5T0eDqsKUbyM3SeeXHxfT4ZemS4y7MUnQNGRuASupSy36NpJF68atKVOTjI8qkeSpKnnWLw/zf4nqIrzJHoAVADWoAamA1MBqBDGgQ1MASKYmCRQIAimSRkVRLI2FNEsjYVRISikNEi1JRIKRQaikUjKce4uKSJsJPD4qyKrMCzILBrqQV3uGX05V1W9r4yy2cF3fO3koqOX8jl+CyFMPIVgM1nR7r4ulQOenWdhytt5vWuTiNB0pwVPL67fv+xvfp26pV7eu7nkWcLWWG1/8Arvpl+03jpjckxXDcWJKPO03urrjSQqpI2s19VzYC5FufSuy1s6s6bVfKfrn7mTxjidqrlSs+Vx2a5OXGOqem/o8Jbs6Pks0cWVNDlkekrHL4UKySSOZDqO8n2NTE+Y7C/QV4VKaoz74+AUqruaX/AJz8f29xziTiSfCSD2vA4qKQHn4etWburGwYfAmvetXpXVGVGrF8rWGk+nuwcMeH1aFVVKclnpn4eZc5zxM8sQLRGbQplLRICyg6bhixH3l2UGxFFlwuhw5zqUOZ826yseWNs9cbvf0Nfi/B7qpJxk48tOKfM04782cZcs/4t9OmVk8uJw8OIy2TF5ngZUbxEiheVJDK0bDmAlnFrHdrr93nUOdKrVWY4Xl++DgjSrUKD5Z5fnsvTP76E3B+Y4DBO5i8NWdAtg4Vrc/OrHUd+9cPG+FK+hGFGUUlltPRvTTXVpd11IsbypRblXjN5xqtUu+m3v18i3l4lhw+JmxOEeNfGEfjtJo8xRdCXN7gW9RveujhPDv6e0VO5xldU++uvTfOPLGdTzur+rKvm3y0+jj9OpZZ1Lic3wC+xMscgkuWaINDtcW1byJcENcKbjbkb041Ywk3Qlld/wAwaVezq8qheQcXvj+VnHxytmYPMMuzXCuoxEOEmDalDLILctyVY6hz56dr12UbivUeiz8vzY8qVePDYy8GfK5eSb07dV9CGPiDErNdUUyI8auVclE1ahvKbWa4XY7EAjnW1C1lUt02km29G+i3x128tH5HHChGrNVpyk33e/l7vzY6vwDxJ42EjGLl+vYarSaFZkckxsCoCkEA8gDtY8rnG4nZeFXl4UfZ8s4yt98v5mkq0FhTeG9vM2FZR7ioAVAhiKAGpgMaYA0CEaBAmmAJpkgMKYmAaZJGwpkkbVRLHWkxokWkUiQUmUSCpKMTx5wPg8W4xM00uGmChBLE9tQFyFKEG/8Ay2NVThOUvY3POrUpwhmpjHmcxzTKThXQR5hip9bhEi8Pw3a+3lcu24JHNRW7w61qSm/Gl7KTe7083jH1OCMrWu2qdPbrhL8+A+Fy6PFyyDFNijDqViY5UQguSohMbMwC+VuYDDa4FdN7Y/8A26jlczbfXVb7+Sa8tMoqmo29PncE8LXGM+ux07IMVhMNhhh8IZo0XWUicQuCxJY+Z9ySSbXbrasCVnUp69PLJ6Q4lRq+zs33x/o5uOMcPiFYPIVcggrPdPkTyA+ddn9TRnTcVpps9PmcVG0uKNzCpNvCafNHDa9E+vbTB74M2w9kY4iJrRlCpkjCqeQK6W3sLc+ddMa0XL2Zb4W6fy6Z+2D6rif6ghOEqdKi5qW/MmtNPLq90seTGHF0GHIIlYF9gojLa1Ox8rjSy/HY17V7duaoTj7Utl/PTHXqfHW1rcwnzR9nHX83NHLw1k0+Ged8JEhUSM6NO2HlVlXUwZVYKotY7XFjesGta+DV8Ocu2vTHc+glUmoOSjnHTP8ABkn4dwkYeSGFY7ow9+Z00kfaDOdQ612ztadKlKSeuHq9vgjItbyrc3VOnKOU5L2Y6N67Jvb100zsWOXTyD2UebQA0iPLcKGAA8nh2bYrZSeQawtXzNCE5uKjFyxrp/r4dj9P4lVt6MKsqk403JcvR5665e6z7ST9rfOmS04hxs2OWIJI8TxliqBtUcrMAFR9Ssy9r3b3vmPpVbSorxIN7bafPofl87yFeXg1Ut8cyzjtlbNZ/wBoyObcNZupBly1WGpXkEDqyzAEMFlCMWa24qqHGalN5cc6PGu2eq3NOjaKlopNrzPRBisWllbLMTEpbSGZGWNSx8gJKiy8he9/iaP+SUpf4mfccMcm5uS9P9v88jrHCmNc4GNJiiyqjCVVk8XSdbAAN02ANul7XNr18Z+pb64oS5UuVTT1w9dliPnrn7Gxw6NPw1GMubl89vX9jQ4CcMLfMb32qOBXLnS8OUWsarOqxto3rv376aHRVjhnrrePIVAhjQA1MATTAagkagATVCYBoEAapEANTEyJhTJY60MESLSKRItSUgxSKOf/AEqTYiJoJYsM88KrIJWiu0kZJUqdH3bA7/iRtfpt7nwW01lM47yy/qMNPDXwMHgc5w+YN4UKyNLYlQIGd4+mu6ghbEjf4V2T4vbUI89SfKvP6GdSsLunNOCz6PR+uxfcQ5RBk2EhkeQnUxjdtN3lka76mt6KR+FyayeG/quXEqkvGgorGYYecJaYfZ9fj79LiXD5zjHw9XnUqcnx+Kxzp7Bg5nj1KWnlASIJqGorc2c2ubA39K0qnEFjEEcVHhDzmpL3I6hneHwmIBbG4eGUqDvNhZY2HosjKb/I1nwipyUVnX88jWqTlTg5yxheq+5zbiDL8vjjaTD5ZHccgXxDG/fSjgACtShw+KmnKWud1pgzafE3VqKKSiu7/EZ9Me8GFRWkjJmhlSwijlxCAALHA5lBKRbk+Wxvc3r6h0KFe458ZcGnnLxrrKS5f+22/lodqlpo9zd8OZt4GCGEdRPBJF5/ETQVL38RCBbxBY3vsfXthcQt4XNV1NnnGOjXR67enyOSrxGNJJQw+/l9/iePDfR48yn+h8QcPCCQyz2kJfYgKt20rv1sf63OsepOrQ9jZfHPx+yPejCjc/3c5fwa+GH836kLcC53ApKvgpggJ0KWVnA30LeNQCeXMDeop3c6f+KXwS+h6V7KFbWcpN+cm/rk9HDHC80+JSWfHfVqySxwxDw3NiGAlJQGwIZWWwNwb6eVZ/HOKXNtThKDWJvGWtFpnXGPrhk2Npb5acVzR88+9Z/2mdKOIKC4Gy++2sp8D7p1fPvXyX6fveWu4uLblu1rlt6N9u2V79DXr08rcq8fJh57S4lpSiCwU7jUd/djW5Oxr72lcTgnGmtX8TKr2lKo1Kq20umdCgniwuIbTHJZQfdTRt8Rfb8K86tKrL244lL119Nv3HTr0aeIYcY+mnr+IsY4sJAl1nZmH2fKT+i7V4W8Luq0p0nHXrtjv0z7iq15b002pp+j1+RaYHOBL5MPKfECllRlsWUWvsbgjcfjXTWtp0tZCt7ynXeIb+hLl3FiGUQYoeFKTZSf4bnoAT7rHseffpXgdRpAb8qAGNMQ1MAaBDGgQxpoADTJAamSwGqiWRNTRLHWhjJBUlEi0hoMUiiPFYtIV1SsEHcn9B3PpTjCU3iKyTUqQprmm8IpoM3inlvAhJFw0hVVDdh94/MV87+qKaoQpylJc6eVHfK216Ly7npYXCr83Inyr/t0z27/ACPVpAJDAEkXA52N7javi4KVvLnksPp0afR+Zpv2o6bFbHxqobTPC6EGxsQ1viDY1+wQs1UgqlKakns+/wBT5hcVUZctWDTW/l9BZ/nMeKwkkUMojMoZUckeISLEiOEBnc+mnketeLpujJOTw/L8x9TrjWjcwagsrZ5+2/xwcpx+cYjB75hgsREu1pVUvHY8iSQuk+nP0HKu2HEY/wDZGbV4RL/pLPrp9yrg4iwS4oYlZ2Dj7LxM6crctPb1rtjxSmqUqedH5PPyPSjTvKUVFQTx5/yWkufxxP4MaTSuCNkQkfWG6nVysdQtbpUVr2Kk8pt+SOelw26vM1Yx064zp8M4950TgHA45YXkxECReI944zPJHIqAWu+lCCSbkA2tWRXuXVlnGhq21nGhHCbb7ng4qzh3xLYd3cGNVYxMy7hhfV5NmXpvy9K7rDw3HKXtGZxXxVJJt8uPzJLwxNBGbykBibbg39AK+X/VVtxG6qRpwjJ0dM8vXu2t9OmfVHfwadnTo5ckqjb3006JZ7+XozUPgjO1vdQb/t868bOxpWMXyL2n37dvzdmtOTmymx0rYdSHPkvpJQIWt1VdYIW/Xb5ivpqVONemuTTK/M9zCqXE7eblU9r86djD8UHKZ5PCTCTlF8rSwzshNubCNtSvbu1r1i1LuMJ8uM4PurX9O1q1FVXNRyspPz79vmW+D+iHDzQrLg8fjVV11RFnRgDbbUoVb2PMbcq7YV5NJxkz524s1TqSp1ILK0eh7eGckwmV4tpZQ3tIUI7s+vZtjJDoAUqbbrpV1tyswv0qlOv7SWvfo/t9PQ4JXFO2fK5aduq+6+fqWXG2My/FQ2eUCQnSjBHvc/e29zueleUrepFpNavY0LFf10pRt/awsv8AH36Gc4R4lky8SYJkvP4qiLUbRlSLMSe4svLmGB6En3pRdzNQm8YT164X1Zp28XfVFGtLHLF6/wDZpdPNr6HVMrxRmhV3XSxvdQbgEEg2PUbXB7GuerBQm4p5OC4pKlUcE8pdT015niMaYmMaBA3poATTJAamJkZpkkbVSJHWkBIKRQa0ikGKko5pxNizLipLtqCMUUA7KFNiLdDcG/8ApW3Z8vhLl9/qfNcR5/HfP7vT83AyzOHw48oU/G/+FZHFv05R4jVVWc5RaxtjGnqv3Omy4xO2o+DyJrOez1+P0LTC8V6WLPGWYm5sRb9axq36Sru6VaNWLS7p5+Whp/8A1BRlTUZQaflhr5tfQp83zE4mUuVC7WsOw5XPevquG2H9FSdNSzlt+Sz0S6L375MC9uv6mpz8uNMf7PdwDma+2yopZykX1gjUvoJddAaw57Ptz50r6UZJQTWUzt4ZCcJOo0+Vrt+M6D/SkP2nC36SXjP4OBWZ4M+iz6a/Q2fHp9Xj10+pWZrLgEP1yQOxHLwkkY/gDb51VO3qT1SIq3lGm8Slr2OX4aaDDzSo31sXnWKx8yxn+Gkm3Nb6bXOwBO5sNezjJR5eZcyfyXQ+q4JGrOzcqUHHXmTePbz218t3hba7mwHGEzvFDgowSsYMjT8207G2ltuXM968f+PWZSqvC8vM5rKzp16dStcqVPEnHl0yno/PTXTuis4qwuHzWSGQQv7UiHw/A1NNYc1mcMkccYZr+ZwTva1zXJUpf00tct9Hsvju/kfPVl4lSdFSWItp7NvDxtstuufQLgvhHMYcYrZk2GaIIzr4RYsJLrpQ3A2Fyb7+6N6U7yrOLi+p40+HUac1NZyjQ4yecO3+zyaQTYi+6g89h868Iziuh0zpSk/8ilxEOJxmoReFHAyg+O7DZGGzBT159LXHOvaVeUFmPxOeFpCo+WWW+35uUuR4WLBTywyETliQhWwGnkrOzEBT8Tb41hRjGE2nqfo9xWq3VCFSPsY3/fCWWzU4/EnKMEp06luwXTO4Ot2ZwNBQpp3O/wANjeu3xFQpYxn87nzUbafFb5tPlzu+ySS276GCwuZNI/1iFS5JVjc6juTc251qWHFlXmqU44zt29DK49+kXYUHc0anOo/5p7rL3031evxBzVwCg03boxuAOX4/CtNtO4pxS9ro+33D9GW9WpWlONXlisZisZl6p5088Z10aPfxbljtFFPJpaWPRq0WGqMjyXtyNg637aaz7nFGuqtLv81v8TXu2re5Vajnfr3W/wAU/qajK+LvBYKNUkFhpL/xVFuh6j0P4171LRVo860k/gz57iPGKDrKVNZznnSWMPO6z815G7w2IWVFdDdWFwfSsqUXFuL3OiE4zipR2YZpFMjI3oEPamIE0xMBqZLANMkiaqRI60gJBSKDWpKQYFIow3Gf0fHFy+0YLEHCz76ttUUv9deh5b7/AAvvVQqTpvMHgirSp1Viayc4z1czy+RY8R7HIxXUNDOSRyuR5bXN+Y6GvSfFpUtJYLtP0tK9TlRTwvNY9NUWoyzNcQQ2Aw8DQMBpmkkUXNvMLeIDsbjl0rrrX7T/ALeGsJ59TJo8IxlV8xkm01pph4LLBfRjmOIP/mGNSGPrHhQSxHUayBp/tCuSd3Vnu/gdtKwoU9VHL89f4N7kvAeBwkKxwwKLf7038dieZMos3yBAHQCuY7Ac8y72XDO+HnxCkaQFaYzK2plXT9frI59CD2r2t4xlVSlsc93OUKMnDfBg3bSLDmTfV1v0P+Nb2HI+WUlB99clXk+iGUh1E9wy2sdmPU9+tRY03Cm6cJbPf9j9g4fdXV5Z+I6fhPRrVe0vljyz0JMIzz4sKx8LkLciAABuet7b16W06nLOVVbdPzc71CNOjKo1l4119X8svD3LOZDBMVSS5QgiRT19COtPmjUhnG/Q/KuOWVK1rQq27wp5eM5cWvnh50z56m/4XzhsRFeT3k8rH73UNbvb+6sO7oqlUxHZnVYXMq1HmlutCzmx406l3vyt19T2rxp03Jju72NCLxqzE8QzEvbSFTcgAWBZjdj8b/rc9a8rtOPsrY0f07VpVYupKS8Rt6dl2We+7wU82Re0ePKrbExsVBAN1UXU36Gs50+fLPsad4rfkpta6rPr1PDxBjFTCjDu+6rG6pdmCMTqePa9ha1jtuPWlPHI4t47fYq3VT+qjXpwym2pPRPHSeuM67pa4eieCPFY+PHYZIgGj0AlmiNpRpsbgC7Ecx5QT8OddVjy1Zpt45e279PuZX6h8WxozWM+Jplr2Fl41fd9F16HnkyLOBGJkwkU0LjUsOtROifYMl2sWIsSAW51sLiEm9k1+dT4h8Ip43al3/joenheaaaWTD4jBYjDFomN5IyI7oytYMVF+tTXuYVYcqjh5LtbKpRquTllYx5ldPmhR5YIYJZZYBugGkMnLWG3Gkct+1dVC7XhqKWWlt39PzJw3NhLxnNvEW9+3r99vM6/wTh5o8vhXFqqS2dmRDqC6nZlW99yFK3tte9ZtWo6k3Jm1Qoxo01CPQuWNQerHtQSRiQE2BF68IXdCdR0ozTkt1nUpwklloRrpIYBpksA0ySNqZIloAkFIoNaRSDFIoaeZUUs7BVHMk2AoUXJ4W4pTjBc0nhHKOKs6wwzMYhPrlEeh1KkDUuwKk89ufb51m3aUKuW031Xb9j7LgarV7F0knFN5jLuvTf0bWGJOL5sPhliwYRdcjWYqSyGRi2wbYc+oNddeVOlawdGWW3j067b+hm2VnWu+K1lew5YxjzJZ1kliKfMnjZa42bS0LrDcV43Dnw8UIpGADatJUsD30m1/lXTw2j48ZKpusarz/0Y/wCo6lKznTnar2Z82jzlOONn2efkXOE44Qi0kTBumkgqT6k2tXXPh0ls9DEp8Xg17UWn8v2K3NsfiMyjeHCxl77eIB4eFikU3V2mlUmcqwB0xoRdbE9a5XKNN4itV1f2++TtUJ1o5nLCfSP/AMvtj3nP80xWJyx/CzaJgL2TFxKWhl9T91vTn6V20b9NctT4ozq/C2pc9LXrh/mv5qPw9mkMUivDPDJb7LMFPzB3r3t+SFF0YyTXz/PgfR1f1Vcui6VW317pvH0f1LbFzJPI0j+Gb72AWw+FdMVHlUXh4Pl+JcRq3rg5R5eVYWM5ee76+WiKfG8T4aKyq4kY7LHD9YzHkFGna5NeU7ulBb59DlpWFeo/8cev5k6B9H+HxESN7avhNiR4scP24o0IQhz9460b01W9BjV6zqz5mfRWtsrenyLXuaWXdLHmnlI+HIj0I3otZ506o4OMUGvaWqZns2zHTdFAJ+1cXA9LdaLm65PZie3A+A/1KVes2o9EtG/PPRfN+XXDqs8s8xisUuQVN9JIAU2CkW5GsNSl4jkkmu3T5H6lVoUVZwpTnKLwvaTXNjfeSe63e/Zp6mfxUTLJpkve+5PqdzevOo2zvtHTi+VNZxovL0N9BlEK4MSI2l1sVI2KkbhgeldCpxUMrcxql3VncOnNZi9+z8jR8OcQIscLuwWOfyNfypHPYm6E7BXsdr7Ejua7acZ4hKKypfJ+nZ4f4z4+6q0Y3Fag5a03u+sdGk3s2k1887I0OZ5gnhAoytqYAFSCO/T4V7OLjujnjOMtYvJHmGURSwqXJjeNSUmQhZIbi7FWII07bqwKm24IoSzohtpLLMngeJ2gupAdQSAUukbrbyuqNvCSdioLLtcWvYaaspzXtvX5+/uYj4lTpS/tJtdunu6r6eR74+OV+1CR8HB/QgUnw59JfIa4xHrD5lzl+bDErqiuqi4IYC9xzvYn0r43jd1dW94ranNRxHmz33019Das6lOvR8RLrgkw8oFh2O5/SvmOF3VKlWpuppiTblq85TX76ndVhJpvue41+kpprKM5gNVEsA0ySNqpEjLQwJBUlEi0ikBisSsUbO/uqCT+w9acIuUlFdSZ1FTi5y2RzPPMzkxRJY2G+hfsp2t3Pc/6Vsxt1Cm409G1ufOu78SvGpWWYpp8vl29/VmWy5I4cQPbAGjsfKpB36G3Mda+QubV29RKrh+j/bc/YeGcT/5K0lK1jKMl1lHR98NaP6gZrjVOlIRZVuAbgk3cstiOWkEAV4zl4acVh59/5jud1pSdeaq1E008rdPbDyu0t2n5NrKL85fNDCkkzalewv8Aaudh8e1a/DLyVDFOaXLJ79U337r6Hx/6k4VRv3OtbtqpBf450aWrSXR7tY0b3WuU9fTn5mbD6P8AMG1vCSSukuv8pBAYD46h+FZnEaSwpr0NnhFd8zpPbGV+/wBTaSxK6lXAZTsVYAgjsQedZRvGTzL6McrxBu+DjU/8IvD+kZA/SgChzj6KMLh4HmyyN1xMQ1xAyuwk07tCQxt51ut+hIPSrpzdOSkuh51qaqwcJbM8HCPFuS4JEKxJFMR9ZImHZmW+/mexYbc1HIg7Vr/8JdVl4lKPsvVapP4M8LerLw0qu60fnjr7zf55MHgjxUBEixWlunm8SBhaXTbn5TrAHMxgVjzhKEnGSw1ujrAzLHRhEbzFmFlZAGVha4vvuCDeqpW86rzBpNBJxcXCayn+aGQzgxiN5i4j3I1SXEWvnYv9nmDY968a1L2+Wp7Mn8H6M97e6uLOn/bj4sIrZaTSXdbP1W/Y8nChmw6EhI5Q9yHWRSrX3uD150qXDq0Oz95F/wDrWwuGuaE4NdMf6JcPlRaSRp1RhJpsltara++45m/bpWjZWTpc3iNPOND4/wDU36ljxNUY20JQdPm9pvdPGmF2x3PXFlUQ92KMf8i/tXYqFGOqivgfMSvL2p7LqSx6vX3FphsP45SCFmBV/EmkQi0OkeRRcFfELaTaxsBvWRd3Cq1eSGGlu+385P0DgHC6lna+LWcoylnCy9c4zldse/XGdDxJHJPjWgilMvhAkzSxxi5FvfEIjDjVttY7mpbbNFRS1SPbneFxseGm0QpJ9W9hFi5iW8puPBlQj5B69oV2pJtLTyRz1LWMoOKbWV3ePgzD4LGJNGskbakcXBH/AHsRyIrfhNTipR2PlakJU5OE1qj0xRamCjqef+NeV1cRt6Mq0torJ6W1vKvWjSjvJ4N3kOWrGh03F9yb89uZr8gvrq54vd4qNabaLRdu/wAWz7qla0bOPJSXr5vv/o9sEwudG4tzt/dWbzO2liGG2mnp8z3nF49oqst4rGsx4ldBBIDAEAWOwcHcfH+6v1ylYxVvB0HzR5Vjz06PqfLQ4l/ccKyw8vX39V0NLquLjcHcEcj8K8DRzkE0xETVSJGWhiRKtSUg1pFIo+OsSI8C7NsC8Kk9tUqqL+lyPxr3tZKNVNnNfU3OhJR9fg8nPpidJ02vY2vyv0rZqc3I+TfGnqfPUPD8WPi55MrmxvjOuPcUOX4YriFM6PpvdjYtf12518ZUsrnxMzg38/ofsVD9RcMVry0qsYvGEsNY8ti9zvCQTTAwKwQLzIKnVtawIv3rQteFudTNWGI474eT5viH6o8O2xbVv7ql0WVjXKeVj080G1yoVmZgvIMbgfLlWxT4dbweeXPrqfIVuN31XOajWd8aZ+GBV3GUXv0XsZ8VNNHfwIkMIf7MsrMrPp7hAii/eQ9qxr64U3yR2R9Dwy0dKLqT3f0Ol1wGsQYzFpCheQhVXmf8B3PpVQhKcuWK1IqVI04uU3hIw+bcaSvdcMBGLEBmGp/Q9h+ta1Hh8FrU1+hhVuLTk8U1hfP7L5nIeGcXBhXmXHIS1mG/PV39e9faXNOrXpwlbvQ0qc4yXMtma/hbM58PhlCyPGup2RC2yqzlgNJ2F73t61hcQpUq1dvCb0y+7SMe5u6kar8KTwezhXioQztgswsI2cvhZSNKAMxYR7bKFJsLcuWwtWVd2DpQVxb/AOP/AGXWP8P5GzZ3KrU1l69fUtc44Wxc8zwwsqwzFWM5IdUVbgjwifNJZtuY2vftzVr5SpxUFh4ab+Gx6VLZVJJy2WuPv6GownBGGihjjXxSUUL4pmfxGt1cg2J+VugsKzaic2m5PK2w2jqgoRi4OEWm8tOKeX70OeEF+ziMQB8Yj+pjvUrxl/8All8vseTtbF721P4NfR4CXhaBATNJM69dcuhfmECgj41Mqbn/AJzlL1enwWD3o+DQeaFKEH3UVn4vLPZDPCI/Dg0ovurpAUEk2AX4k16RiorCQpzlN80nlnoyrK0w6nSPMxuzd+w+ApkHtNMDlfGfAs8Er4vKFDiQ68RgibB2PvSQH7Ld169L7CvehcTovTbsct1aQuF7Wj6MzGVZ9FOxS5jlUkNDINEisOYsef8A3e1bFK5p1dt+x89XsqtB6rTuvzQ0eHzWWMaQ5K9VJ2I7VlXX6esq3NKEFCb6r91szstuNXVGUXJ86XR4z/8A1jP1NFlvFMKL51cH0F6+Wo/pW8oXDm1GcX54+TwbUuNWlVZcnF9mn+2UZ7Pcak85eMEAgXva5I6/hb8K+x4NZ1rS18Ks1nLax0T1x8c/E+b4hXp167nT2wve+/0Lbg7NWWQQubq19H8rAXIHoQD8/jXte0E4+It1ue/DrlqXhPZ7eRsmrMNtkTVSIYloYIkWkUgxUsohzLAR4mCSGddUcqlHHK4I6HoeoPQikykzj2cZLmGVkgxPjcKPcmi3nReglQc7d+W179B2Ub6UFyz1XzM654ZCo+am+V9un8FXh+NMI9ryMh+66PcHsdII/Wu2N7RfXBmz4ZcR2WfRnok4rwaj+OvyDn+4VTu6P/ohWFw9FD6HmTi1JW0YOGfEv0WKNv16gfKvKfEKS2yz3p8JrS/ywvz86mkyjgHH5gQcyYYTDHnh42DTyj7ruNkH+lhzrgrXdSppsjVt+H0qL5t33f7HXMry+LDQpDh0EccY0oi8gP8AEk3JPUmuQ7j1UAYLj/GFpli+yihrd2a4/QD9TWvw+mlBz7mBxeq3UVPoln3v8+Zy3ibOmVjHEdNveYcyewPSti3pqc8MdlZxcPEms52RVcO5NJjJdmbUCLG5LA9DfvW7Wq07WlqtzRUE9MaHoTLzPmRw+NkI8MlLt0t1277GphUjStfGoR37E06MIPlisEL5AHxxgifUot5r/IW/CvRXCjQ8accNl41wjo+W5licpMcUxMkJsoDnzJfYWbtyr5WtY292pVKHsyXTo/d092nkek6sqUc4zg6Hk+eJiVPhq91tqXy3F+R3O42PLtWFWt50X7QW13TuE3DpuiafES8kST8EH6sRXgdJ5Dk7zG87ED7t7n9h8r0AQZzlCpGPDFtPqduzE8+tiexB6CgCwyTMxNGA5tIvlYGwJIvvb5G9uRBHSgCyNMQJpgZzivgnB5mD7VENdrCZPJMB08494Ds1x6UYFkwOO+jjMcLf2DFJiYxyixIKyD0D8m/Fa6Kd1Vhs8+px1bGhV3WH5afwUeIxePw22LyzEDu0I8VPxW4/tV1x4j/6j8Dgnwf/AMT+KPJ/4xS+k4fF6vu+EL37W1Xr0/5Gn2fy+55f8RW/9L5/Y1XAiYzFYyOY4Z8NhotTM0w0ySkoyqiIdwLsDf8Al51z1rx1FyxWEddtw9UZc8nl9OyOotXKdzImpksZaYkSrUlIMUig1pFIMGkUjx47JsPiP/UQQy//ACRI/wD1CpwM8kXB+XqQVwOEBG4Iw0Nx8PLRgeS4ghWMaY1VR2UBR+ApAS0xjikAVIDmHHMhGZMjfahjkjPdQWRwP6pAJ/ritfh1ROLh13MDi9FqaqdGsfn50MnmeQxT3O6OftLbf+sDsT68606dSUHmJy0L2pSXLuuzK3AmTKTrSRHufKpUq3ryJrquLmV0lCaX57zUtLvxXpHGN3n+CgzjMZcfijIVXxG6oCNumo33PrWzY0lb0cZ9k6ZPLLXIcrmgmB1+HIdxrQujW35hlINcd7WlKD5WpR9NV8DxrVpUVzcuV6/wzUZrHLiwoxMuoLb+Gmi9u+pm2rKt6joZ5Ejgq8UlNYjH46/Y0/A0pGNAHJ0cH5DUP1H61nX8U6OezPPhUmrjHdM6RWIfTCoERzrdTcX/AG60AY/H4Uwyq9yNLDdRuwB8jj13KHuHA9aBmvjkDKGU3DAEEciCLgimIemIY0CBpgDemIZmoJZExqkSAxpkkTVRLBU02JEqmpZZIpqSkFekNBikUGtAwqkY9ADigoegBaqQGY4/4ZbHwK2HYJioCXw7n3SSLPE/8jgAH1APSqhOVOXNE86tKNWDhLZnLsuzcPI0MymHExm0kD7MD/L94dbjoRW5QuoVV2fY+ZurKpQed49/uQZ/kzTnVGw1AW0t7p3J2I5Hf1rrhLlkmelneRorkktH1W5UcO4CbC4nXNCxXutnGx/lNata9p1KHIspmnC6oN55l+epreKsccWE9mhKFSp1MNABBBub7/pWdYyjRz4jbTyK4vLdxa5s+hIK8T50tfo8b2jMWaLeLCqwkfoZ3GlYlPJrL4hbtdayb+upf24+83uF2rh/dl1Wn3+x1Cs02AhtQA1MDw5pgxKhFgT0vyNxYg+hG1AzO5HxAkUy4Z2JDsRG+xUNzKMe5P8Aa1d1rwjcU3PkT1PV0JqHO1oa2ug5xjQAJNMGCaZIBNMkAmqERtTRLImNUiGCppsSJVNSWiQGpKQQpFEimkNBikMIGkUOKQD0DHvQAqQxCgDP8XcFYTNFAxKESL/DmjOiZO1m6j0NxQBznH8A5tg7+ySxY2Mckl+rmt2uSAdupb5V1U72rDTOfU4KvDaFTVLD8vsVM+MzCI2myrFX7xq0oPzVSP1rqjxLvH5nHLg7/wCs/l/IMWPx8ptDlWLJ/wCIjxr8yyWofEl0j8xR4O+s/kXeV8A5njj/ALfImChPvRwkPiGHbUCVW463/wCWuWre1Z6bLyO6jw6jSecZfn9jquR5PDgoEgwqBI0GwHMnqzH7RPU1yHcWFMBUANTAgxmHWWN43vpdWVrGxswsbHpSaysAnh5RxfEYBsNPJg5jupvE/K45o6npf9CPSsC4pujPmXTf07mzQmqsOVnTODc9OKgKyn6+Gyyj733ZAOzWPzBrZt6yqQyZVek6csF8TXQeQJNBIJNUSwDTJAY0xMjY1RLImNUiGCpoEiVTUspBrUl5JAaCgwakYYpDCBoKCpDHpAPQAqBhXoGKgB6QCvQAr0ACaAHFACpgK9ADUCGoEZD6Rcg9pgE0Q+uguRbm8fN1+I94fAjrXNc0ueOTot6vJLBh8ozZonTFRbsnlmT/ANxD7w/QEHuBWTbVHQqcvTp9jTr01WhnqddweLWaNZIjdHUMp7g/3fCvoItSWUYkk08MkJpkAE0xAk1RLI2NNCImNUiGRsaZICmmyUSqaRaJFNSUiRTUlBg0igwaQwgaQwgaCggaQx6QD3oAVAx6AyK9A8ivQAr0AK9ACvQGRUCGoAV6BDUANemByTi7K/YMZrUfUT3Kjop+3H6De49D6VkX1v29xp2lfKw/eWnBOb+zTezSH6qY6oWPJZDzX0Df9Xxq7C5yuWX4yL2hj2kdBJrWMsAmmIAmmSRsaolkbGqJZE7U0Q2RqapkpkympZaJFNSykyRTSLRIDUjCBpFBg0hhA0hhXoGODQMKkMVIB70AK9ACoAVAxUCFegBXoAagBqYDE0xDE0CKviPKFxmGeF9id0b7jj3W/wAD6E1FSmpxwXTqOEsnLMuyyaR3wjIfGiNwRYhDsQS3IDkQaw3QqRrewtev3NjxqbpZk9Oh1rB+IIk8cqZNI1lLhS3Urfe1fQRzj2tzCljOmxITVEEbGmJkbGqRDI2aqJbIWNUiGyNTVMlMmU1BaZKpqS0SA0mikw1NSUmSA0hhA0iggaQwwaB5HFIY96B5HvQGR70sDHoAVACpAKmA1ACvRgBr0xDXoAYmgQxNMQBNAgAoBJAAJ3JA3JAsL99gBTwLIxNMkjY0xNgE1SRLZGxpksiZqpENkLtVohsWeYMRvGsOq76v94/Qi3M7czXz/ELu5hOEKUsZz28u6O50YdEeDEI6Lq1Ej0aQbd/Na43H4jvXFWu72nDm8TPuX7oXhR7FzKiIQCkrDSpuskhbcHe17W6c+dtq3o1JOK1PTw49hM8diRFiNjY3Zx2vbzb7fKnzyH4cew8Txs4VUn3PMs4A8pPPVv8A6UczDkj2GSZLC8WIBNgQHY2+Zcbbc/j62OZj5IlkmBQgHz7i/wDEk/f1pczDkQXsC93/ADH/AHo5mHKhewr3f8x/3oyw5UP7Cvd/zH/ejLHyoXsS93/Mf96MsOVC9iXu/wCY/wC9GWGEL2Je7/mP+9GQwhexL3f8x/3oyGBexL3f8x/3oyGB/Y17v+Y/70shgb2Je7/mP+9PIYF7Evd/zH/ejIYF7Evd/wAx/wB6MhhAyYEEHSzg9CXcj5jVv/8AtTLONGGEV/gyI1n8wY+VhLILDqCNh1Ft/mevJ4tenLEsNPZ/i+GvqycHvjwQIGrWD1HiObfrXXGUmtSuVBewr3f8x/3qssXKhewL3f8AMf8AejmYcqG/o9O7/mP+9HMw5EQYzDJGmo+IdwLCR+ZIA5tXnVrunHm3E4R7HnDw6Qz+It9WxkkPutY8m7kUUa7qR5tgUI9h29nvYs9x/PL93V37V688g8OPY9ZyqP8An/Mk/wA1Pnl3F4UOwxyiL+f8yT/NR4ku4eDDsN/Q0XZvzJP81PxZdxeDDseLiSKTVFJGhcJr1Ab7G21hvYi/KsfiMKvPCpTjnlzn34LlkohK8wZIY2Or3ibE3vfcgADrz7/CstzqV06dKL13/MJfHUnc0OKhlEi6JvDGlBY3YbE6hpI079+e1utfTRWEkeh5lOIIN8VGNl3CDn9rmvK36j5VQDlcQWJ9pQbWACiwN2I2K9tIN+1AEyyTAHVPGblbHTYgAWYe7bc7/La1/KAFhDMHUyTqyi+pQgF9tt9PPr+HzALL2xPvCgBHGJ94UAOMWm3mG9AE1ACoAVACoAVACoAVACoAVACoAF0B5i9KUVLRoAqYCoAVACoA8WbyBYSWVWF1BDC67sBciua7ko0m2k9t9txPY8+BxloQUi2u9liUBdmty9ef40WklKkmklvottwR6hjCb/VyC1+a2vYX2teukY3txvbwpf8A6i399ABDGG/8OQeukW5fGgCWCbXfystvvAC/w3oAloAYCgB6AFQAqAFQAqAFQArUAKgBUAKgBUAKgBUAKgBUAKgBUAKgBUAKgBUAKgBUAKgBUAKgBUAKgBU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9876" name="AutoShape 4" descr="data:image/jpeg;base64,/9j/4AAQSkZJRgABAQAAAQABAAD/2wCEAAkGBxQQDxQUDxQUFRUUFRQVFBQVFBQUFBQVFxQXFhQVFBcYHCggGBwlGxUUITQhJyorLi4uFyAzODUsNygtLisBCgoKDg0OGxAQGy8kICQsLC8sLTErLTQuLDQuLCwsLCwsLS0uLCwsLzAsLCwsLiwtKywsLCwsLCwsLCwsLCwsLP/AABEIAMsA+AMBEQACEQEDEQH/xAAbAAABBQEBAAAAAAAAAAAAAAACAAEDBQYHBP/EAEUQAAIBAgQEAwQIAgcGBwAAAAECAwARBAUSIQYxQVETImEUMnGBByNCUpGTodEzYhVyorHB0vEkQ2OCsvAWJTRTc5Lh/8QAGwEAAwEBAQEBAAAAAAAAAAAAAAECBQQDBgf/xAA5EQACAQMCBAMHAwQDAAEFAAAAAQIDBBEhMQUSQVETYXEigZGhsdHwBsHhFCMy8RVCUtIWJENykv/aAAwDAQACEQMRAD8A6Qq1oGSkTKKktIlUVJaRIoqWUkSAUikGBUlBgUFBAUsjCApDwEBSGOBQA9qB4HtSAVqMjFajID0ANQArUZAVqBDWphga1AhiKABIpiwCRTJBIoDADCmSAwqiWiNhTTJaI2WqJaImWqRDRC61SIZIoqWWkTKKllpEqikykgwKkpIkAqSgwKRQQFIYYFAx7UhhAUDwPakMegBWpAPagBWoAVqAFagBWoAa1ACpgNajIDEUxYBtQIYigWACKYgSKYgCKZJGwqiWiNhVIlkbCmiWQstUiGiRRSZSRKoqSkSAVJaRIBUlBikUkGBSGGBSGEBQMICkUPQArUgHoAVAx6AwK1AYFagMCtQGBUBga9ACFADWoEKmAxFAAmmSCRQIAimIEimIBhTJImFUSyNhVENETiqRLDUUikSqKllIkUVLKQdqktINVpDJAKQwgKBhAUih6QD0ANQMIUDwPagBUgHoAVACoAagAAtMArUBgagQqBDUAMRTAEigWAWFMTQBFUQARTEyNhTRJGwqkSyJhVEMNRSKRIoqSkSCpZaQaikUSAUhoIUhhikUPSAegBUDFakMICgB7UAPakArUAPagBjQANr0wHtQA1ACpgNQIagQ1AAkUwBpiBIpksAimSAwpkkTCqJZGwqiWEopMaJVFSy0GoqSgwKQyLMMWIImkYMQguQoubft61UI88lEmrU8ODlhvHYxPEHH0kcatDEFGoFmd7jQLlgQFJ3tbYE/DnWnQsKXPirPfRevTGupx297OvJqENlnq8euFovNsLI+NpvDviI9ZZnYEMFKoWJRLBbGy239au54bT58U3sl731e/VkV+JeFPkxnv+YNxleOGIhWRQyhuQYWPPntzHrWPUhyScc5NChVVWCmk1nuTyzqvvMB8SAa8py5YOb2Sy/ceuVnDYosQp6gc9ie1cllfU7uLlDo8HpOPK8MyHEnHa4XEGFWw9wF3eUEkkXsVBFj6X9a2aFvTnHM5Yfbb6mXdXdanLFOGV33+S2M9wpneMfF6iwlsJBbWTHaSQSFupVVNlUk3sCCORPXxOtYW1rzTajt2y2ljC2y3q38c7jp3c6rSpRzJ7p5WPNvDOg8P54MWJPJpMTaHswZdQ5gEdR8OorLqQilGUJZTWV/J0W9eVXKlBxa08vcWGLxaQrqldUHK7EDfsO9RCEpvEVk9qlWFNZm0l5lHj+L4I2QI4cHUXtquqqL35W52G5HOuiNpN5T0eDqsKUbyM3SeeXHxfT4ZemS4y7MUnQNGRuASupSy36NpJF68atKVOTjI8qkeSpKnnWLw/zf4nqIrzJHoAVADWoAamA1MBqBDGgQ1MASKYmCRQIAimSRkVRLI2FNEsjYVRISikNEi1JRIKRQaikUjKce4uKSJsJPD4qyKrMCzILBrqQV3uGX05V1W9r4yy2cF3fO3koqOX8jl+CyFMPIVgM1nR7r4ulQOenWdhytt5vWuTiNB0pwVPL67fv+xvfp26pV7eu7nkWcLWWG1/8Arvpl+03jpjckxXDcWJKPO03urrjSQqpI2s19VzYC5FufSuy1s6s6bVfKfrn7mTxjidqrlSs+Vx2a5OXGOqem/o8Jbs6Pks0cWVNDlkekrHL4UKySSOZDqO8n2NTE+Y7C/QV4VKaoz74+AUqruaX/AJz8f29xziTiSfCSD2vA4qKQHn4etWburGwYfAmvetXpXVGVGrF8rWGk+nuwcMeH1aFVVKclnpn4eZc5zxM8sQLRGbQplLRICyg6bhixH3l2UGxFFlwuhw5zqUOZ826yseWNs9cbvf0Nfi/B7qpJxk48tOKfM04782cZcs/4t9OmVk8uJw8OIy2TF5ngZUbxEiheVJDK0bDmAlnFrHdrr93nUOdKrVWY4Xl++DgjSrUKD5Z5fnsvTP76E3B+Y4DBO5i8NWdAtg4Vrc/OrHUd+9cPG+FK+hGFGUUlltPRvTTXVpd11IsbypRblXjN5xqtUu+m3v18i3l4lhw+JmxOEeNfGEfjtJo8xRdCXN7gW9RveujhPDv6e0VO5xldU++uvTfOPLGdTzur+rKvm3y0+jj9OpZZ1Lic3wC+xMscgkuWaINDtcW1byJcENcKbjbkb041Ywk3Qlld/wAwaVezq8qheQcXvj+VnHxytmYPMMuzXCuoxEOEmDalDLILctyVY6hz56dr12UbivUeiz8vzY8qVePDYy8GfK5eSb07dV9CGPiDErNdUUyI8auVclE1ahvKbWa4XY7EAjnW1C1lUt02km29G+i3x128tH5HHChGrNVpyk33e/l7vzY6vwDxJ42EjGLl+vYarSaFZkckxsCoCkEA8gDtY8rnG4nZeFXl4UfZ8s4yt98v5mkq0FhTeG9vM2FZR7ioAVAhiKAGpgMaYA0CEaBAmmAJpkgMKYmAaZJGwpkkbVRLHWkxokWkUiQUmUSCpKMTx5wPg8W4xM00uGmChBLE9tQFyFKEG/8Ay2NVThOUvY3POrUpwhmpjHmcxzTKThXQR5hip9bhEi8Pw3a+3lcu24JHNRW7w61qSm/Gl7KTe7083jH1OCMrWu2qdPbrhL8+A+Fy6PFyyDFNijDqViY5UQguSohMbMwC+VuYDDa4FdN7Y/8A26jlczbfXVb7+Sa8tMoqmo29PncE8LXGM+ux07IMVhMNhhh8IZo0XWUicQuCxJY+Z9ySSbXbrasCVnUp69PLJ6Q4lRq+zs33x/o5uOMcPiFYPIVcggrPdPkTyA+ddn9TRnTcVpps9PmcVG0uKNzCpNvCafNHDa9E+vbTB74M2w9kY4iJrRlCpkjCqeQK6W3sLc+ddMa0XL2Zb4W6fy6Z+2D6rif6ghOEqdKi5qW/MmtNPLq90seTGHF0GHIIlYF9gojLa1Ox8rjSy/HY17V7duaoTj7Utl/PTHXqfHW1rcwnzR9nHX83NHLw1k0+Ged8JEhUSM6NO2HlVlXUwZVYKotY7XFjesGta+DV8Ocu2vTHc+glUmoOSjnHTP8ABkn4dwkYeSGFY7ow9+Z00kfaDOdQ612ztadKlKSeuHq9vgjItbyrc3VOnKOU5L2Y6N67Jvb100zsWOXTyD2UebQA0iPLcKGAA8nh2bYrZSeQawtXzNCE5uKjFyxrp/r4dj9P4lVt6MKsqk403JcvR5665e6z7ST9rfOmS04hxs2OWIJI8TxliqBtUcrMAFR9Ssy9r3b3vmPpVbSorxIN7bafPofl87yFeXg1Ut8cyzjtlbNZ/wBoyObcNZupBly1WGpXkEDqyzAEMFlCMWa24qqHGalN5cc6PGu2eq3NOjaKlopNrzPRBisWllbLMTEpbSGZGWNSx8gJKiy8he9/iaP+SUpf4mfccMcm5uS9P9v88jrHCmNc4GNJiiyqjCVVk8XSdbAAN02ANul7XNr18Z+pb64oS5UuVTT1w9dliPnrn7Gxw6NPw1GMubl89vX9jQ4CcMLfMb32qOBXLnS8OUWsarOqxto3rv376aHRVjhnrrePIVAhjQA1MATTAagkagATVCYBoEAapEANTEyJhTJY60MESLSKRItSUgxSKOf/AEqTYiJoJYsM88KrIJWiu0kZJUqdH3bA7/iRtfpt7nwW01lM47yy/qMNPDXwMHgc5w+YN4UKyNLYlQIGd4+mu6ghbEjf4V2T4vbUI89SfKvP6GdSsLunNOCz6PR+uxfcQ5RBk2EhkeQnUxjdtN3lka76mt6KR+FyayeG/quXEqkvGgorGYYecJaYfZ9fj79LiXD5zjHw9XnUqcnx+Kxzp7Bg5nj1KWnlASIJqGorc2c2ubA39K0qnEFjEEcVHhDzmpL3I6hneHwmIBbG4eGUqDvNhZY2HosjKb/I1nwipyUVnX88jWqTlTg5yxheq+5zbiDL8vjjaTD5ZHccgXxDG/fSjgACtShw+KmnKWud1pgzafE3VqKKSiu7/EZ9Me8GFRWkjJmhlSwijlxCAALHA5lBKRbk+Wxvc3r6h0KFe458ZcGnnLxrrKS5f+22/lodqlpo9zd8OZt4GCGEdRPBJF5/ETQVL38RCBbxBY3vsfXthcQt4XNV1NnnGOjXR67enyOSrxGNJJQw+/l9/iePDfR48yn+h8QcPCCQyz2kJfYgKt20rv1sf63OsepOrQ9jZfHPx+yPejCjc/3c5fwa+GH836kLcC53ApKvgpggJ0KWVnA30LeNQCeXMDeop3c6f+KXwS+h6V7KFbWcpN+cm/rk9HDHC80+JSWfHfVqySxwxDw3NiGAlJQGwIZWWwNwb6eVZ/HOKXNtThKDWJvGWtFpnXGPrhk2Npb5acVzR88+9Z/2mdKOIKC4Gy++2sp8D7p1fPvXyX6fveWu4uLblu1rlt6N9u2V79DXr08rcq8fJh57S4lpSiCwU7jUd/djW5Oxr72lcTgnGmtX8TKr2lKo1Kq20umdCgniwuIbTHJZQfdTRt8Rfb8K86tKrL244lL119Nv3HTr0aeIYcY+mnr+IsY4sJAl1nZmH2fKT+i7V4W8Luq0p0nHXrtjv0z7iq15b002pp+j1+RaYHOBL5MPKfECllRlsWUWvsbgjcfjXTWtp0tZCt7ynXeIb+hLl3FiGUQYoeFKTZSf4bnoAT7rHseffpXgdRpAb8qAGNMQ1MAaBDGgQxpoADTJAamSwGqiWRNTRLHWhjJBUlEi0hoMUiiPFYtIV1SsEHcn9B3PpTjCU3iKyTUqQprmm8IpoM3inlvAhJFw0hVVDdh94/MV87+qKaoQpylJc6eVHfK216Ly7npYXCr83Inyr/t0z27/ACPVpAJDAEkXA52N7javi4KVvLnksPp0afR+Zpv2o6bFbHxqobTPC6EGxsQ1viDY1+wQs1UgqlKakns+/wBT5hcVUZctWDTW/l9BZ/nMeKwkkUMojMoZUckeISLEiOEBnc+mnketeLpujJOTw/L8x9TrjWjcwagsrZ5+2/xwcpx+cYjB75hgsREu1pVUvHY8iSQuk+nP0HKu2HEY/wDZGbV4RL/pLPrp9yrg4iwS4oYlZ2Dj7LxM6crctPb1rtjxSmqUqedH5PPyPSjTvKUVFQTx5/yWkufxxP4MaTSuCNkQkfWG6nVysdQtbpUVr2Kk8pt+SOelw26vM1Yx064zp8M4950TgHA45YXkxECReI944zPJHIqAWu+lCCSbkA2tWRXuXVlnGhq21nGhHCbb7ng4qzh3xLYd3cGNVYxMy7hhfV5NmXpvy9K7rDw3HKXtGZxXxVJJt8uPzJLwxNBGbykBibbg39AK+X/VVtxG6qRpwjJ0dM8vXu2t9OmfVHfwadnTo5ckqjb3006JZ7+XozUPgjO1vdQb/t868bOxpWMXyL2n37dvzdmtOTmymx0rYdSHPkvpJQIWt1VdYIW/Xb5ivpqVONemuTTK/M9zCqXE7eblU9r86djD8UHKZ5PCTCTlF8rSwzshNubCNtSvbu1r1i1LuMJ8uM4PurX9O1q1FVXNRyspPz79vmW+D+iHDzQrLg8fjVV11RFnRgDbbUoVb2PMbcq7YV5NJxkz524s1TqSp1ILK0eh7eGckwmV4tpZQ3tIUI7s+vZtjJDoAUqbbrpV1tyswv0qlOv7SWvfo/t9PQ4JXFO2fK5aduq+6+fqWXG2My/FQ2eUCQnSjBHvc/e29zueleUrepFpNavY0LFf10pRt/awsv8AH36Gc4R4lky8SYJkvP4qiLUbRlSLMSe4svLmGB6En3pRdzNQm8YT164X1Zp28XfVFGtLHLF6/wDZpdPNr6HVMrxRmhV3XSxvdQbgEEg2PUbXB7GuerBQm4p5OC4pKlUcE8pdT015niMaYmMaBA3poATTJAamJkZpkkbVSJHWkBIKRQa0ikGKko5pxNizLipLtqCMUUA7KFNiLdDcG/8ApW3Z8vhLl9/qfNcR5/HfP7vT83AyzOHw48oU/G/+FZHFv05R4jVVWc5RaxtjGnqv3Omy4xO2o+DyJrOez1+P0LTC8V6WLPGWYm5sRb9axq36Sru6VaNWLS7p5+Whp/8A1BRlTUZQaflhr5tfQp83zE4mUuVC7WsOw5XPevquG2H9FSdNSzlt+Sz0S6L375MC9uv6mpz8uNMf7PdwDma+2yopZykX1gjUvoJddAaw57Ptz50r6UZJQTWUzt4ZCcJOo0+Vrt+M6D/SkP2nC36SXjP4OBWZ4M+iz6a/Q2fHp9Xj10+pWZrLgEP1yQOxHLwkkY/gDb51VO3qT1SIq3lGm8Slr2OX4aaDDzSo31sXnWKx8yxn+Gkm3Nb6bXOwBO5sNezjJR5eZcyfyXQ+q4JGrOzcqUHHXmTePbz218t3hba7mwHGEzvFDgowSsYMjT8207G2ltuXM968f+PWZSqvC8vM5rKzp16dStcqVPEnHl0yno/PTXTuis4qwuHzWSGQQv7UiHw/A1NNYc1mcMkccYZr+ZwTva1zXJUpf00tct9Hsvju/kfPVl4lSdFSWItp7NvDxtstuufQLgvhHMYcYrZk2GaIIzr4RYsJLrpQ3A2Fyb7+6N6U7yrOLi+p40+HUac1NZyjQ4yecO3+zyaQTYi+6g89h868Iziuh0zpSk/8ilxEOJxmoReFHAyg+O7DZGGzBT159LXHOvaVeUFmPxOeFpCo+WWW+35uUuR4WLBTywyETliQhWwGnkrOzEBT8Tb41hRjGE2nqfo9xWq3VCFSPsY3/fCWWzU4/EnKMEp06luwXTO4Ot2ZwNBQpp3O/wANjeu3xFQpYxn87nzUbafFb5tPlzu+ySS276GCwuZNI/1iFS5JVjc6juTc251qWHFlXmqU44zt29DK49+kXYUHc0anOo/5p7rL3031evxBzVwCg03boxuAOX4/CtNtO4pxS9ro+33D9GW9WpWlONXlisZisZl6p5088Z10aPfxbljtFFPJpaWPRq0WGqMjyXtyNg637aaz7nFGuqtLv81v8TXu2re5Vajnfr3W/wAU/qajK+LvBYKNUkFhpL/xVFuh6j0P4171LRVo860k/gz57iPGKDrKVNZznnSWMPO6z815G7w2IWVFdDdWFwfSsqUXFuL3OiE4zipR2YZpFMjI3oEPamIE0xMBqZLANMkiaqRI60gJBSKDWpKQYFIow3Gf0fHFy+0YLEHCz76ttUUv9deh5b7/AAvvVQqTpvMHgirSp1Viayc4z1czy+RY8R7HIxXUNDOSRyuR5bXN+Y6GvSfFpUtJYLtP0tK9TlRTwvNY9NUWoyzNcQQ2Aw8DQMBpmkkUXNvMLeIDsbjl0rrrX7T/ALeGsJ59TJo8IxlV8xkm01pph4LLBfRjmOIP/mGNSGPrHhQSxHUayBp/tCuSd3Vnu/gdtKwoU9VHL89f4N7kvAeBwkKxwwKLf7038dieZMos3yBAHQCuY7Ac8y72XDO+HnxCkaQFaYzK2plXT9frI59CD2r2t4xlVSlsc93OUKMnDfBg3bSLDmTfV1v0P+Nb2HI+WUlB99clXk+iGUh1E9wy2sdmPU9+tRY03Cm6cJbPf9j9g4fdXV5Z+I6fhPRrVe0vljyz0JMIzz4sKx8LkLciAABuet7b16W06nLOVVbdPzc71CNOjKo1l4119X8svD3LOZDBMVSS5QgiRT19COtPmjUhnG/Q/KuOWVK1rQq27wp5eM5cWvnh50z56m/4XzhsRFeT3k8rH73UNbvb+6sO7oqlUxHZnVYXMq1HmlutCzmx406l3vyt19T2rxp03Jju72NCLxqzE8QzEvbSFTcgAWBZjdj8b/rc9a8rtOPsrY0f07VpVYupKS8Rt6dl2We+7wU82Re0ePKrbExsVBAN1UXU36Gs50+fLPsad4rfkpta6rPr1PDxBjFTCjDu+6rG6pdmCMTqePa9ha1jtuPWlPHI4t47fYq3VT+qjXpwym2pPRPHSeuM67pa4eieCPFY+PHYZIgGj0AlmiNpRpsbgC7Ecx5QT8OddVjy1Zpt45e279PuZX6h8WxozWM+Jplr2Fl41fd9F16HnkyLOBGJkwkU0LjUsOtROifYMl2sWIsSAW51sLiEm9k1+dT4h8Ip43al3/joenheaaaWTD4jBYjDFomN5IyI7oytYMVF+tTXuYVYcqjh5LtbKpRquTllYx5ldPmhR5YIYJZZYBugGkMnLWG3Gkct+1dVC7XhqKWWlt39PzJw3NhLxnNvEW9+3r99vM6/wTh5o8vhXFqqS2dmRDqC6nZlW99yFK3tte9ZtWo6k3Jm1Qoxo01CPQuWNQerHtQSRiQE2BF68IXdCdR0ozTkt1nUpwklloRrpIYBpksA0ySNqZIloAkFIoNaRSDFIoaeZUUs7BVHMk2AoUXJ4W4pTjBc0nhHKOKs6wwzMYhPrlEeh1KkDUuwKk89ufb51m3aUKuW031Xb9j7LgarV7F0knFN5jLuvTf0bWGJOL5sPhliwYRdcjWYqSyGRi2wbYc+oNddeVOlawdGWW3j067b+hm2VnWu+K1lew5YxjzJZ1kliKfMnjZa42bS0LrDcV43Dnw8UIpGADatJUsD30m1/lXTw2j48ZKpusarz/0Y/wCo6lKznTnar2Z82jzlOONn2efkXOE44Qi0kTBumkgqT6k2tXXPh0ls9DEp8Xg17UWn8v2K3NsfiMyjeHCxl77eIB4eFikU3V2mlUmcqwB0xoRdbE9a5XKNN4itV1f2++TtUJ1o5nLCfSP/AMvtj3nP80xWJyx/CzaJgL2TFxKWhl9T91vTn6V20b9NctT4ozq/C2pc9LXrh/mv5qPw9mkMUivDPDJb7LMFPzB3r3t+SFF0YyTXz/PgfR1f1Vcui6VW317pvH0f1LbFzJPI0j+Gb72AWw+FdMVHlUXh4Pl+JcRq3rg5R5eVYWM5ee76+WiKfG8T4aKyq4kY7LHD9YzHkFGna5NeU7ulBb59DlpWFeo/8cev5k6B9H+HxESN7avhNiR4scP24o0IQhz9460b01W9BjV6zqz5mfRWtsrenyLXuaWXdLHmnlI+HIj0I3otZ506o4OMUGvaWqZns2zHTdFAJ+1cXA9LdaLm65PZie3A+A/1KVes2o9EtG/PPRfN+XXDqs8s8xisUuQVN9JIAU2CkW5GsNSl4jkkmu3T5H6lVoUVZwpTnKLwvaTXNjfeSe63e/Zp6mfxUTLJpkve+5PqdzevOo2zvtHTi+VNZxovL0N9BlEK4MSI2l1sVI2KkbhgeldCpxUMrcxql3VncOnNZi9+z8jR8OcQIscLuwWOfyNfypHPYm6E7BXsdr7Ejua7acZ4hKKypfJ+nZ4f4z4+6q0Y3Fag5a03u+sdGk3s2k1887I0OZ5gnhAoytqYAFSCO/T4V7OLjujnjOMtYvJHmGURSwqXJjeNSUmQhZIbi7FWII07bqwKm24IoSzohtpLLMngeJ2gupAdQSAUukbrbyuqNvCSdioLLtcWvYaaspzXtvX5+/uYj4lTpS/tJtdunu6r6eR74+OV+1CR8HB/QgUnw59JfIa4xHrD5lzl+bDErqiuqi4IYC9xzvYn0r43jd1dW94ranNRxHmz33019Das6lOvR8RLrgkw8oFh2O5/SvmOF3VKlWpuppiTblq85TX76ndVhJpvue41+kpprKM5gNVEsA0ySNqpEjLQwJBUlEi0ikBisSsUbO/uqCT+w9acIuUlFdSZ1FTi5y2RzPPMzkxRJY2G+hfsp2t3Pc/6Vsxt1Cm409G1ufOu78SvGpWWYpp8vl29/VmWy5I4cQPbAGjsfKpB36G3Mda+QubV29RKrh+j/bc/YeGcT/5K0lK1jKMl1lHR98NaP6gZrjVOlIRZVuAbgk3cstiOWkEAV4zl4acVh59/5jud1pSdeaq1E008rdPbDyu0t2n5NrKL85fNDCkkzalewv8Aaudh8e1a/DLyVDFOaXLJ79U337r6Hx/6k4VRv3OtbtqpBf450aWrSXR7tY0b3WuU9fTn5mbD6P8AMG1vCSSukuv8pBAYD46h+FZnEaSwpr0NnhFd8zpPbGV+/wBTaSxK6lXAZTsVYAgjsQedZRvGTzL6McrxBu+DjU/8IvD+kZA/SgChzj6KMLh4HmyyN1xMQ1xAyuwk07tCQxt51ut+hIPSrpzdOSkuh51qaqwcJbM8HCPFuS4JEKxJFMR9ZImHZmW+/mexYbc1HIg7Vr/8JdVl4lKPsvVapP4M8LerLw0qu60fnjr7zf55MHgjxUBEixWlunm8SBhaXTbn5TrAHMxgVjzhKEnGSw1ujrAzLHRhEbzFmFlZAGVha4vvuCDeqpW86rzBpNBJxcXCayn+aGQzgxiN5i4j3I1SXEWvnYv9nmDY968a1L2+Wp7Mn8H6M97e6uLOn/bj4sIrZaTSXdbP1W/Y8nChmw6EhI5Q9yHWRSrX3uD150qXDq0Oz95F/wDrWwuGuaE4NdMf6JcPlRaSRp1RhJpsltara++45m/bpWjZWTpc3iNPOND4/wDU36ljxNUY20JQdPm9pvdPGmF2x3PXFlUQ92KMf8i/tXYqFGOqivgfMSvL2p7LqSx6vX3FphsP45SCFmBV/EmkQi0OkeRRcFfELaTaxsBvWRd3Cq1eSGGlu+385P0DgHC6lna+LWcoylnCy9c4zldse/XGdDxJHJPjWgilMvhAkzSxxi5FvfEIjDjVttY7mpbbNFRS1SPbneFxseGm0QpJ9W9hFi5iW8puPBlQj5B69oV2pJtLTyRz1LWMoOKbWV3ePgzD4LGJNGskbakcXBH/AHsRyIrfhNTipR2PlakJU5OE1qj0xRamCjqef+NeV1cRt6Mq0torJ6W1vKvWjSjvJ4N3kOWrGh03F9yb89uZr8gvrq54vd4qNabaLRdu/wAWz7qla0bOPJSXr5vv/o9sEwudG4tzt/dWbzO2liGG2mnp8z3nF49oqst4rGsx4ldBBIDAEAWOwcHcfH+6v1ylYxVvB0HzR5Vjz06PqfLQ4l/ccKyw8vX39V0NLquLjcHcEcj8K8DRzkE0xETVSJGWhiRKtSUg1pFIo+OsSI8C7NsC8Kk9tUqqL+lyPxr3tZKNVNnNfU3OhJR9fg8nPpidJ02vY2vyv0rZqc3I+TfGnqfPUPD8WPi55MrmxvjOuPcUOX4YriFM6PpvdjYtf12518ZUsrnxMzg38/ofsVD9RcMVry0qsYvGEsNY8ti9zvCQTTAwKwQLzIKnVtawIv3rQteFudTNWGI474eT5viH6o8O2xbVv7ql0WVjXKeVj080G1yoVmZgvIMbgfLlWxT4dbweeXPrqfIVuN31XOajWd8aZ+GBV3GUXv0XsZ8VNNHfwIkMIf7MsrMrPp7hAii/eQ9qxr64U3yR2R9Dwy0dKLqT3f0Ol1wGsQYzFpCheQhVXmf8B3PpVQhKcuWK1IqVI04uU3hIw+bcaSvdcMBGLEBmGp/Q9h+ta1Hh8FrU1+hhVuLTk8U1hfP7L5nIeGcXBhXmXHIS1mG/PV39e9faXNOrXpwlbvQ0qc4yXMtma/hbM58PhlCyPGup2RC2yqzlgNJ2F73t61hcQpUq1dvCb0y+7SMe5u6kar8KTwezhXioQztgswsI2cvhZSNKAMxYR7bKFJsLcuWwtWVd2DpQVxb/AOP/AGXWP8P5GzZ3KrU1l69fUtc44Wxc8zwwsqwzFWM5IdUVbgjwifNJZtuY2vftzVr5SpxUFh4ab+Gx6VLZVJJy2WuPv6GownBGGihjjXxSUUL4pmfxGt1cg2J+VugsKzaic2m5PK2w2jqgoRi4OEWm8tOKeX70OeEF+ziMQB8Yj+pjvUrxl/8All8vseTtbF721P4NfR4CXhaBATNJM69dcuhfmECgj41Mqbn/AJzlL1enwWD3o+DQeaFKEH3UVn4vLPZDPCI/Dg0ovurpAUEk2AX4k16RiorCQpzlN80nlnoyrK0w6nSPMxuzd+w+ApkHtNMDlfGfAs8Er4vKFDiQ68RgibB2PvSQH7Ld169L7CvehcTovTbsct1aQuF7Wj6MzGVZ9FOxS5jlUkNDINEisOYsef8A3e1bFK5p1dt+x89XsqtB6rTuvzQ0eHzWWMaQ5K9VJ2I7VlXX6esq3NKEFCb6r91szstuNXVGUXJ86XR4z/8A1jP1NFlvFMKL51cH0F6+Wo/pW8oXDm1GcX54+TwbUuNWlVZcnF9mn+2UZ7Pcak85eMEAgXva5I6/hb8K+x4NZ1rS18Ks1nLax0T1x8c/E+b4hXp167nT2wve+/0Lbg7NWWQQubq19H8rAXIHoQD8/jXte0E4+It1ue/DrlqXhPZ7eRsmrMNtkTVSIYloYIkWkUgxUsohzLAR4mCSGddUcqlHHK4I6HoeoPQikykzj2cZLmGVkgxPjcKPcmi3nReglQc7d+W179B2Ub6UFyz1XzM654ZCo+am+V9un8FXh+NMI9ryMh+66PcHsdII/Wu2N7RfXBmz4ZcR2WfRnok4rwaj+OvyDn+4VTu6P/ohWFw9FD6HmTi1JW0YOGfEv0WKNv16gfKvKfEKS2yz3p8JrS/ywvz86mkyjgHH5gQcyYYTDHnh42DTyj7ruNkH+lhzrgrXdSppsjVt+H0qL5t33f7HXMry+LDQpDh0EccY0oi8gP8AEk3JPUmuQ7j1UAYLj/GFpli+yihrd2a4/QD9TWvw+mlBz7mBxeq3UVPoln3v8+Zy3ibOmVjHEdNveYcyewPSti3pqc8MdlZxcPEms52RVcO5NJjJdmbUCLG5LA9DfvW7Wq07WlqtzRUE9MaHoTLzPmRw+NkI8MlLt0t1277GphUjStfGoR37E06MIPlisEL5AHxxgifUot5r/IW/CvRXCjQ8accNl41wjo+W5licpMcUxMkJsoDnzJfYWbtyr5WtY292pVKHsyXTo/d092nkek6sqUc4zg6Hk+eJiVPhq91tqXy3F+R3O42PLtWFWt50X7QW13TuE3DpuiafES8kST8EH6sRXgdJ5Dk7zG87ED7t7n9h8r0AQZzlCpGPDFtPqduzE8+tiexB6CgCwyTMxNGA5tIvlYGwJIvvb5G9uRBHSgCyNMQJpgZzivgnB5mD7VENdrCZPJMB08494Ds1x6UYFkwOO+jjMcLf2DFJiYxyixIKyD0D8m/Fa6Kd1Vhs8+px1bGhV3WH5afwUeIxePw22LyzEDu0I8VPxW4/tV1x4j/6j8Dgnwf/AMT+KPJ/4xS+k4fF6vu+EL37W1Xr0/5Gn2fy+55f8RW/9L5/Y1XAiYzFYyOY4Z8NhotTM0w0ySkoyqiIdwLsDf8Al51z1rx1FyxWEddtw9UZc8nl9OyOotXKdzImpksZaYkSrUlIMUig1pFIMGkUjx47JsPiP/UQQy//ACRI/wD1CpwM8kXB+XqQVwOEBG4Iw0Nx8PLRgeS4ghWMaY1VR2UBR+ApAS0xjikAVIDmHHMhGZMjfahjkjPdQWRwP6pAJ/ritfh1ROLh13MDi9FqaqdGsfn50MnmeQxT3O6OftLbf+sDsT68606dSUHmJy0L2pSXLuuzK3AmTKTrSRHufKpUq3ryJrquLmV0lCaX57zUtLvxXpHGN3n+CgzjMZcfijIVXxG6oCNumo33PrWzY0lb0cZ9k6ZPLLXIcrmgmB1+HIdxrQujW35hlINcd7WlKD5WpR9NV8DxrVpUVzcuV6/wzUZrHLiwoxMuoLb+Gmi9u+pm2rKt6joZ5Ejgq8UlNYjH46/Y0/A0pGNAHJ0cH5DUP1H61nX8U6OezPPhUmrjHdM6RWIfTCoERzrdTcX/AG60AY/H4Uwyq9yNLDdRuwB8jj13KHuHA9aBmvjkDKGU3DAEEciCLgimIemIY0CBpgDemIZmoJZExqkSAxpkkTVRLBU02JEqmpZZIpqSkFekNBikUGtAwqkY9ADigoegBaqQGY4/4ZbHwK2HYJioCXw7n3SSLPE/8jgAH1APSqhOVOXNE86tKNWDhLZnLsuzcPI0MymHExm0kD7MD/L94dbjoRW5QuoVV2fY+ZurKpQed49/uQZ/kzTnVGw1AW0t7p3J2I5Hf1rrhLlkmelneRorkktH1W5UcO4CbC4nXNCxXutnGx/lNata9p1KHIspmnC6oN55l+epreKsccWE9mhKFSp1MNABBBub7/pWdYyjRz4jbTyK4vLdxa5s+hIK8T50tfo8b2jMWaLeLCqwkfoZ3GlYlPJrL4hbtdayb+upf24+83uF2rh/dl1Wn3+x1Cs02AhtQA1MDw5pgxKhFgT0vyNxYg+hG1AzO5HxAkUy4Z2JDsRG+xUNzKMe5P8Aa1d1rwjcU3PkT1PV0JqHO1oa2ug5xjQAJNMGCaZIBNMkAmqERtTRLImNUiGCppsSJVNSWiQGpKQQpFEimkNBikMIGkUOKQD0DHvQAqQxCgDP8XcFYTNFAxKESL/DmjOiZO1m6j0NxQBznH8A5tg7+ySxY2Mckl+rmt2uSAdupb5V1U72rDTOfU4KvDaFTVLD8vsVM+MzCI2myrFX7xq0oPzVSP1rqjxLvH5nHLg7/wCs/l/IMWPx8ptDlWLJ/wCIjxr8yyWofEl0j8xR4O+s/kXeV8A5njj/ALfImChPvRwkPiGHbUCVW463/wCWuWre1Z6bLyO6jw6jSecZfn9jquR5PDgoEgwqBI0GwHMnqzH7RPU1yHcWFMBUANTAgxmHWWN43vpdWVrGxswsbHpSaysAnh5RxfEYBsNPJg5jupvE/K45o6npf9CPSsC4pujPmXTf07mzQmqsOVnTODc9OKgKyn6+Gyyj733ZAOzWPzBrZt6yqQyZVek6csF8TXQeQJNBIJNUSwDTJAY0xMjY1RLImNUiGCpoEiVTUspBrUl5JAaCgwakYYpDCBoKCpDHpAPQAqBhXoGKgB6QCvQAr0ACaAHFACpgK9ADUCGoEZD6Rcg9pgE0Q+uguRbm8fN1+I94fAjrXNc0ueOTot6vJLBh8ozZonTFRbsnlmT/ANxD7w/QEHuBWTbVHQqcvTp9jTr01WhnqddweLWaNZIjdHUMp7g/3fCvoItSWUYkk08MkJpkAE0xAk1RLI2NNCImNUiGRsaZICmmyUSqaRaJFNSUiRTUlBg0igwaQwgaQwgaCggaQx6QD3oAVAx6AyK9A8ivQAr0AK9ACvQGRUCGoAV6BDUANemByTi7K/YMZrUfUT3Kjop+3H6De49D6VkX1v29xp2lfKw/eWnBOb+zTezSH6qY6oWPJZDzX0Df9Xxq7C5yuWX4yL2hj2kdBJrWMsAmmIAmmSRsaolkbGqJZE7U0Q2RqapkpkympZaJFNSykyRTSLRIDUjCBpFBg0hhA0hhXoGODQMKkMVIB70AK9ACoAVAxUCFegBXoAagBqYDE0xDE0CKviPKFxmGeF9id0b7jj3W/wAD6E1FSmpxwXTqOEsnLMuyyaR3wjIfGiNwRYhDsQS3IDkQaw3QqRrewtev3NjxqbpZk9Oh1rB+IIk8cqZNI1lLhS3Urfe1fQRzj2tzCljOmxITVEEbGmJkbGqRDI2aqJbIWNUiGyNTVMlMmU1BaZKpqS0SA0mikw1NSUmSA0hhA0iggaQwwaB5HFIY96B5HvQGR70sDHoAVACpAKmA1ACvRgBr0xDXoAYmgQxNMQBNAgAoBJAAJ3JA3JAsL99gBTwLIxNMkjY0xNgE1SRLZGxpksiZqpENkLtVohsWeYMRvGsOq76v94/Qi3M7czXz/ELu5hOEKUsZz28u6O50YdEeDEI6Lq1Ej0aQbd/Na43H4jvXFWu72nDm8TPuX7oXhR7FzKiIQCkrDSpuskhbcHe17W6c+dtq3o1JOK1PTw49hM8diRFiNjY3Zx2vbzb7fKnzyH4cew8Txs4VUn3PMs4A8pPPVv8A6UczDkj2GSZLC8WIBNgQHY2+Zcbbc/j62OZj5IlkmBQgHz7i/wDEk/f1pczDkQXsC93/ADH/AHo5mHKhewr3f8x/3oyw5UP7Cvd/zH/ejLHyoXsS93/Mf96MsOVC9iXu/wCY/wC9GWGEL2Je7/mP+9GQwhexL3f8x/3oyGBexL3f8x/3oyGB/Y17v+Y/70shgb2Je7/mP+9PIYF7Evd/zH/ejIYF7Evd/wAx/wB6MhhAyYEEHSzg9CXcj5jVv/8AtTLONGGEV/gyI1n8wY+VhLILDqCNh1Ft/mevJ4tenLEsNPZ/i+GvqycHvjwQIGrWD1HiObfrXXGUmtSuVBewr3f8x/3qssXKhewL3f8AMf8AejmYcqG/o9O7/mP+9HMw5EQYzDJGmo+IdwLCR+ZIA5tXnVrunHm3E4R7HnDw6Qz+It9WxkkPutY8m7kUUa7qR5tgUI9h29nvYs9x/PL93V37V688g8OPY9ZyqP8An/Mk/wA1Pnl3F4UOwxyiL+f8yT/NR4ku4eDDsN/Q0XZvzJP81PxZdxeDDseLiSKTVFJGhcJr1Ab7G21hvYi/KsfiMKvPCpTjnlzn34LlkohK8wZIY2Or3ibE3vfcgADrz7/CstzqV06dKL13/MJfHUnc0OKhlEi6JvDGlBY3YbE6hpI079+e1utfTRWEkeh5lOIIN8VGNl3CDn9rmvK36j5VQDlcQWJ9pQbWACiwN2I2K9tIN+1AEyyTAHVPGblbHTYgAWYe7bc7/La1/KAFhDMHUyTqyi+pQgF9tt9PPr+HzALL2xPvCgBHGJ94UAOMWm3mG9AE1ACoAVACoAVACoAVACoAVACoAF0B5i9KUVLRoAqYCoAVACoA8WbyBYSWVWF1BDC67sBciua7ko0m2k9t9txPY8+BxloQUi2u9liUBdmty9ef40WklKkmklvottwR6hjCb/VyC1+a2vYX2teukY3txvbwpf8A6i399ABDGG/8OQeukW5fGgCWCbXfystvvAC/w3oAloAYCgB6AFQAqAFQAqAFQArUAKgBUAKgBUAKgBUAKgBUAKgBUAKgBUAKgBUAKgBUAKgBUAKgBUAKgBU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9880" name="AutoShape 8" descr="data:image/jpeg;base64,/9j/4AAQSkZJRgABAQAAAQABAAD/2wCEAAkGBxQTEhUUEhQUFhQWFBcYFRcXFxYXFBcYGBUXFxcUFxUYHCggGBwlHRQUITEhJSkrLi4uFx8zODMsNygtLiwBCgoKDg0OGhAQGiwkHyQsLCwsLCwsLCwsLCwsLCwsLCwsLCwsLCwsLCwsLCwsLCwsLCwsLCwsLCwsLCwsLCwsLP/AABEIAMIBAwMBIgACEQEDEQH/xAAbAAACAwEBAQAAAAAAAAAAAAADBAACBQEGB//EAD4QAAEDAgIHBgQFBAEEAwEAAAEAAhEDITFBBBJRYXGBkQUiobHB8BMyQtEGUmLh8RQVgpJyI1OisnOTwkP/xAAZAQEBAQEBAQAAAAAAAAAAAAAAAQIDBAX/xAAgEQEBAAICAgIDAAAAAAAAAAAAAQIREhMhUTFhAyJB/9oADAMBAAIRAxEAPwDxIartCsGojWr7L5m1WtRGtXWtRA1VNqtCI0LrWojWoKgIgCs1qI1iCrQiNCs1iK2miKNCI1qu2mitYhsNrUVjFdrUVrVB2kSFoaL2jVYIa9wHGY4Tgk2tRmNWbJflqWw3U0t7zL3uccLknkiUkuxqYprNi7O0StHR3LMpFPUHLnlG5Wxo5WporliaO9a2hvXn/JPDthWkF1cBXV5npRRRRBFV66XJXSa0KybZyuozO0RivP6U5benVZWBpS+h+OeI8WV8s+s5KVE3UCWeF0YpUhRELVFUeEDURrVdrERtNbQMMRGsRWsRGsVQJrERtNFaxEaxANrERrERrURrURRrERrFdrUQNQUaxEa1WaxEa1RVWtRWtXWtRGtUHGtRWtXWtRGtUEYEdgVWtRWtUqi0wnKRStMJmmudbh+i5aWjVFkUSn6L1yyjpjW5RrWRw5ZFOqnaFRebLDT0Y5nFwlDc9Vc+y5t8lK9WFnaRVV69RJ1HL0/jw15efPLZau9Z1cAp2sEm90YFeiVwpGs3clXMJwE8Anajl3+teAA1zoGU+Fostbp4ZJaonPgzkoryTTwjWIjWIjWIrWLptkJrERrEVrFdrE2gbWK7WIrWIgYmwJrERrEVrFcMTYGGK4YitYiNppsCaxEaxFaxXDFNgbWIjWojWK7WKbFGtV2tRAxEaxTaqNaiNartYiNYptdOMCOwLjWIrGLFrQlNMU3IdECbievojtF8Fi1qGKb05oz0nTatWho7Q3HHNcs7JHXCWl3VlU1kcsZh8QeCEdQYuB6+ik16bspKq5J1H7lusrUj9BPBsqjqtKPkgfqDGjhJWuz6Y69/15x79wQ9Rxwb4Felo6Ox99WAcCDIPQLukUNUTTYXzjBIIG3vG/gnd9HT9vLOou/IOdkEl2TQtPT9Mq5MFNoMH4jg6eZwHBLv0xmDzTETralTyiZWuf0nD7Ka7/0+C4p/dqItqzvl8neoru+k19vEtYiNYitYitYu/Jx0C1iK2mitYiNYnI0E2miCmjNYrhinJNAimiBiM2msPR/xRSc2lA/6tSoGfCLhrNipqPdItAAJ3wpc4sxtbTaauKa81+LPxWdFqNpU2MqPLZdLj3b2BaBNxfELQ/CXb/8AVs71NzKjR3u674Rv9D8MxY3vmLqdk3prruttltNEaxGbTRm6Od3UJc0mJYMVwxNHRiPmIbxN+mKsaAEEuaAbgzaOKzzi8KAwRs5iVZrER1ak3/8ArS4F7fKVz+60hi6l4GeinP01w9m6Dn2LGkf8QQDxixRKtKo8y5pw/LHkEi/tyjHzNE2kaxP7cUvX7RoYfFe7b80eKz538NeNfLWbojtg4SJvhaUwzQX5tI3wfRYLNNofndO0A/ZO6NVp2IrNHEkFS2rMY2DoDmiTEbpJ6RKvRoAmJd/oQOphKUtPpNOsKri4i98d05cUQ9pU4+a+MAk+OAWN5N8cWmNDbk4z7yTZIYL4ALK7L7RY44XzJcfVMaZ2lAt4EfZYsyt1W5cZNr6QRadSP1WPEGb8kOpXpfS8NJzGof4WRW0wOuWE75/ZLPe20sjmYjKFqYJya3aWo6wqgbgWgOjackg7R5hodDQfzNdcpJzpwaDxJ64oH9U5plsAjMLcx0za069etTDmND7xBAdh7soytVFO4c6SCJJseUk5JEadWn5hhNyLjerHtcWloJ2jZuJU1fS7K6foxqEv12m8EXsdkCScFjVdFMkS0RnNk6NI1Zib4gwQeUIbaVNwJdrCOc3wFrLctjGpSP8ASH89P/ZcWl/b6O479Zw8MlE7F4MdrUVrV5MfiZxm0bHBhjxJjoiPNUmS5x361uScp7Y4X09YGqjtLptxewf5CV5J9Kocb8XA+qqdFO0dQnPH2cL6evHaNH/uM6oelduUaYnW1jkG3PPYvKf0jsi3qFQ6AZu5vVOePteu+mz2j+NKTKTy2RWDT8NrgXNLspLfWF85ow4ueRc6zjAiHTMjZBumNOptFVzWkuF5J2zcDcEChShjztsPMrhnnbXp/H+OSbafbPa50yq0sY1gY3vGBrOc6Nd7o2wIG5eg0DSXUaTabXu1YmxsZueHBeM7Krar4/Nb1HvevVAhtEPdMBxBgScot1WsM5LusZYfrqH/AO5vNi98bNZxHmpS7QLcHEcCR5JSo4U6ZqWdYQ2YPeIAnqszsOoXd36RmT8oJyzNzPVdu2OXVXpG9on87t/eKJ8ab6081j6LpANUsOqAJAO03zzBAdsiN6H2hpLdcMkgNc0ucDzjVzU7YvVW6HogKx9NqMpMLnOMmQ3VEkOgwb5JnRNO+MxpDgBYOkap1gBJG66vbE660gURrkCi8AfM08UenvexO3FOumGORqb0pRO1zER9h84tcxHop2Yr11o0np5roC8p2bpMa8iMX+IEccEyztGGuAkOJkHGJO9Tm1we27IfAJ5IXamlXAGSy9H00fCBFiTcC14k22LzvanapHdaSIOMxyEKS7qXHUbz9JO0rn9xeDOu7mZ815PSu0ny2KjvlAOWF9t+KDR0qS+ahFjqyJGfXJb5fRx+3tD23U/7nkuDt2qPqH+reuC8U3tAgNnVM/MYgi+wInaDy0Asdje2z3lxWd4+l45e3tqH4ieD3wHDOABnszV3fiBp+gxs7rfJeKp0nOaCHYifm/dDOiv2+Kn6H7PZu7baTJZG8Qfsuf3VjrSRxBheVo0TF3eKBUa8YOPVTeJrJ7lunAWDmxxH3UXgdZ+3xCin6r5JRsVY3+AVxuhXazivM7hwdvkrAHb5IjW7vIq2qiBhyuH8F0t4++CppdLWY5sSY222+iDxYq993PzRKOljV1SB1goekU3NqEObqHZuItfNAaIcMrlbvlrHLUM0dGcHiCwkEGJ53i69b2QXasuDcT3QS5uRk2G7ovCVMTxXqvwaRqPH6xa35ckvwy1O17UKht8ptHRZH4XqE64GIDZmYztZbPbNP/oVRnqE9BPosz8I0u7UcAYJa0GJwbJ/9pSXwn9ZGhO1tJF4l5AMkZnVw3wnvxAXsqAuaBrTcZxEnxHVd7P7AcKjCX/K4n5Yn4bwMzaStT8R6IHimIl2uQ0TY90uI6NxV3Nr5L9vOmix5Ezqxu1hPeHLyT34YM0BiYc6bnH+NVD7Up/F0WKYPytc2bAACYmcYlMdjaM6maogapeHNg5Ond+lTfhGp8PcVfVVWA7LdfFGYeSmzTgZuKrpXyu3CeIFyOiJ1S3alfVpuk3IgC8knIBXYU7PJLam3VB5SCfAIlL5XHZq+Jhd0chjwHEapow/9JEAz1VHECnIONNnjUx8FqUk8tNtYikDlJ629FgaZXknitBtXWDKeRd5gT5LAqOlwF7wLY8l0xYzHqVhjuzSjK0A74vmpUpkk+G++rb3kmtN7NA+IGmSw0wN+sDI6kK8omqTGkeytHTKBNKm9txgSCTe5giIGO04HllUWXIOIJsbG3H3ZbunD4dGmAQROXy3EyOimV8tY7G7NB+GLHE7NqM/mraFT7gP5gDj72oj1yt8taKOQnlNvQnN3Dqm00UKiMWrimwsCuk8+aEOfOYS1XtCk3F19w+y5ttAOkWHW6sJWH/fBPdY4nkPKUOp2pWODGsH6reLiAeivGpuN8ug2nxhWLhF9UcbDqvNHS6jrGt/qCT1Y2PFBLATd19rrnpLj4K8E5KfiaqDWBaWnuAS0yJlxieayHvlM1HDWcDduAy3SrNosice6TF7GTHkr8KSC3fw65oa8va5wkRBMCBnHEdFhxivXfhagHUTuqH6WH6W37wPCyUHq9pue0tZTcWlpbeXCCIgFB7OZWoAgMhpMkGXXjLVB1ZgYr0DA8RBbG8fY+iNfMG6zufEhpj0hXMFrGjH53A4mT8oARR2XUfBq1BIMt1RJadxwnktD4QwMwTvIVm0IwFtwCcjRdmiNa2CXkbCQB0EZpikGz8t4+buyRxmVY0Om+PsqNotB+TwHoLIozSCfmPOCiX2g8vVCLP0++i5qkfSB73NQCr/ABTZmqP1GXdEjV0VzBrEvqvykO1QMxY34WC1WMIGHQQrFxyWplpmxg6T8Rob8R4DcmNH/wCQA1EdWc8WZqMFz8xk5S44rZAYe84Au2kAnqmIkETiOHScFrmnFg1NIIMgmQIBzFoscrLOeYIIMEZ4RsNl6TSOzhqarSQZmSASdxdOCy6HZTjOv3TlgfIrcyjOqzWVoc0kmG6vQGTEc+q1f6sEPLgb1mE3mB3dXHGwSVfsp7ZnAZgST/iEtT0IuDsiL3DhbjEeKt1SWxbtasH1nED6SMvyxNjldO9oaW0sawhwa1pIMGCdWGhpwOKxtUxrDCYxGYOXCU9o+kuNFzHaxbbVOrIEb8slLj4WZeW1RcWtABYYA+ojLbBRabn7GndrT5Bee0DtV9MakAtnMkRljkOS3fiDNpBjKDymyxlNNS7drPf+nmT7KBU1x+WOZ8FcOMYmOY8JKsWnIhZUAVH/AJv/AAeoiOpu3e+aimx5J4JaHQ8tN5fUa1vIXPQpZ1YDNn+LS/xqeiTDBmR5nwt4qwLd55x4XW5GRzph2uO7Whv+rQEJpk2HID7yV0V4wawb4Lv/AGJCI12t8zj/AMWif/GwCqLgH6iwf8pcel/JMaKzWsC95ygeo1iOcK2h02zDKYcf198j/BogcyE6dK1R/wBSrH6RqiNwbSkjm8LNqxndraGWU5NMN1nDEy/MyYJEdFnsptLBBAeNbWl2rrC2rEmDHe33XoA17wS2m4A/U93w2niB3nTvcUGloApNIq1Wt1sQ1rS4i4IBIm9sNim1edayxOwgdZ+y9f8AhOqPgcHuGc5H1Xm62gva0uIIaT3daziJt3cT0Wx+H9KqU2lhpVCCSQQ28mLEutHqpZuLK9S3vXiRz+ykDEebgOgsFX4Y234H0gLjzcecHpbBYUdtQDGBvF10VATYgniJ6IAq7weId55q7C0iNZp44nyQMznq24DyhVLr2seX3UFE7DGzWUqaMTg1v+Uk8oVBOnQLvxP0+U9Eu4R9I5h0DwVfikfTbbBjxVDLKw949CEQcffFLteCLkDCLHzXQwGYcP8AG3VBcvO2NqI13DwKo1rsj4gnjdW1nDfxj0QGjj4fdUqTs8wfBCqOndzB8hZcids70F2vjLzQ6rhmeonwVpOePBRxbs9FQAUBBHdg4/LHQrmpAhsRsAAHguuaMvEoDgQbc4jDwRCOmdla2BiMBAIG4bk+NaAJEiBaW+ULorOGTiOIKpUr8tuE81d00DUqVJvTB3gj1ui0ocLjV6DwlENQZgdB90CpTDsRMe8FBctZ+Ye+SioNHGUqIPnoKuxk4CVGm8NbJ/2PTDwTLNBqOEvhrdrzHQLptnQQptHzOHAd4/bxRhVpizGlx2vPkxtupKs2nRb8znVDsaNVvMkz0RP684U2MZP5W6z+pxTaC0dHqOjXBbSm8kU2xzEeC0B8FgmkwmPrnVb/APY70lLaL2dUedYgN/VU7775huA5haNHsynMvLqjgcXGeQGAWLY1ISGkveYY5xOYpNj/AGrOg9AjaP2a8mS8U/8AjeoeNQ3Wq2ALWGwAdLBFNSRiOBts45blnl6XRWn2c1h1hjHzEFzupMpihTM2e2Nw/dFpuB4Z4/Zd+MB9I8fVZ2rmvNp8DHv7rrgR9Q97Vf4IImw8lQUnYjV4R7lB1jybA4foMdUU7O7O/DdElLw6YPr1xXTrA/KPFAQs3gcJA8FUViDDXMtmQTyPesrGpUGDfW3M28UKowmDckXjuiOgCoY+KcSQJwIDvG6KySJlsbp6JSTEfDIE4gmZ3iVbQyYuHdfMT6ICOJ/NGy0+EKzAZu5nNp9HKNeJw4E/uul07IwxQEDRtb5eaMKYiREzst4YpanQOcdEYNuIjoqAfCM96M8GkHzQqjiJmQ3aCdu5OGtGWtu9MEJ9SQLRfBAEVQLaxM3jHzwXHv72XW/OCuOvujGLHZjKXrVnRk4ZA3J4GEDAM+/e1QU52JVtZ03aW7vmndITFJ4Ju2Nh/aEFtYDE4eC4Wh2BnopVfkPfu6DXJGQ8Qg66gRgffVDcHDEHkhg7J5rrnE21kHBUGf8A6z4yuKAP2tXER5J3aLhakBTG656lL06b6hsHOPM9St7RexKbbvcX7gCG/crXpGmBDbAZQRHoryk+E089o3YpsXz/AMRbqT6Ara0TRAz5Whoi5GJ4k/dM1ACD8x3AkFU+CyxGtzcfus3K1rQzaYzd680NzHTe448sFUCdo5nylX+G0gSXSNhI38eSyLU6btluPkuhgPzeM/dDBAPd+IeJEdcUxTaDlzMwghqAH5gB15IjCHCQ/hnyUDRe8ZTA8sVWpb6vLoqLOZGbv3ViQMpG32FQZHWHGLZZgK7nnAGbZCQeYKC1Mh2GtzEBDr6IMZdGYm3RdqUyb646YdSu0aLvzDlh4lULiltmOJ88kQbIPMwcdqNUnCx3gC3iuNYMzbofFQVbpEjVIJ3etyrGvaCHbMRwkhqakRGqIHCeSD8HeBwPpkgVY1zSSHyNhEjlfjtTtHSaZA73hhxGSA6iRifC/vC6F/Qk4PjhHmqNEV2Tb1HjCqXTeSBy8pus6nob2i1Vzh/jkNyNRwnWx3W3yYsgckZOJPvJSYxkjbmkXUGuwJF9lrZyRgu1gRa5IAMiAMcDmOKC7rm1uOXog1WThA4ftHqrsqnDHd9jCsG7cZzxVCzA5uYF8pM8slSq8kQb3/UL9VoCnN444HwSpIH8DzxzQLioQIbbnhyUo1MnX8fAph98xzSx1fScuqgj64GIEe9y4HtPv7hWq0rZ9UlXpECYdBOIcc8ygZc0bVEjru3HjPoFERcVYwMWtH32Iwvc4e9osqF2z063V21RcEx74rKmQ79Q9VIn9lRtLcfe/JXcQ3YOMKbUN9QjIxt/aET4s3iNvsqrHA3j05KjqTXbve1AwyqMiSPdl1+lTh5YdClTQaMRPOR74ozWENth4+CqCGqSbA9fRXabXF+aGGW27V1mYkbtp94IGWtBFvGT4K2wk9MOqUp1cbxtFvIomsXCQZ97ckDDXDAeOPjihmsP4sgMeQRnt/m8/uuNxJg77IHaYaRjzBIO6yCabYuDjjO07sUu5xk4jcesBSJw99QgZbUaLCeYgG3BVLxGEeiXLJFyLDCL3zlFojMCYxEzbbFpHBUWbUJwJMcRCsKhzE22QRbGQboEXnf64KVKRyP35XRRhSabtDQeIBlUrUy4XkZYny+6rS0dxzndB45HfiuCmRiTuMeGN0RQUyBeTtLbeGXijU6cg94ndnwtyyHNcLDlG32IV204ghv24psRlLVNgfK/Jd/qHYQfXrmqw4bI3QNsDMrpFsY2ZjoqLGqZw8PfghPeT9PvYQo91szhMXEXjPcqkkiBLTO6cLRuQUNdtgQcsiOk28UUOGQtwHmgltgDjtz654IQpC1zj7wQEeMxgl6rzj7CZforfpOIxn34pZzI+r0/lQd1958VFzUG0dQuKhUvA+aBOB28F1zHOjVMHwhQVDy3i19iLROtt6RnnPu6mxWhTcPmqPO6wHhdF1b4Rv8A5RnMDRcNzxvY89sZBBB1hYkePSFNi9MHb9kVlMRMeaBTcRvO3GOXvNdZUc7F05xgMNmaimtT3+6u1sWbYbNnu6UbrAjVO7KMMkyb+zCbBWADG3W/oiueCP2HVKkbrZj1QzTi49OqJoRzRnBv7EqwIG2PFLituNrm0BFa87eBx5oHQ9rgBE8YtzVakA+5/dJBxBvPpzRaWlUz3SRIy1hOGQxKouROfCRxzyV6LSMSCDYXjwI9EBxGU88TijNYbcPd+RRRahF/uJS7mEXbO4EX4bFZpGtcyd5twNt6LqSLRuAyHOdm5VCTq7sdXLAiB1/lCdVqE5DbaOjj6Jw0RniM723i+5EbRG0nfifsEAmuA29SFR9QRac/5lHrMAbcGB4bcVRhDrWMbcQeWKaC9N7pwIAGYnqBdPCrIm1heD/G9Dq0sCIxy9JxSlaiSZnh/EqhitUGUB3TwWfWrPwi2Zm37IlWBANyMDcrrHSBFz73woF2VS04GD5c7QmWaTIgnWvlsUdTzsMjeLpZ1OT6/wAIGn1QRYe9soLBGFjw81xjNU2DT1HvoiFwzieIF0A6tV4wDIzt6hcFb83vK/3VnEEwAB1+yDXcW3x3kGOoCCxo0z/CiWNQ7DyJA8FEDBYA0EATfJWo4Dh6KKKCzh3hx9GqVcRz81FFlVTgeHqpTOO4Njd7krqiBvRWicNnkuOMExbguKIGWfNy+yLCiijX8Dflx9SlsufqFFFtgemJJm9s1SkcOP3UUT+A9Bg2D5j5hca4zjkFFEF3DuHgrgKKII9x1gJ2LrR3oyt5LiioKGjZt80hpPr9lFEAtc6wuUQ/RxjlGCiiA1Zo7ogQS2d9xipqjWfYZeaiigqR3W//ACBK1hcf8iPDBRRUCrn5hkMBkLDBDrC6iiANHF3H1CrpQuoogswWUUUVR//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9882" name="Picture 10" descr="http://roadrevelations.org/wp-content/uploads/2011/02/pickme-300x282.jpg"/>
          <p:cNvPicPr>
            <a:picLocks noChangeAspect="1" noChangeArrowheads="1"/>
          </p:cNvPicPr>
          <p:nvPr/>
        </p:nvPicPr>
        <p:blipFill>
          <a:blip r:embed="rId3" cstate="print"/>
          <a:srcRect/>
          <a:stretch>
            <a:fillRect/>
          </a:stretch>
        </p:blipFill>
        <p:spPr bwMode="auto">
          <a:xfrm>
            <a:off x="5257800" y="990600"/>
            <a:ext cx="3505200" cy="3962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Format each following week</a:t>
            </a:r>
            <a:endParaRPr lang="en-US" dirty="0">
              <a:latin typeface="+mj-lt"/>
            </a:endParaRPr>
          </a:p>
        </p:txBody>
      </p:sp>
      <p:sp>
        <p:nvSpPr>
          <p:cNvPr id="3" name="Content Placeholder 2"/>
          <p:cNvSpPr>
            <a:spLocks noGrp="1"/>
          </p:cNvSpPr>
          <p:nvPr>
            <p:ph idx="1"/>
          </p:nvPr>
        </p:nvSpPr>
        <p:spPr>
          <a:xfrm>
            <a:off x="152400" y="1295400"/>
            <a:ext cx="4648200" cy="4525963"/>
          </a:xfrm>
        </p:spPr>
        <p:txBody>
          <a:bodyPr/>
          <a:lstStyle/>
          <a:p>
            <a:r>
              <a:rPr lang="en-US" dirty="0" smtClean="0">
                <a:latin typeface="+mj-lt"/>
              </a:rPr>
              <a:t>Reading assignments for each week posted on CANVAS</a:t>
            </a:r>
          </a:p>
          <a:p>
            <a:pPr lvl="1"/>
            <a:r>
              <a:rPr lang="en-US" dirty="0" smtClean="0">
                <a:latin typeface="+mj-lt"/>
              </a:rPr>
              <a:t>Study guide</a:t>
            </a:r>
          </a:p>
          <a:p>
            <a:pPr lvl="1"/>
            <a:r>
              <a:rPr lang="en-US" dirty="0" smtClean="0">
                <a:latin typeface="+mj-lt"/>
              </a:rPr>
              <a:t>Textbook chapters</a:t>
            </a:r>
          </a:p>
          <a:p>
            <a:pPr lvl="1"/>
            <a:r>
              <a:rPr lang="en-US" dirty="0" smtClean="0">
                <a:latin typeface="+mj-lt"/>
              </a:rPr>
              <a:t>PowerPoint lectures</a:t>
            </a:r>
          </a:p>
          <a:p>
            <a:pPr lvl="1"/>
            <a:r>
              <a:rPr lang="en-US" dirty="0" smtClean="0">
                <a:latin typeface="+mj-lt"/>
              </a:rPr>
              <a:t>Written handouts</a:t>
            </a:r>
            <a:endParaRPr lang="en-US" dirty="0">
              <a:latin typeface="+mj-lt"/>
            </a:endParaRPr>
          </a:p>
        </p:txBody>
      </p:sp>
      <p:sp>
        <p:nvSpPr>
          <p:cNvPr id="83970" name="AutoShape 2" descr="data:image/jpeg;base64,/9j/4AAQSkZJRgABAQAAAQABAAD/2wCEAAkGBxQTERQUExIUFRUXGR0XFxcWGB0YHBgYGBoaFhcXGBgaHCggGCAmHBUXIjEhJSkrLi4uFx8zODMsNygtLisBCgoKDg0OGxAQGzAkHyYyLDQ3Ny0rLDAwLTc3Liw3Lzc0NCwsLC4tMC8sLDcsLCwsLCwsNy80LCw0LCwsLywsLP/AABEIAIMBgAMBIgACEQEDEQH/xAAcAAACAwEBAQEAAAAAAAAAAAAABgQFBwMIAgH/xABQEAACAQICBAgJCQQHBgcAAAABAgMAEQQFEiExQQYTF1FUYXHTBxQiMoGRkqOxCDQ1QlJyc6HRI2KCwSQzk7Kz8PFTY3SiwtIVFiVDRMPh/8QAGgEBAAMBAQEAAAAAAAAAAAAAAAMEBQIBBv/EACcRAQACAgEEAgICAwEAAAAAAAABAgMRBAUSITETQSKBYbEyUaEU/9oADAMBAAIRAxEAPwDJOCmQSY7FR4eIXLnWSbBVGtmJsbWHUd1bGvgHgtrxEt+pl7ulD5P30sfwJPilekaDHuQfD9Im9pe7o5B8P0ib2l7uthooMe5B8P0ib2l7ujkHw/SJvaXu62Gigx7kHw/SJvaXu6OQfD9Im9pe7rYaKDHuQfD9Im9pe7o5B8P0ib2l7uthooMe5B8P0ib2l7ujkHw/SJvaXu62Gigx7kHw/SJvaXu6OQfD9Im9pe7rYaKDHuQfD9Im9pe7o5B8P0ib2l7uthooMe5B8P0ib2l7ujkHw/SJvaXu62Gigx7kHw/SJvaXu6OQfD9Im9pe7rYaKDHuQfD9Im9pe7o5B8P0ib2l7uthooMe5B8P0ib2l7ujkHw/SJvaXu62Gigx7kHw/SJvaXu6OQfD9Im9pe7rYaKDHuQfD9Im9pe7o5B8P0ib2l7uthooMe5B8P0ib2l7ujkHw/SJvaXu62Gigx7kHw/SJvaXu6OQfD9Im9pe7rYaKDHuQfD9Im9pe7o5B8P0ib2l7uthooMe5B8P0ib2l7ujkHw/SJvaXu62Gigx7kHw/SJvaXu6OQfD9Im9pe7rYaKDHuQfD9Im9pe7o5B8P0ib2l7uthooMe5B8P0ib2l7ujkHw/SJvaXu62Gigx7kHw/SJvaXu6OQfD9Im9pe7rYaKDHuQfD9Im9pe7o5B8P0ib2l7uthooMf5B8P0ib2l7usw8I3Aw5biAgfTRwSpO0WtcG2o7Rr/IV6vrz/APKJP9Lh+4f5UFd8n76WP4EnxSvSNebvk/fSx/Ak+KV6RoCiiqDhRwmTCroizTEXVOYbNJuYbbDfb01za0VjcpMWK+W8UpG5lb4vGxx203C6RsAdpPUKkCsPx2ZSSycZI5Zufm5gBuHVWvcHZy+GiY7SvwJH8qhw8j5LTGl/m9OnjY62mdzPtmue55i48VPBJK10csm68TnSjI3Gw8nZtU1WPmkxNzK3rrTeF/BSPGqp0uLnS/FygXtfajj6yHm9RFZ1i+CmYRGxwvG/vQOrD0hyrD1VWz4MnduvmGl0/ncf44rk1Fo/j25R51OuyVqfOAOZz4jjGlbSRbKDzsdf5D+8KVsp4DYyYjjVXDxnaWYPJbmCLdQesnVzHZWn5Zl8eHiWKJdFF2DaSd5J3k7Sa74+LJFt29Iep8zjWp2Y4iZn716feMxaRLpSMFW4FzzsbAV2VgRcG45xWeeFbEtxmFjv5JEjkfvLoKD6nb11W8GeFb4chXJaPmO0dlS35MUyds+lTD0y2bj/AC0nz58NWorhg8WsqB0N1Nd6sxO2ZMTE6kVzknVSFZ1BN7AkAm1r2B22uPXXSsv8LUhXH5Voki/Hg2NtR4m4o8ahRQaKArliMQiC7uqDnYgD8661i3BPANnmOxGKxUkni0eqKNGKXVmcIl1N1AVNJrWLFhr1WoNkgxCP5jq33SD8K61mPDHIFyqEY7APLEsTpx0JkeRJI3YISOMZirAsDcHnrQclx4ngjlH1hf0g2P5g0E2vmWQKCzEKBtJNgO0mvqsfzVZM3zt8KZXTCYXSDBDYlk0Q5vuYu+jfcqm1iTcNYgxsb+ZIjfdYH4GpFIObeDiFU0svkfC4lSCrNNK6Pr1rKjs1wRfYBrtTjk8cywouIdHlA8powVU69VgxJ2W30E2iiigK+ZHCgliAALkk2AA2kk7BX1VLw2+jcb/w03+G1BcRyBhdSCOcG49Yr6pJ8D0pbK4yzFjfaTc+YnPTtQc2nUMFLqGOsKSASNlwNpr9lkCgsxCqNZJNgBzknZWReGLETJmeAOHDGXimAVfr3kUaHXc2FMeYcIUx2QYuZDcnDSaQ3g6JGvr1H0ige0cEXBBHONdfVK/gzkLZZAWJJOnck3PntvpooCiiig+JplQXZlUahdiALk2Auecm1c/HY/8Aax+2P1qPnmURYuBoJwWjYqSAxU3Vg62ZTca1FZHww4NxQZpgsNDJiFimCmQcfIxb9sqGxLXW6kjVQbPFMreayt2EH4V0qlyDgvBg2ZoeNuwseMleQWvfUHY29FXVAVFGYxE6IljJ5tMX+NZ/4aM7mSPD4PDkq+KLaRBsdBNEaF92kzi/UpG+rDL/AAWYJIlWQzvMBYzCeRG0t5RVYIoB2Cx9NA9UVn/g/wA4mTFYnLsRIZXgYhJDtdLB0Ldeg2vsrQKArz98oj53D9z9K9A15++UR87h+5+lBX/J++lj+BJ8Ur0jXm75P30sfwJPilekaCo4T54uEgL6i7eTGvO3X1Daf/0VkGLxLSOzuxZmNyTvP8uytP4XcD1xrLIJ5IpUXRUjy0IvezRn4qQdl72FKo8G+L6Vh7c/Fv8ADS/nVLk4smSfHpu9M5fF49J7v8p/grIpJCqCWYgKBtJOoAVtuS4MwwRxk3KrYkc+029JNUmQcFIsCrTMzTSqpJcgDRAFyI0Hm3tzk9dL2WeEOR2VnVeLbXYfVB1jXv1b68xVjB5v7l1yst+o7rhj8a+fPuWk0lcLOGT4fE8RGo8lFdid+newHN5u3r6qc43uARsIv69dL3CfgbBjXWRmkilUaPGREAsms6DBlIIBNxquNfOatZItauqzqWRxb46ZYnLXcJnBrORiotO1iDZh17at6gZLlMeFiEUQOiNZLG7Mx2sx3k/6VF4XZycJhWmChjpKig7LuwUE89r3tXsbrX8nl4rky6xRqJnwXvCtlbNDHilBJw5bjB/uXtptb90qrdgNZ6rAi4Nwa0XgrwveaURSgHS1Ai3qtXHOvBsjOXwk3i+lrMTJpxX3lACDH2A26hVPJjjPHfRs8Xk24E/Bnjx7jSk4IcITh5ArG8baiObrrVo3DAEG4OsGs0h8GuJv5eLhC79CJifRd7VoGUZcMPCsQd3C/Wc3Y+rUOwC1TcemSkat6VOp5uNmtF8U+fvwm1l3hbW+PykatZm26v8AY1qNU3CDgthMboeNQCXi76F2YaOlbS81ht0Rt5qsspOOaw3tx0ftCpSsCAQbg6waVB4N8s6IP7WXvKZsJhlijSNBooihFFybKosBc6zqG+g6kVlnglkXBS4rL520JY31aWrTjBJSRecFWrVKp8/4MYXGaPjMCyFfNfWrrvsrqQwHVegSvDTwlhGCbCRuJJp2QaKeVoqrq5uRvOiFC7TpdVOXArAPBgMNHKLSBAXX7LOS7L6C1vRUfJ+A2Bw0gliw4Mo2SSM8rL90yMdHtFMdAVl2UaOAz/FLN5C4u8sLnY+notIoOy4ddm21ajUDOcmgxUfF4mFJUvcBxex2XU7VNt4INAgeE/A4RUnxnjk0eJMYWOOKQaLOgIj0kCE2udZJA7KvvBRjDNlsbs5clmGkd9rA/mDX1D4NctVgxw3GW2CWWSVR/C7kH0imuKJVUKqhVAsFUWAA2AAagKD7ooooCqXht9G43/hpv8Nquq44zCpLG8ci6SOpR11i6sLMLjXrBoEzwM/Rcf3v+hKear8kyWDCRcThoxHHctogsdZ2m7EndVhQZpw5+ncr+7/96VReErDPlj4lolvhMwV0ZdginZTpWHM48odanmrVMx4PYaeeGeWIPLCbxPpMNAg6QsAQDr5wa75vlUOKiaHERiSNrXU33G4NwQRrG6govBgP/TIP4/8AEamqoWT5VDhYVhgjEcS30VBJtpEsdbEnaSdtTaAooooCst8IP07ln3R/jrWpVU5pwawuIminmhDywkGJyzDQKtpiwDAHytesUFtRRRQZp4X8MY5sBjiP2ULtHMbX0BIV0HPUGWx7Rz08nPsOIeOM8YjtpXLDZt1Aa29FT5oldSrKGVhZlYXBB1EEHURSnL4M8sYn+jEAm5RZZVQ/wK4X0WoFDwbTtjs6x2ORCINYDEWu2isca9ugrMRu0l5616o2XYCKCNYoY0ijXYiAKBfWdQ3k799SaArz98oj53D9z9K9A15++UR87h+5+lBX/J++lj+BJ8Ur0Dn+ZeLYaWawOgtwCbXNwFHpJFefvk/fSx/Ak+KVsfhRf+gW+1LEPU2n8ENc3nVZlLgpF8taz9zCdkfCyHEHR8x+Y0wVg0chUgg2I1g1r/BPMzPhlZj5Q1H0b/8APNVbj8ib/jb21Op9Orx4+TH6/pdGlHDeDvBpPxq8Zog6Qh0/2QO3ULaVr/Vvbqtqqzw3CrCySaCyXN7A7j2HeOururH4X/lmTGbBP3Xf6FFFFdoRUXM8vjxETwzIHjcWYHV2EEawQdYI1gipVFAucHeBmHwjmRGlkfWFaVtLQB3KAAPSbnrpjqPj8akMbSSMFRdpPqAA3kndUPKs+hxBtG+vmO2uImtZ7Y8JrRlyxOSdzEfawxE6opd2CqouSdQApXThzE0yxohILW0jq9Nt1UXhLzZmnXDA2RFEj2PnM19EH7oW/wDEDupSwrWdSOcVUz8ma37atngdLpkw/Jk9z6btRXPDm6KedR8K5Y3GLGLnadg56vMCY0k0UsYzOWGtnCj1f61A/wDHwusu6g/WZGVT/ERagdqKpMBnNyobXpalI13q7oCiqLMM8tK0S+Sy2J0hYkHet9o6+o1VNnDN5vGyW2mNGcD0gWoHKik6LPyrBWLox2CRGS/ZpAXpgy/MtPU2o0FjRRUDPpimGlZTZgtwaCfRS7g8yYNd2JFtlRcXn50raRv9lAWI9CgmgbKKT8Hnl2ssnlDarAg+lTY0xZdjxILHU1BOoopTjx0qSyxM5JjfVfejeUnbqNvRQNlFcsNJpID1V1oCiqDNcewnKq1gqi9vtNr/ACFvXVhlDMyFmJNzq7B/n8qCfRVbnObCAICDdzZWI8kHmJ3E7hVJiM5a9tJmb7KKWPqUUDbRSWc7ZBdxMi/aeJ1UdpIsKt8vzrStchlOxhQXtFfim+uvyRwoJJsALk9QoPqil7GZ0dZB0V5zt9NVxzaQ6wmIYbisTkHrBtroHKilDD8I7NosxVvsyKUPoDAXply/FGRNLRIG6+/rHVQSq8/fKI+dw/c/SvQNefvlEfO4fufpQV/yfvpY/gSfFK2DwqD+hKdwnjJ9OkvxYVj/AMn76WP4EnxStt8ImDMuXThQSyBZVCi5JiYPaw23Ckemubxuswm49orlrafqY/tlFaV4OcNfCyEnU7FR2AWJ9bH1UncH+DGIxTC8ckMV/KeRSjW3hEYXJ6yLDr2HW8DhFijSNBZUAUDs5+c1R4uG0W7pbvV+djtj+Kk7n7ZTl/ATHJKsRWPi0IAxAcWKDY2h5wa31dl99tda1EmioHMANfULV90VcpirTevti5+XlzxEXn0KKKKkVhRRRQUfDPJnxeEeKNgsl1dC3mlkOkFawuAdlxsvSrwJ4MYuPECWeNYVQbNNXLkiwA0bgDfc9Wrm0aio7Yq2tFp9ws4uXlxY7Y6z4lkXhChKZk5N7SxI6k7yt43A57WU/wAQqkh84dorWuF/BtcbCF0tCVDpRSWvotaxBH1lI1EenaBWYx5NiY8QkU+HlUs4XTjUyRm5AuJALAa/rWNUuTgt390fbd6Zz8fw/HedTH/WzYJbRoOZVH5ClrMMQZJpOZDoL6NvrN/UKakUCwGwaqSsC17k7S739s1ow+amdzsxZRlqqBIwBc6wT9Ubrc3bVmwuLHWDtBr5i80dg+FfdHivy/JoYWZo00dLduXnCD6oO2wqwoooIWYZVFMUMiXKG6nYesXG0HeKmKLCwFgNgFV2NzUKSq6yNp3A81VMnCixte55lBY+oA0DDjcIkqNHIoZWFiD8RzEc9KGUOwChjdkYoTzlCVv+VTP/ADSfsSf2T/8AbUbDOreUuxmLekm57Nd6ByU3Aqt4S/NJvuH+VWMXmjsFV3CX5pN9w/yoKTDQ6bBdl9VNOFw6xroooUdW/rPOeul7KP6xaZqCr4Q5YJom1ASIC0b21qw1gX22OwjfeqTJ8Tfi3H1gD66bZNh7DSXkXmQ9goHaljhTBoTQzDY14X/vRk82vSH8QpnqBnmB46CSP6xF1PM6+Uh9YFByyKa6learJ3ABJ1AC57BSrwcx19BtmkNfUd4+NW/COfRh0RtkOh6NrfkCPTQUUBLksfOdi1vvHUPQLCm6CPRUKNwtVFkkF5L7lF/TsH+eqmGg44vDJIjJIoZWFiDXxgMEkKBEFgN+0nrY7Sa/MbjljGvWTsH86pcVwj0POIHMN/q20DJSbjMKIsVIigBGVZQBsBJKsAN2tb+mpH/mk/Zk/sn/AO2o8mPEz6ViGCga1KnRuSNRA1XvQM2UveIVE4VS6OGbXa7ID2F1BFSMm/qh2/pXbMcGs0Txv5rixttHMR1g2PooKXJ4VaTygDbWL8+6mOkdzPhjaZHIGyaNSysOdgNaHZqOrrNd4+FK7OOUHmbUfzoGrF4RJV0ZEV15mF/9K7AUvYXhBpawVcfukGrvC4kOLig715++UR87h+5+lega8/fKI+dw/c/Sgr/k/fSx/Ak+KV6Rrzd8n76WP4EnxSvSNBznmVBpOwUc5NhUNc6gOoSrSt4TsnkaNcVEXJhBEsYJIaI6y6r9pduraL7bCs7jcEAg3B1giqmfkWxzrXhscDp2Lk0me+dx9N3xEh4tjHZm0SU5i1joi/bWMZFwom41G4xmlLWZG84uTYqV2g31W3VbcFuEzwOFclozqIO6tMhwkJYTLFHpnXxgRdLWLeda+zVSJjkRExOph7atunWtW9YtFklCbC4sbax176+qKy7wjZvLHjhGXZI+LVotys124wg72Hk6twtz1Pkv2V7tbZ3FwfPlim9bajS54QMbLDgJZIiQQV0mXasZYCRhzWUnXu20cBMyknwum+sBtFW+0BtI5xfV66YiK9ie+u/9vLVnBm1Op7Z/TL+AGfSPiViEnGKwJIBvZQPO6hs9YrSsVjI4xd3Ve07ewb6pOEGMhy+BnihiSRzoIFQLpNYkFtEC4UXP+tZdjcdJKxaRyzHaT/nV2VVtk/8APHb7lrU4s9Rv8uuyvrx9tmhzaFzZZVJ/zz1NrCMMjs6rGCXYgKF2knZW05Jg2igRHYu4HlMTe7HbbqGwdlSYM85N7hV6hwKcXWrbmfpOpJjTQmnj2aMpYD91/LFurWR6KdqX+EmVOzLPCLyKNFk2cYm2wP2gbkdpFWWYu8K90UjmrrShlOeDWFOsecjamU8xU6xVnJnTW1KB10F5XHFyaMbsNqqT6gTVDleZsZdFf2hOtrHzetjupjYXFjvoE3K00xGCfOAue3afzpwgiVFCqAoG4aqR474WQQyG1j+yc7JE3C/2gNRHVTDHnerWt6C6vSTghv8AtOzDsZiw+NWePzosNADW2rRGtmvuAquw0oPVYlSDbUVNiNXWKByi80dgqu4S/NJvuH+VWMXmjsFV3CX5pN9w/wAqCsyj+sWmalnJz+1Wmag+ZNh7DSXkXmQ9gp0k2HsNJWQnyIewUDvRRRQJk0XE4qVNzHjk7H88D+MN6xUzNJ+MZCDqVf8AmO0+oD1muvDCCwinH/ttot+HIQp9TaJ9dQ8NHpsFG80F/k0OjHfe2v0bv89dT6/FWwsNg1V+0CjjptLEzX+qwQdgUH4saYMqwiogYAaTay289V+Yc1UHCSAwzGe14pABIQPMddQdv3SLC+63XUvAZzZRazDcQb0DFelbOteLY80aqe27N8GFTZ8+sCbBes1THE6TnSBBYaYLfWBJGl6waBmyb+qHb+lT6gZL/VDt/SuPCHESpHeKMuv19E+WF51X63XbXzUFqDXxJErecoPaAfjSxlnCAEeS6uBuvrHURtFWX/jf7tBE4T5XGI+OjRUlVl1oANIFgpVrecLHfstXTI38u3OKh5nmoa2mwA3Dr7N5qzyHCMAZHXRv5oO23ORu7KC4rz98oj53D9z9K9A15++UR87h+5+lBXfJ/wDpU/gSfFK9I3rzV4Bmtmh/Af4pXojjqCbesp4a8EmwrNiMMhbDMdKSNdZhYm5dBvjN7kDzezZpPHUcdXGTHF41Kfj8i+C/fRiEbggEG4OsEVs/BaS+EiJN9R+JFJ+fcBFZ+MwjrCWN3iYExtc62UDXG2+w1HmG2nLBIIo0jXYihR6N9V8GC2O879NLqHPx8nDWIjU7WEsyqpZmCqNZJNgO00tZpwnwLWWRVmAN7MgYA84DD+VKHDLP2nmaNWPFRNo2+066mY9huB2E76XKjzcuYtqqxwuj1vji+WZ8/UNlyrPMPKAsTqLCwXULDmA3Va3rCIpCpDKSCNhFadwTz0zxeUfLXUevrqTBye+e2fat1DpfwV+Sk7j+lB4VpP2+EF9WhKbdYMYv+dJoBJAALMTZVAuSTsAG81pnDXIzjIkEbKssb6SFr6Nj5Lq1gTYg7t4FfvBvg1FhfLP7Sa2uQjZfaEH1R+Z3mucvGm+Tf0l4fU6cfjdmt28v3gVwX8XHHTAGdhqG0RKfqjnY7z6B1tl6hcdRx1W6Uikahj5s1815vedzKbegGoXHUucK1MkuFUQpP5UhMcjmNTZNpYK2zmtXSIx4/KoJv62JHPOR5XtDX+dQo+C2FB8xj1NJIw9Ra1VvA/EELiImUo0U5Ux6ZkWIMiSKkbnWy6LhtYFi5FgAKtc1w4niaMsy38111MjA3R161YA+igssNh0jXRjRUXmUWH5V1vShwamknY4mcjTj08OioToAxuY55QDvd4za97Kqje12LjqCRisOkilZEV1O0MAR+dVLcFcLfVGy9SSSKPUGtU7jqOOoP3A5ZDD/AFcaqefax/iNz+dR24PYUsWMCaRJYnXrJNydu29V+QT/ALTGa/8A5Jt/Yw1ccdQS1sLAVzxMKyIyOoZWFmU7COY1l+Ox8kGCzBmdjDiPHlUkm8M4adIwD9VJFUAbLOo+3q0aGbyV7B8KD8wmSYeNg8cKqw2EX/WrC9J+fQGXEKAseI0I7th3laPRDMbTLZSrE6BXygLW1EXN7Dg1i1bDJomWyl47TMHdWjdo2RnHn6LKVDXNwoNztIMG2quLg7hUIKwIpGwi4t+dRs8w0U0TcaivoqzLfcdE6xXDgrho4sNCY0Cl4o2cjazaANzznWfXQMl6CaVuGkhOEIADXlgGiTohr4iIaJYA2B2E2Oo1V8HkZce44lMII4jpRJK0gn4xlKTC6Ktk0HW/nXc3sLaQPOIhWRGR1DKwsynYQdoNRMHk2HibSjiVG2XF9/pr7E1Jz4knJ8TZje+KXbr0vGJVC9t7Aeigfb0XqGZqXMRGuIx8kU92jjgjeOIkhWMjyiSQqDZyOLjAvfRvu0qBuNt9VM/BnCub8SFJ1kxs0f8AcIrlkrosRSOVpVR3S7tplSGN49LawQ+TrufJsSSK7Zhho5l0ZUV1B0gG57EX9RProPrC8HsPGQRFcjYXLOf+cnnrtjsogmYNLErsBognbbbb1k1QcBcNHHgsO6oA8kMZkbex0b3Y79ZPrqVwsxFsHMb2sASb2sAykm+7UDQXuDwqRLoxqFUbhXa9L2Z4j+l4QX/2xt1BAL9l2X1irXjqD5xuTwSm8kKMftaNj7Q11BHBXC382Ts46S3q06Rc0Q8XiH8Wi8vETRjGGZ1aAtKyLKyomkFQ2Fw24X0RcjSElIABNyBYnnPPQGCyiCI3jhQH7Vrt7RuanXpK4QQmXGIBhosQBAToySGML+0AuLI1zu3Ve5UvFwovFJFa/wCzRtJVJJOpiovz7BtoLi9ef/lEfO4fufpW58dWEfKBa+Kh+6f5UFN4E3tmRP8AuX+K1vXjNeauAGfJg8assgJjKlGI1lQ31rb7ED0XrXuUbLele6l7uj07+M0eM0kco2W9K91L3dHKNlvSvdS93QO/jNHjNJHKNlvSvdS93RyjZb0r3Uvd0FrjeCWEkYtoNGxJYtHIy3J1kkX0dZ6qhPwIhvqxOKUcwaM/3oyaj8o2W9K91L3dHKNlvSvdS93XE46z7hNXkZaeK2mP2lR8CYB50+JftdR/dQVdZRlMGGJMKFSRYsWZiRt1liaW+UbLele6l7ujlGy3pXupe7pFKx6gvny38WtM/s7+M0eM0kco2W9K91L3dHKNlvSvdS93XaE7+M0eM0kco2W9K91L3dHKNlvSvdS93QO/jNRcfh45tHjUDaJJW5IsSLG1jzUpco2W9K91L3dHKNlvSvdS93QN+BijhXQiRUW5YhRa7HWWPOTzmpHjNJHKNlvSvdS93RyjZb0r3Uvd0DlhyqAhAFBZmIH2nYux7SzE+muvjNJHKNlvSvdS93RyjZb0r3Uvd0Dv4zR4zSRyjZb0r3Uvd0co2W9K91L3deByhZVLFQAXbSa29rBbn0KB6K6+M0kco2W9K91L3dHKNlvSvdS93XobJMNE0TxNGpjfSLoRqYuxdiR1sSe01KGIpJ5Rst6V7qXu6OUbLele6l7uga8fhIZipljVyt9Eka1BtcBhrANhcb7VIwxWNFRFVEUWVVAAAGwADZSZyjZb0r3Uvd0co2W9K91L3dA7PPcEHWDqPYa+YZAqhVFlUBQBuAFgPVSXyjZb0r3Uvd0co2W9K91L3dA54hlcaLgMLhrHnVg6n0MoPor5kCs6yFQXQEK28BraQB5jojV1DmpO5Rst6V7qXu6OUbLele6l7ugd/Gar3y3DmTjTDGZNIPpaO1xazkbCwsPK26hSxyjZb0r3Uvd0co2W9K91L3dA7+M1Dx+Fim0eNjVyt9Eka1vt0WGsX3220qco2W9K91L3dHKNlvSvdS93QOWGKxoqRqqIosqqAABzADZXXxmkjlGy3pXupe7o5Rst6V7qXu6BzwzLGiogCooCqo2ADUAK+pJgwIIBBFiDrBB1EEbxSVyjZb0r3Uvd0co2W9K91L3dA05fgIICTFEiEgLdRr0RrCg7lHMNVTvGaSOUbLele6l7ujlGy3pXupe7oHDQTQdNBdB9LTUi4bTJL3G+9zftrpFKFUKNQAAA5gNQGukvlGy3pXupe7o5Rst6V7qXu6Bqx2DhmYNIgZgLA3IIBN7aiN9d8IFjUIg0VGwXJ26ztpO5Rst6V7qXu6OUbLele6l7ugd/Gaxfw6PeeE/un/ppx5Rst6V7qXu6ybwg8JRjcSWjB4pPJS4sTsuxG65Goc1qBXoooo8FFFFAUUUUBRRRQFFFFAUUUUBRRRQFFFFAUUUUBRRRQFFFFAUUUUBRRRQFFFFAUUUUBRRRQFFFFAUUUUBRRRQFFFFAUUUUBRRRQFFFFAUUU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3972" name="AutoShape 4" descr="data:image/jpeg;base64,/9j/4AAQSkZJRgABAQAAAQABAAD/2wCEAAkGBxQTERQUExIUFRUXGR0XFxcWGB0YHBgYGBoaFhcXGBgaHCggGCAmHBUXIjEhJSkrLi4uFx8zODMsNygtLisBCgoKDg0OGxAQGzAkHyYyLDQ3Ny0rLDAwLTc3Liw3Lzc0NCwsLC4tMC8sLDcsLCwsLCwsNy80LCw0LCwsLywsLP/AABEIAIMBgAMBIgACEQEDEQH/xAAcAAACAwEBAQEAAAAAAAAAAAAABgQFBwMIAgH/xABQEAACAQICBAgJCQQHBgcAAAABAgMAEQQFEiExQQYTF1FUYXHTBxQiMoGRkqOxCDQ1QlJyc6HRI2KCwSQzk7Kz8PFTY3SiwtIVFiVDRMPh/8QAGgEBAAMBAQEAAAAAAAAAAAAAAAMEBQIBBv/EACcRAQACAgEEAgICAwEAAAAAAAABAgMRBAUSITETQSKBYbEyUaEU/9oADAMBAAIRAxEAPwDJOCmQSY7FR4eIXLnWSbBVGtmJsbWHUd1bGvgHgtrxEt+pl7ulD5P30sfwJPilekaDHuQfD9Im9pe7o5B8P0ib2l7uthooMe5B8P0ib2l7ujkHw/SJvaXu62Gigx7kHw/SJvaXu6OQfD9Im9pe7rYaKDHuQfD9Im9pe7o5B8P0ib2l7uthooMe5B8P0ib2l7ujkHw/SJvaXu62Gigx7kHw/SJvaXu6OQfD9Im9pe7rYaKDHuQfD9Im9pe7o5B8P0ib2l7uthooMe5B8P0ib2l7ujkHw/SJvaXu62Gigx7kHw/SJvaXu6OQfD9Im9pe7rYaKDHuQfD9Im9pe7o5B8P0ib2l7uthooMe5B8P0ib2l7ujkHw/SJvaXu62Gigx7kHw/SJvaXu6OQfD9Im9pe7rYaKDHuQfD9Im9pe7o5B8P0ib2l7uthooMe5B8P0ib2l7ujkHw/SJvaXu62Gigx7kHw/SJvaXu6OQfD9Im9pe7rYaKDHuQfD9Im9pe7o5B8P0ib2l7uthooMe5B8P0ib2l7ujkHw/SJvaXu62Gigx7kHw/SJvaXu6OQfD9Im9pe7rYaKDHuQfD9Im9pe7o5B8P0ib2l7uthooMe5B8P0ib2l7ujkHw/SJvaXu62Gigx7kHw/SJvaXu6OQfD9Im9pe7rYaKDHuQfD9Im9pe7o5B8P0ib2l7uthooMf5B8P0ib2l7usw8I3Aw5biAgfTRwSpO0WtcG2o7Rr/IV6vrz/APKJP9Lh+4f5UFd8n76WP4EnxSvSNebvk/fSx/Ak+KV6RoCiiqDhRwmTCroizTEXVOYbNJuYbbDfb01za0VjcpMWK+W8UpG5lb4vGxx203C6RsAdpPUKkCsPx2ZSSycZI5Zufm5gBuHVWvcHZy+GiY7SvwJH8qhw8j5LTGl/m9OnjY62mdzPtmue55i48VPBJK10csm68TnSjI3Gw8nZtU1WPmkxNzK3rrTeF/BSPGqp0uLnS/FygXtfajj6yHm9RFZ1i+CmYRGxwvG/vQOrD0hyrD1VWz4MnduvmGl0/ncf44rk1Fo/j25R51OuyVqfOAOZz4jjGlbSRbKDzsdf5D+8KVsp4DYyYjjVXDxnaWYPJbmCLdQesnVzHZWn5Zl8eHiWKJdFF2DaSd5J3k7Sa74+LJFt29Iep8zjWp2Y4iZn716feMxaRLpSMFW4FzzsbAV2VgRcG45xWeeFbEtxmFjv5JEjkfvLoKD6nb11W8GeFb4chXJaPmO0dlS35MUyds+lTD0y2bj/AC0nz58NWorhg8WsqB0N1Nd6sxO2ZMTE6kVzknVSFZ1BN7AkAm1r2B22uPXXSsv8LUhXH5Voki/Hg2NtR4m4o8ahRQaKArliMQiC7uqDnYgD8661i3BPANnmOxGKxUkni0eqKNGKXVmcIl1N1AVNJrWLFhr1WoNkgxCP5jq33SD8K61mPDHIFyqEY7APLEsTpx0JkeRJI3YISOMZirAsDcHnrQclx4ngjlH1hf0g2P5g0E2vmWQKCzEKBtJNgO0mvqsfzVZM3zt8KZXTCYXSDBDYlk0Q5vuYu+jfcqm1iTcNYgxsb+ZIjfdYH4GpFIObeDiFU0svkfC4lSCrNNK6Pr1rKjs1wRfYBrtTjk8cywouIdHlA8powVU69VgxJ2W30E2iiigK+ZHCgliAALkk2AA2kk7BX1VLw2+jcb/w03+G1BcRyBhdSCOcG49Yr6pJ8D0pbK4yzFjfaTc+YnPTtQc2nUMFLqGOsKSASNlwNpr9lkCgsxCqNZJNgBzknZWReGLETJmeAOHDGXimAVfr3kUaHXc2FMeYcIUx2QYuZDcnDSaQ3g6JGvr1H0ige0cEXBBHONdfVK/gzkLZZAWJJOnck3PntvpooCiiig+JplQXZlUahdiALk2Auecm1c/HY/8Aax+2P1qPnmURYuBoJwWjYqSAxU3Vg62ZTca1FZHww4NxQZpgsNDJiFimCmQcfIxb9sqGxLXW6kjVQbPFMreayt2EH4V0qlyDgvBg2ZoeNuwseMleQWvfUHY29FXVAVFGYxE6IljJ5tMX+NZ/4aM7mSPD4PDkq+KLaRBsdBNEaF92kzi/UpG+rDL/AAWYJIlWQzvMBYzCeRG0t5RVYIoB2Cx9NA9UVn/g/wA4mTFYnLsRIZXgYhJDtdLB0Ldeg2vsrQKArz98oj53D9z9K9A15++UR87h+5+lBX/J++lj+BJ8Ur0jXm75P30sfwJPilekaCo4T54uEgL6i7eTGvO3X1Daf/0VkGLxLSOzuxZmNyTvP8uytP4XcD1xrLIJ5IpUXRUjy0IvezRn4qQdl72FKo8G+L6Vh7c/Fv8ADS/nVLk4smSfHpu9M5fF49J7v8p/grIpJCqCWYgKBtJOoAVtuS4MwwRxk3KrYkc+029JNUmQcFIsCrTMzTSqpJcgDRAFyI0Hm3tzk9dL2WeEOR2VnVeLbXYfVB1jXv1b68xVjB5v7l1yst+o7rhj8a+fPuWk0lcLOGT4fE8RGo8lFdid+newHN5u3r6qc43uARsIv69dL3CfgbBjXWRmkilUaPGREAsms6DBlIIBNxquNfOatZItauqzqWRxb46ZYnLXcJnBrORiotO1iDZh17at6gZLlMeFiEUQOiNZLG7Mx2sx3k/6VF4XZycJhWmChjpKig7LuwUE89r3tXsbrX8nl4rky6xRqJnwXvCtlbNDHilBJw5bjB/uXtptb90qrdgNZ6rAi4Nwa0XgrwveaURSgHS1Ai3qtXHOvBsjOXwk3i+lrMTJpxX3lACDH2A26hVPJjjPHfRs8Xk24E/Bnjx7jSk4IcITh5ArG8baiObrrVo3DAEG4OsGs0h8GuJv5eLhC79CJifRd7VoGUZcMPCsQd3C/Wc3Y+rUOwC1TcemSkat6VOp5uNmtF8U+fvwm1l3hbW+PykatZm26v8AY1qNU3CDgthMboeNQCXi76F2YaOlbS81ht0Rt5qsspOOaw3tx0ftCpSsCAQbg6waVB4N8s6IP7WXvKZsJhlijSNBooihFFybKosBc6zqG+g6kVlnglkXBS4rL520JY31aWrTjBJSRecFWrVKp8/4MYXGaPjMCyFfNfWrrvsrqQwHVegSvDTwlhGCbCRuJJp2QaKeVoqrq5uRvOiFC7TpdVOXArAPBgMNHKLSBAXX7LOS7L6C1vRUfJ+A2Bw0gliw4Mo2SSM8rL90yMdHtFMdAVl2UaOAz/FLN5C4u8sLnY+notIoOy4ddm21ajUDOcmgxUfF4mFJUvcBxex2XU7VNt4INAgeE/A4RUnxnjk0eJMYWOOKQaLOgIj0kCE2udZJA7KvvBRjDNlsbs5clmGkd9rA/mDX1D4NctVgxw3GW2CWWSVR/C7kH0imuKJVUKqhVAsFUWAA2AAagKD7ooooCqXht9G43/hpv8Nquq44zCpLG8ci6SOpR11i6sLMLjXrBoEzwM/Rcf3v+hKear8kyWDCRcThoxHHctogsdZ2m7EndVhQZpw5+ncr+7/96VReErDPlj4lolvhMwV0ZdginZTpWHM48odanmrVMx4PYaeeGeWIPLCbxPpMNAg6QsAQDr5wa75vlUOKiaHERiSNrXU33G4NwQRrG6govBgP/TIP4/8AEamqoWT5VDhYVhgjEcS30VBJtpEsdbEnaSdtTaAooooCst8IP07ln3R/jrWpVU5pwawuIminmhDywkGJyzDQKtpiwDAHytesUFtRRRQZp4X8MY5sBjiP2ULtHMbX0BIV0HPUGWx7Rz08nPsOIeOM8YjtpXLDZt1Aa29FT5oldSrKGVhZlYXBB1EEHURSnL4M8sYn+jEAm5RZZVQ/wK4X0WoFDwbTtjs6x2ORCINYDEWu2isca9ugrMRu0l5616o2XYCKCNYoY0ijXYiAKBfWdQ3k799SaArz98oj53D9z9K9A15++UR87h+5+lBX/J++lj+BJ8Ur0Dn+ZeLYaWawOgtwCbXNwFHpJFefvk/fSx/Ak+KVsfhRf+gW+1LEPU2n8ENc3nVZlLgpF8taz9zCdkfCyHEHR8x+Y0wVg0chUgg2I1g1r/BPMzPhlZj5Q1H0b/8APNVbj8ib/jb21Op9Orx4+TH6/pdGlHDeDvBpPxq8Zog6Qh0/2QO3ULaVr/Vvbqtqqzw3CrCySaCyXN7A7j2HeOururH4X/lmTGbBP3Xf6FFFFdoRUXM8vjxETwzIHjcWYHV2EEawQdYI1gipVFAucHeBmHwjmRGlkfWFaVtLQB3KAAPSbnrpjqPj8akMbSSMFRdpPqAA3kndUPKs+hxBtG+vmO2uImtZ7Y8JrRlyxOSdzEfawxE6opd2CqouSdQApXThzE0yxohILW0jq9Nt1UXhLzZmnXDA2RFEj2PnM19EH7oW/wDEDupSwrWdSOcVUz8ma37atngdLpkw/Jk9z6btRXPDm6KedR8K5Y3GLGLnadg56vMCY0k0UsYzOWGtnCj1f61A/wDHwusu6g/WZGVT/ERagdqKpMBnNyobXpalI13q7oCiqLMM8tK0S+Sy2J0hYkHet9o6+o1VNnDN5vGyW2mNGcD0gWoHKik6LPyrBWLox2CRGS/ZpAXpgy/MtPU2o0FjRRUDPpimGlZTZgtwaCfRS7g8yYNd2JFtlRcXn50raRv9lAWI9CgmgbKKT8Hnl2ssnlDarAg+lTY0xZdjxILHU1BOoopTjx0qSyxM5JjfVfejeUnbqNvRQNlFcsNJpID1V1oCiqDNcewnKq1gqi9vtNr/ACFvXVhlDMyFmJNzq7B/n8qCfRVbnObCAICDdzZWI8kHmJ3E7hVJiM5a9tJmb7KKWPqUUDbRSWc7ZBdxMi/aeJ1UdpIsKt8vzrStchlOxhQXtFfim+uvyRwoJJsALk9QoPqil7GZ0dZB0V5zt9NVxzaQ6wmIYbisTkHrBtroHKilDD8I7NosxVvsyKUPoDAXply/FGRNLRIG6+/rHVQSq8/fKI+dw/c/SvQNefvlEfO4fufpQV/yfvpY/gSfFK2DwqD+hKdwnjJ9OkvxYVj/AMn76WP4EnxStt8ImDMuXThQSyBZVCi5JiYPaw23Ckemubxuswm49orlrafqY/tlFaV4OcNfCyEnU7FR2AWJ9bH1UncH+DGIxTC8ckMV/KeRSjW3hEYXJ6yLDr2HW8DhFijSNBZUAUDs5+c1R4uG0W7pbvV+djtj+Kk7n7ZTl/ATHJKsRWPi0IAxAcWKDY2h5wa31dl99tda1EmioHMANfULV90VcpirTevti5+XlzxEXn0KKKKkVhRRRQUfDPJnxeEeKNgsl1dC3mlkOkFawuAdlxsvSrwJ4MYuPECWeNYVQbNNXLkiwA0bgDfc9Wrm0aio7Yq2tFp9ws4uXlxY7Y6z4lkXhChKZk5N7SxI6k7yt43A57WU/wAQqkh84dorWuF/BtcbCF0tCVDpRSWvotaxBH1lI1EenaBWYx5NiY8QkU+HlUs4XTjUyRm5AuJALAa/rWNUuTgt390fbd6Zz8fw/HedTH/WzYJbRoOZVH5ClrMMQZJpOZDoL6NvrN/UKakUCwGwaqSsC17k7S739s1ow+amdzsxZRlqqBIwBc6wT9Ubrc3bVmwuLHWDtBr5i80dg+FfdHivy/JoYWZo00dLduXnCD6oO2wqwoooIWYZVFMUMiXKG6nYesXG0HeKmKLCwFgNgFV2NzUKSq6yNp3A81VMnCixte55lBY+oA0DDjcIkqNHIoZWFiD8RzEc9KGUOwChjdkYoTzlCVv+VTP/ADSfsSf2T/8AbUbDOreUuxmLekm57Nd6ByU3Aqt4S/NJvuH+VWMXmjsFV3CX5pN9w/yoKTDQ6bBdl9VNOFw6xroooUdW/rPOeul7KP6xaZqCr4Q5YJom1ASIC0b21qw1gX22OwjfeqTJ8Tfi3H1gD66bZNh7DSXkXmQ9goHaljhTBoTQzDY14X/vRk82vSH8QpnqBnmB46CSP6xF1PM6+Uh9YFByyKa6learJ3ABJ1AC57BSrwcx19BtmkNfUd4+NW/COfRh0RtkOh6NrfkCPTQUUBLksfOdi1vvHUPQLCm6CPRUKNwtVFkkF5L7lF/TsH+eqmGg44vDJIjJIoZWFiDXxgMEkKBEFgN+0nrY7Sa/MbjljGvWTsH86pcVwj0POIHMN/q20DJSbjMKIsVIigBGVZQBsBJKsAN2tb+mpH/mk/Zk/sn/AO2o8mPEz6ViGCga1KnRuSNRA1XvQM2UveIVE4VS6OGbXa7ID2F1BFSMm/qh2/pXbMcGs0Txv5rixttHMR1g2PooKXJ4VaTygDbWL8+6mOkdzPhjaZHIGyaNSysOdgNaHZqOrrNd4+FK7OOUHmbUfzoGrF4RJV0ZEV15mF/9K7AUvYXhBpawVcfukGrvC4kOLig715++UR87h+5+lega8/fKI+dw/c/Sgr/k/fSx/Ak+KV6Rrzd8n76WP4EnxSvSNBznmVBpOwUc5NhUNc6gOoSrSt4TsnkaNcVEXJhBEsYJIaI6y6r9pduraL7bCs7jcEAg3B1giqmfkWxzrXhscDp2Lk0me+dx9N3xEh4tjHZm0SU5i1joi/bWMZFwom41G4xmlLWZG84uTYqV2g31W3VbcFuEzwOFclozqIO6tMhwkJYTLFHpnXxgRdLWLeda+zVSJjkRExOph7atunWtW9YtFklCbC4sbax176+qKy7wjZvLHjhGXZI+LVotys124wg72Hk6twtz1Pkv2V7tbZ3FwfPlim9bajS54QMbLDgJZIiQQV0mXasZYCRhzWUnXu20cBMyknwum+sBtFW+0BtI5xfV66YiK9ie+u/9vLVnBm1Op7Z/TL+AGfSPiViEnGKwJIBvZQPO6hs9YrSsVjI4xd3Ve07ewb6pOEGMhy+BnihiSRzoIFQLpNYkFtEC4UXP+tZdjcdJKxaRyzHaT/nV2VVtk/8APHb7lrU4s9Rv8uuyvrx9tmhzaFzZZVJ/zz1NrCMMjs6rGCXYgKF2knZW05Jg2igRHYu4HlMTe7HbbqGwdlSYM85N7hV6hwKcXWrbmfpOpJjTQmnj2aMpYD91/LFurWR6KdqX+EmVOzLPCLyKNFk2cYm2wP2gbkdpFWWYu8K90UjmrrShlOeDWFOsecjamU8xU6xVnJnTW1KB10F5XHFyaMbsNqqT6gTVDleZsZdFf2hOtrHzetjupjYXFjvoE3K00xGCfOAue3afzpwgiVFCqAoG4aqR474WQQyG1j+yc7JE3C/2gNRHVTDHnerWt6C6vSTghv8AtOzDsZiw+NWePzosNADW2rRGtmvuAquw0oPVYlSDbUVNiNXWKByi80dgqu4S/NJvuH+VWMXmjsFV3CX5pN9w/wAqCsyj+sWmalnJz+1Wmag+ZNh7DSXkXmQ9gp0k2HsNJWQnyIewUDvRRRQJk0XE4qVNzHjk7H88D+MN6xUzNJ+MZCDqVf8AmO0+oD1muvDCCwinH/ttot+HIQp9TaJ9dQ8NHpsFG80F/k0OjHfe2v0bv89dT6/FWwsNg1V+0CjjptLEzX+qwQdgUH4saYMqwiogYAaTay289V+Yc1UHCSAwzGe14pABIQPMddQdv3SLC+63XUvAZzZRazDcQb0DFelbOteLY80aqe27N8GFTZ8+sCbBes1THE6TnSBBYaYLfWBJGl6waBmyb+qHb+lT6gZL/VDt/SuPCHESpHeKMuv19E+WF51X63XbXzUFqDXxJErecoPaAfjSxlnCAEeS6uBuvrHURtFWX/jf7tBE4T5XGI+OjRUlVl1oANIFgpVrecLHfstXTI38u3OKh5nmoa2mwA3Dr7N5qzyHCMAZHXRv5oO23ORu7KC4rz98oj53D9z9K9A15++UR87h+5+lBXfJ/wDpU/gSfFK9I3rzV4Bmtmh/Af4pXojjqCbesp4a8EmwrNiMMhbDMdKSNdZhYm5dBvjN7kDzezZpPHUcdXGTHF41Kfj8i+C/fRiEbggEG4OsEVs/BaS+EiJN9R+JFJ+fcBFZ+MwjrCWN3iYExtc62UDXG2+w1HmG2nLBIIo0jXYihR6N9V8GC2O879NLqHPx8nDWIjU7WEsyqpZmCqNZJNgO00tZpwnwLWWRVmAN7MgYA84DD+VKHDLP2nmaNWPFRNo2+066mY9huB2E76XKjzcuYtqqxwuj1vji+WZ8/UNlyrPMPKAsTqLCwXULDmA3Va3rCIpCpDKSCNhFadwTz0zxeUfLXUevrqTBye+e2fat1DpfwV+Sk7j+lB4VpP2+EF9WhKbdYMYv+dJoBJAALMTZVAuSTsAG81pnDXIzjIkEbKssb6SFr6Nj5Lq1gTYg7t4FfvBvg1FhfLP7Sa2uQjZfaEH1R+Z3mucvGm+Tf0l4fU6cfjdmt28v3gVwX8XHHTAGdhqG0RKfqjnY7z6B1tl6hcdRx1W6Uikahj5s1815vedzKbegGoXHUucK1MkuFUQpP5UhMcjmNTZNpYK2zmtXSIx4/KoJv62JHPOR5XtDX+dQo+C2FB8xj1NJIw9Ra1VvA/EELiImUo0U5Ux6ZkWIMiSKkbnWy6LhtYFi5FgAKtc1w4niaMsy38111MjA3R161YA+igssNh0jXRjRUXmUWH5V1vShwamknY4mcjTj08OioToAxuY55QDvd4za97Kqje12LjqCRisOkilZEV1O0MAR+dVLcFcLfVGy9SSSKPUGtU7jqOOoP3A5ZDD/AFcaqefax/iNz+dR24PYUsWMCaRJYnXrJNydu29V+QT/ALTGa/8A5Jt/Yw1ccdQS1sLAVzxMKyIyOoZWFmU7COY1l+Ox8kGCzBmdjDiPHlUkm8M4adIwD9VJFUAbLOo+3q0aGbyV7B8KD8wmSYeNg8cKqw2EX/WrC9J+fQGXEKAseI0I7th3laPRDMbTLZSrE6BXygLW1EXN7Dg1i1bDJomWyl47TMHdWjdo2RnHn6LKVDXNwoNztIMG2quLg7hUIKwIpGwi4t+dRs8w0U0TcaivoqzLfcdE6xXDgrho4sNCY0Cl4o2cjazaANzznWfXQMl6CaVuGkhOEIADXlgGiTohr4iIaJYA2B2E2Oo1V8HkZce44lMII4jpRJK0gn4xlKTC6Ktk0HW/nXc3sLaQPOIhWRGR1DKwsynYQdoNRMHk2HibSjiVG2XF9/pr7E1Jz4knJ8TZje+KXbr0vGJVC9t7Aeigfb0XqGZqXMRGuIx8kU92jjgjeOIkhWMjyiSQqDZyOLjAvfRvu0qBuNt9VM/BnCub8SFJ1kxs0f8AcIrlkrosRSOVpVR3S7tplSGN49LawQ+TrufJsSSK7Zhho5l0ZUV1B0gG57EX9RProPrC8HsPGQRFcjYXLOf+cnnrtjsogmYNLErsBognbbbb1k1QcBcNHHgsO6oA8kMZkbex0b3Y79ZPrqVwsxFsHMb2sASb2sAykm+7UDQXuDwqRLoxqFUbhXa9L2Z4j+l4QX/2xt1BAL9l2X1irXjqD5xuTwSm8kKMftaNj7Q11BHBXC382Ts46S3q06Rc0Q8XiH8Wi8vETRjGGZ1aAtKyLKyomkFQ2Fw24X0RcjSElIABNyBYnnPPQGCyiCI3jhQH7Vrt7RuanXpK4QQmXGIBhosQBAToySGML+0AuLI1zu3Ve5UvFwovFJFa/wCzRtJVJJOpiovz7BtoLi9ef/lEfO4fufpW58dWEfKBa+Kh+6f5UFN4E3tmRP8AuX+K1vXjNeauAGfJg8assgJjKlGI1lQ31rb7ED0XrXuUbLele6l7uj07+M0eM0kco2W9K91L3dHKNlvSvdS93QO/jNHjNJHKNlvSvdS93RyjZb0r3Uvd0FrjeCWEkYtoNGxJYtHIy3J1kkX0dZ6qhPwIhvqxOKUcwaM/3oyaj8o2W9K91L3dHKNlvSvdS93XE46z7hNXkZaeK2mP2lR8CYB50+JftdR/dQVdZRlMGGJMKFSRYsWZiRt1liaW+UbLele6l7ujlGy3pXupe7pFKx6gvny38WtM/s7+M0eM0kco2W9K91L3dHKNlvSvdS93XaE7+M0eM0kco2W9K91L3dHKNlvSvdS93QO/jNRcfh45tHjUDaJJW5IsSLG1jzUpco2W9K91L3dHKNlvSvdS93QN+BijhXQiRUW5YhRa7HWWPOTzmpHjNJHKNlvSvdS93RyjZb0r3Uvd0DlhyqAhAFBZmIH2nYux7SzE+muvjNJHKNlvSvdS93RyjZb0r3Uvd0Dv4zR4zSRyjZb0r3Uvd0co2W9K91L3deByhZVLFQAXbSa29rBbn0KB6K6+M0kco2W9K91L3dHKNlvSvdS93XobJMNE0TxNGpjfSLoRqYuxdiR1sSe01KGIpJ5Rst6V7qXu6OUbLele6l7uga8fhIZipljVyt9Eka1BtcBhrANhcb7VIwxWNFRFVEUWVVAAAGwADZSZyjZb0r3Uvd0co2W9K91L3dA7PPcEHWDqPYa+YZAqhVFlUBQBuAFgPVSXyjZb0r3Uvd0co2W9K91L3dA54hlcaLgMLhrHnVg6n0MoPor5kCs6yFQXQEK28BraQB5jojV1DmpO5Rst6V7qXu6OUbLele6l7ugd/Gar3y3DmTjTDGZNIPpaO1xazkbCwsPK26hSxyjZb0r3Uvd0co2W9K91L3dA7+M1Dx+Fim0eNjVyt9Eka1vt0WGsX3220qco2W9K91L3dHKNlvSvdS93QOWGKxoqRqqIosqqAABzADZXXxmkjlGy3pXupe7o5Rst6V7qXu6BzwzLGiogCooCqo2ADUAK+pJgwIIBBFiDrBB1EEbxSVyjZb0r3Uvd0co2W9K91L3dA05fgIICTFEiEgLdRr0RrCg7lHMNVTvGaSOUbLele6l7ujlGy3pXupe7oHDQTQdNBdB9LTUi4bTJL3G+9zftrpFKFUKNQAAA5gNQGukvlGy3pXupe7o5Rst6V7qXu6Bqx2DhmYNIgZgLA3IIBN7aiN9d8IFjUIg0VGwXJ26ztpO5Rst6V7qXu6OUbLele6l7ugd/Gaxfw6PeeE/un/ppx5Rst6V7qXu6ybwg8JRjcSWjB4pPJS4sTsuxG65Goc1qBXoooo8FFFFAUUUUBRRRQFFFFAUUUUBRRRQFFFFAUUUUBRRRQFFFFAUUUUBRRRQFFFFAUUUUBRRRQFFFFAUUUUBRRRQFFFFAUUUUBRRRQFFFFAUUUUH/2Q=="/>
          <p:cNvSpPr>
            <a:spLocks noChangeAspect="1" noChangeArrowheads="1"/>
          </p:cNvSpPr>
          <p:nvPr/>
        </p:nvSpPr>
        <p:spPr bwMode="auto">
          <a:xfrm>
            <a:off x="155575" y="-1538288"/>
            <a:ext cx="9391650" cy="32194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3974" name="Picture 6" descr="http://b.vimeocdn.com/ps/429/391/4293914_300.jpg"/>
          <p:cNvPicPr>
            <a:picLocks noChangeAspect="1" noChangeArrowheads="1"/>
          </p:cNvPicPr>
          <p:nvPr/>
        </p:nvPicPr>
        <p:blipFill>
          <a:blip r:embed="rId2" cstate="print"/>
          <a:srcRect/>
          <a:stretch>
            <a:fillRect/>
          </a:stretch>
        </p:blipFill>
        <p:spPr bwMode="auto">
          <a:xfrm>
            <a:off x="4953000" y="1600200"/>
            <a:ext cx="2857500" cy="28575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33400" y="228600"/>
            <a:ext cx="8229600" cy="990600"/>
          </a:xfrm>
        </p:spPr>
        <p:txBody>
          <a:bodyPr>
            <a:normAutofit fontScale="90000"/>
          </a:bodyPr>
          <a:lstStyle/>
          <a:p>
            <a:r>
              <a:rPr lang="en-US" dirty="0" smtClean="0"/>
              <a:t>According to Bloom’s Taxonomy (revised, 2001)…</a:t>
            </a:r>
            <a:endParaRPr lang="en-US" dirty="0"/>
          </a:p>
        </p:txBody>
      </p:sp>
      <p:sp>
        <p:nvSpPr>
          <p:cNvPr id="8" name="Content Placeholder 7"/>
          <p:cNvSpPr>
            <a:spLocks noGrp="1"/>
          </p:cNvSpPr>
          <p:nvPr>
            <p:ph sz="quarter" idx="4294967295"/>
          </p:nvPr>
        </p:nvSpPr>
        <p:spPr>
          <a:xfrm>
            <a:off x="4267200" y="1371600"/>
            <a:ext cx="4648200" cy="4419600"/>
          </a:xfrm>
        </p:spPr>
        <p:txBody>
          <a:bodyPr>
            <a:normAutofit lnSpcReduction="10000"/>
          </a:bodyPr>
          <a:lstStyle/>
          <a:p>
            <a:r>
              <a:rPr lang="en-US" dirty="0" smtClean="0"/>
              <a:t>Team-Based Learning (TBL) students are doing:</a:t>
            </a:r>
          </a:p>
          <a:p>
            <a:pPr lvl="1"/>
            <a:r>
              <a:rPr lang="en-US" sz="2400" dirty="0" smtClean="0"/>
              <a:t> Lower levels of cognitive work outside of class:</a:t>
            </a:r>
          </a:p>
          <a:p>
            <a:pPr lvl="2"/>
            <a:r>
              <a:rPr lang="en-US" sz="1800" dirty="0" smtClean="0"/>
              <a:t>Gaining knowledge</a:t>
            </a:r>
          </a:p>
          <a:p>
            <a:pPr lvl="2"/>
            <a:r>
              <a:rPr lang="en-US" sz="1800" dirty="0" smtClean="0"/>
              <a:t>Comprehension</a:t>
            </a:r>
          </a:p>
          <a:p>
            <a:pPr lvl="1"/>
            <a:r>
              <a:rPr lang="en-US" sz="2400" dirty="0" smtClean="0"/>
              <a:t>Higher forms of cognitive work are focused on in class:</a:t>
            </a:r>
          </a:p>
          <a:p>
            <a:pPr lvl="2"/>
            <a:r>
              <a:rPr lang="en-US" sz="1800" dirty="0" smtClean="0"/>
              <a:t>Application</a:t>
            </a:r>
          </a:p>
          <a:p>
            <a:pPr lvl="2"/>
            <a:r>
              <a:rPr lang="en-US" sz="1800" dirty="0" smtClean="0"/>
              <a:t>Analysis</a:t>
            </a:r>
          </a:p>
          <a:p>
            <a:pPr lvl="2"/>
            <a:r>
              <a:rPr lang="en-US" sz="1800" dirty="0" smtClean="0"/>
              <a:t>Synthesis</a:t>
            </a:r>
          </a:p>
          <a:p>
            <a:pPr lvl="2"/>
            <a:r>
              <a:rPr lang="en-US" sz="1800" dirty="0" smtClean="0"/>
              <a:t>Evaluation</a:t>
            </a:r>
          </a:p>
          <a:p>
            <a:endParaRPr lang="en-US" dirty="0"/>
          </a:p>
        </p:txBody>
      </p:sp>
      <p:pic>
        <p:nvPicPr>
          <p:cNvPr id="49154" name="Picture 2" descr="Original version of Bloom's Taxonomy pyramid."/>
          <p:cNvPicPr>
            <a:picLocks noChangeAspect="1" noChangeArrowheads="1"/>
          </p:cNvPicPr>
          <p:nvPr/>
        </p:nvPicPr>
        <p:blipFill>
          <a:blip r:embed="rId3" cstate="print"/>
          <a:srcRect/>
          <a:stretch>
            <a:fillRect/>
          </a:stretch>
        </p:blipFill>
        <p:spPr bwMode="auto">
          <a:xfrm>
            <a:off x="152400" y="1752600"/>
            <a:ext cx="4191000" cy="3733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First Activity of the Day</a:t>
            </a:r>
            <a:endParaRPr lang="en-US" dirty="0">
              <a:latin typeface="+mj-lt"/>
            </a:endParaRPr>
          </a:p>
        </p:txBody>
      </p:sp>
      <p:sp>
        <p:nvSpPr>
          <p:cNvPr id="3" name="Content Placeholder 2"/>
          <p:cNvSpPr>
            <a:spLocks noGrp="1"/>
          </p:cNvSpPr>
          <p:nvPr>
            <p:ph idx="1"/>
          </p:nvPr>
        </p:nvSpPr>
        <p:spPr>
          <a:xfrm>
            <a:off x="457200" y="1600200"/>
            <a:ext cx="3810000" cy="4525963"/>
          </a:xfrm>
        </p:spPr>
        <p:txBody>
          <a:bodyPr/>
          <a:lstStyle/>
          <a:p>
            <a:r>
              <a:rPr lang="en-US" dirty="0" smtClean="0">
                <a:latin typeface="+mj-lt"/>
              </a:rPr>
              <a:t>Individual Readiness Assurance Test (iRAT) administered </a:t>
            </a:r>
          </a:p>
          <a:p>
            <a:pPr lvl="1"/>
            <a:r>
              <a:rPr lang="en-US" dirty="0" smtClean="0">
                <a:latin typeface="+mj-lt"/>
              </a:rPr>
              <a:t>10 point quiz</a:t>
            </a:r>
          </a:p>
          <a:p>
            <a:pPr lvl="1"/>
            <a:r>
              <a:rPr lang="en-US" dirty="0" smtClean="0">
                <a:latin typeface="+mj-lt"/>
              </a:rPr>
              <a:t>8-10 items</a:t>
            </a:r>
          </a:p>
          <a:p>
            <a:pPr lvl="1"/>
            <a:r>
              <a:rPr lang="en-US" dirty="0" smtClean="0">
                <a:latin typeface="+mj-lt"/>
              </a:rPr>
              <a:t>Multiple choice</a:t>
            </a:r>
          </a:p>
          <a:p>
            <a:pPr lvl="1"/>
            <a:endParaRPr lang="en-US" dirty="0">
              <a:latin typeface="+mj-lt"/>
            </a:endParaRPr>
          </a:p>
        </p:txBody>
      </p:sp>
      <p:pic>
        <p:nvPicPr>
          <p:cNvPr id="82951" name="Picture 7" descr="https://encrypted-tbn0.gstatic.com/images?q=tbn:ANd9GcSyTJIB-r6mUvmsaPXAJ9GSBSGdZCrbMb4jSVEMkdwxsSeXG-x5"/>
          <p:cNvPicPr>
            <a:picLocks noChangeAspect="1" noChangeArrowheads="1"/>
          </p:cNvPicPr>
          <p:nvPr/>
        </p:nvPicPr>
        <p:blipFill>
          <a:blip r:embed="rId2" cstate="print"/>
          <a:srcRect/>
          <a:stretch>
            <a:fillRect/>
          </a:stretch>
        </p:blipFill>
        <p:spPr bwMode="auto">
          <a:xfrm>
            <a:off x="5029200" y="1905000"/>
            <a:ext cx="3429000" cy="3429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AutoShape 2" descr="data:image/jpeg;base64,/9j/4AAQSkZJRgABAQAAAQABAAD/2wCEAAkGBhMSERUUExQUFRQVGB8WGRgYGCMaHhgdHRsaHh4gGRsZHiYiHBokGhodHy8jIygqLCwsFx4xNTAqOiYrLCoBCQoKDgwOGg8PGiwkHxwpLCksLCkvKSopKikpKSksLCwsLCksLCkpKSkpKSwsKSksLCksKSkpKSwpLCksKSwsKf/AABEIAGgArgMBIgACEQEDEQH/xAAbAAACAgMBAAAAAAAAAAAAAAAEBQYHAAIDAf/EAE4QAAIBAgQCBQQNCQUHBQAAAAECEQADBBIhMQVBBhMiUWEUcYGRByMyNVJTdJKhsbPS0xUWJEJUgpPB0WJjcqKjM0NVZMLD8CU0RZSy/8QAGAEAAwEBAAAAAAAAAAAAAAAAAAEDBAL/xAAkEQACAQQCAgEFAAAAAAAAAAAAAQIDESExElEiYRMyQZGh8P/aAAwDAQACEQMRAD8AmnCuC4K3w3CXnweGuFrWHDE2bckuqAkkoZ1ae81quN4KY/RcPqAR+iprIt6e539sXTz91NeDXbI4ZgReWUazh122PVqQTGwBG9arguGBQTbtrHaAIMiY1geYT5taAAVucIy5vI7GWCc3kqEAAxrC6STAFdLqcJBYDBWWyMyMVwqEAqnWHXLtlnUfBNMcPw7AOVRQrGDClm2MkiGPgSB4EgUUeAWFJCYZdZkyFBkMDJmSYdhMTrSGR/iNrh6WLV63gMK4vPkANlBHZYycltzsvIHestnhRIU4LD5jc6rTD24zj3QBIBgQdwJ7qeWcAAlvNACMWtgEnLuJzsSx7J203r29wjDrlYp2yxb3bCHIJOgbSZ1A0M0rgI7T8IZ7aeR2A1wgKGwqDcIVJ7OxDqZ+qt7Y4SydYuCslMhuMwwqQiguJfs6TkaPNTdOj2EyrNkbTueYG8tqBkWAZjKsbCutno1hMuYWFUQRAkCDMyAY5nzZjG5kAQcXThljCLiRgcK6uQEHU20zDUyCy7ZFZh36DnW178kqWHkeHMFVkYa3BzCQRptHM78ppxguH2biAvaTq0LOqHtBc0ycp0EyfXpFZgujGGe0hayozIARmaAsDsjtaLG42POaAEtt+EtEYKx2mZAfJbe678vo38K5HGcGABOEsCQGA8ltnQ5+5f7sz3SKlH5r4bQdWCAcwBZiAZn3JMROoGwIBrQdEMJ8QhPeZJ1mZJMnc799MCOi7wgjTBWC2TrMow1skrDEkaQYCmddJHfRHEeD4VDYycNwbC+Y7du2hQ5WfUC209lTz3ipAvRzDiPawSARJJYwVKntMSfcsR6aMu4FGyZlB6syv9k5Sun7pI9NAiHWhwpkzrgbJXKXJGFtnKoB1aBoDBHorVsRwYEjyXDGOYwyQRLglTl1AKH1jvqSjovhoA6oEAEAEsdCIjU7dw2EmN64cW4Vh0RrjYcXIOYwNdc0nUj4TefMaBiVU4TrOCsAgB4OFtyVYqFYDLsS4jzGtvJeGtYS7bwOGIuOLahrFsSTqTIU6BQT6IopLHDgT2EzZsxXtMcwA5AkEDKBAleyO6u7rhQuHsqHAuMty0BJKxB1zEwuSRHcSKBCXo7YwWKuFfydhEVVUz1KkyyI/wATl/Xj3U6bUHYxWCu/7Hh2Bb9IFjtLbGjD2t+zabQgNK7iPGp5h+HWrNtlRFRCJYDQaKF//CgeilnAOEWmtLcNq2slWSFywqEm1tuVDHU66mgDlwro5gL1vMcDhFYMyMOotmGRmU65NpX1VC/Zq6O4WxgbbWcPYtMcQoJS0ikjq7piVXaQPVVocPwK2kCLJ1ZiTuSzFmJ85Jqv/Z5977XylPs71MCQcFu2k4ZgmuqWHUWQB4myBrJAiCdzGtbjCYG3l/VzAoAWbQZYIYEyNAQZ5zQ/D8Xbt8JwbXA5XqLPuN/9kupkxETM1yvPg1DsEu5LYiQ2h0UFVGaYIuCdIMnWkA1svg1uG4GVX1kzzMyecnzbAijcP7dbzJecqZAMKNiQf1e+o3g7+Cm0B1nW3s5XXI2ZGIPPslmUqO/LTHB8ctlbS2xdQPLCchgFwsnMx06xthJ+igBr+SjABuv2RAjKPqXbSsbhZkHrXlQQNF5/u0vwPHkuq7LdugW0ztKKNDn27OsZDtI2odelCkqAb+Z2ChQqE6p1gJiRGTXvHOgBseEEkTduaADZeX7tdX4aSuU3HykRELt82luF4yHt3bme8qWc2YlF1yZpywNYymuF7pIqKGZrw0ZiItnKq5SSY0/XXsg5tdqYDb8kdgoLjhSCNAvP92uy4JgIF14Gmy/dpFiek6IXGe+TbYW2ARNGZiqjbmBm/wAJB5itL3SxFdlZ74KIXJypGltbpExvkYfTSAkPkjfGv6l+7XnkjfGv6l+7SD867ed06y9nRsuUqgk9YLYgkRlLGJ27LTBFEvxseTLiFe66MQOyLcyWyazp7rTQ0ANxhG+Nf/L92iaQ4PjAuXuqD3QZYSQkE2yA401EE7kAHWDtXN+mtkW7lwrcCW3yEwNTmZeyJkiV/nyMMCRUDxi8q2mLozpBzBdTHrFLn6WoGuLku+1wpMDLmbqwBmmASbi6kxudhXO/0nsXMtp0eLuZDMQCGZCshtTKmImdIoA0IwM6iGLFyNdCpkzGmjT6ZimXD7Ni4RcRQTbHVqx1MQDoTygjWk1m7hLuGfElLi2wM2rQSNGAADRBLaDvaveH9I8LbW3btB1F4IVO+rk2wpJJh1yGR/YO9IY8xuDJRgXuFWBBAjY8h2e6uKCFIW4wyKNJXu29zyApBd6U2cnWl8Qstk9ykghQ0MBt2CW15Ix5VsePWiLnavmLXXMxVJylCw5SSVG3iKQiX2bcDVi3iY/kKrn2efe+18pT7O9U34FxEXrZYZ9GZCHABBUwRpUI9nn3vtfKU+zvV0BJejnDlvcOwYfNAw9kwDv7Um4Io/8AN63JOa5JEE5tSBsJjYVy6F+9+D+TWfskpyxrlgLPyAnw7vf7vxnu7yT6TXLFcHsoue5cdVt9rMzwE7yCR2fPR+L4jbtKXdsqjnB5+iknFuL4PEW+re8QpIJyggkAzExsTXLaW2NJsY2+CLHZuXoIG1zly25an115a6O219y11QDPZeNTudBuaG4dx7C2raWxfzBFCgtMkDQTpTi1i1ZQymVIBBHMESIpqSegaa2BjgigQLl4Du6w/VQJ4ZhQ62etIcdpbefUHUyBGhgEzvoaYYzj1i02W44VomIO3qpBfxGCbFLiTfbMsQuUxoGX4M7OfUKXNBxY6udHkaQzXTO8vMxtMjU1n5vJEZrsd2fTaNvMI8wrbDdI8O7BVuAs2gEETudJHcKYdaPH1U00wytixujts6FrpBEGXmQdYPfJ189cMHg8PcDJbvuwQwVW77nWdhpuD4aGu7dJsN8Z4e5Y/SFoDhOOw1gFRfdl2VWU9gAkwIQE77mToPSwsMV6PoGLB7oY6Ei4ZPnO5rUdHLesG5J1Jz6k7anmYJE+JovCcVtXZyNmy6HQ6TtMitsVxC3bXM7ZV2kg8/RRcQtxuAsWkJu3biIdDNwgGdhHmH0Vva4DZYKytcIA7BFzQA/BI2Ed1CcV4thb6qPKMhRg4ZRJBE/CUjnXbA8ewdm0ltboy21CiZ2A5mK55rs64voITo7bUQrXQN4DkCe+BzofG4HD2QDcu3EzHSbh1OpnTu1JPLU05tX1YAqZBEg94NA8c4ImJVVdmXK2YFYnYjQkGDruINdHJxTgtgaB3Ak6C5AmJOg5xv4GsXgVljIZyQInrCSB3TvHhSm50Pw0hc93R8o9zJJIaJyySCAS85okEwSKa8H6K2cNca5bmWULGkAAKNIA3yg928RNADDB4FbcwXMmTmYt9dV/7PPvfa+Up9neqyarb2efe+18pT7O9TAl/Qv3vwfyaz9klMMdh1fJJAKuGE9489L+hfvdg/k1n7JKL4pgRcySwGVgYKg5jyAk6GddO6kAv6WIGwpBZVMrqwOWZ/sgnXzVCTwdjtesfNu/h1PeP3wtkMXClXU5mBAJB8FJ181RjivExftlDetoDuUu3VMcxItc6hUUb5LQlJLAnXgh3N+z/qfh1Y/BoXD2QDmAtoMwBgwo1EjY1FcNxpkQL11hoESz3ST4k9XualXB2AsWhOaLaiQDB7I1EjY706dloU23sivTHDBr4PW2k7AEPnnc/BQ6UgGD/v8AD/6n4dPemeHD3wRctr2BIZXJ3aD2EOlI/wAmH4216Evfyt1CcXyeC0JJJZGPAcGBibJN6ycrkhVzyewwgZkA5z6KsPrB4+qq84Dw+MTZY3bUBpChbgLHIwgZ0AnWd+VWGbg8fVV6SsskajTeCA2ky3VuC+OwCoXrLoQiea9URMwdDEimy8bfvs+u7+DQlnioRQnWYchdJLXAdzy6vSuq9IP7eH+dd/DrlyVw4voZ9HcUXe6xZGJKiEzdmAYnMqnUHu5Vt0sGbDxmVCWWC4aJ107IJn0Vp0dxIdrz50YkoCEzGIB3zKN55UR0ivRbV8yrkcNLhoOjCOyCedVxY4zfBBvyS3xtr5l38OtX4QYM3bQ0+Bd/DqQ/nCfjMN67n4deXePkqR1mGEg6+2af5Kz8YevyaOc/5Eo4ZAtWwDMIokbGFGonka63WeeyqkeLEf8ASaF4LbK2Lal85CgZoIzCNDr4RXfEXnWTCZRqSz5Y/wAp+utRmALlki8kquaCQM5jlLHsad3ppjbZ51VQPBifoyigbNy51hbIhLDTtnRRt+psSSaNtvcntKgHgxP0ZRTEEVW3s8+99r5Sn2d6rImq39nn3vtfKU+zvUwJf0L978H8ms/ZJRnFcB1oUZguVw0wCdDOk7Gg+hfvdg/k1n7JKM4pgluBMzlMrq4gjUg6AzvSAW9LUzYUqXVTK9pgcszzygnWoJ5B/wAxh/Vc/Dqe9KkzYUqXVTK9pw0EgjeATrUE8h/v8P6Bc/DrLWWdI00n47Z4MB/zGG/1Pw6sngoC4eyoOYC2gzAGDCjUabGq28iH7Rh/Vd+5VlcGYLh7QBDAW1GZQYMKNR4U6K2c1fsIekGJKYnOty0JtqGVg5YgFojIp01rlZ6QkaE2jy2vj6eporjGMFrEl89sEooh84IgttlQ7yPmiuP5zaRnsfOuj/t020mKztoX8Cw2W+s3y5a71kM11tcriED2wASD3/q+NTo3B4+qoNwK0oxC/pGfPd6whrlxzOVxCB0AGh79kFTprg8fVVY5WCb2VhdwAkxfsRJ+M7+cJXnkI/aMP/qfcra9g1k/pFjc8n7/APBWvkQ/aLHqufcrE1vBsWtslPQewEF09ZbuFmWcmbswp3zAamjulqB8PGYL2lgsGjnp2ATNAdB7IQXvbEuEss5A3ZhTvmA1NNOkV4C2jZguW4pGYNrowjsAmdeQ5VsivGzMsn5XIKOFH421/Dvfh1jcJMH223/DvfcqSDpA/wDd+lb4+u1Xr8faCCbQkEai8PrtVH449fs7+SfZIuHR1VsAzCLqBodBqJ5f1rzG2Wfs5VZd9WI21GgU6TXvDYFq2Ac0IokbGANfMf510us89lVI8WI+pTWogK0tEMSVGpj/AGjxHIe4/wDJppaa5IlVA8GJ/wCkUvaxczZmOYzA9sIjwEJR2HDiAQsd+csfpUTQATFVt7PPvfa+Up9neqyqrX2efe+18pT7O9TQEw6Fj/07B/JrP2SUXxTBC4ElshVwwOm/hPP10J0L97sH8ms/ZJRPGMGlzq875MrgqZAkwe/nRYADpZbzYUgsFMr2mUxM7QoJ15QKhH5LY69ba9Nu9/O3U96QuBY7TBYZTLAwSDt2dRPhUT4bjVw4YJfVi5zTca9cgneJA31MVnqKF8lqbklgWtwwgSb1kDvyXR/26sbgsLh7Kg5gttAGUaNCjUeBqM/nCTvcw5B71ux9W1SfgxAw9oA5gLagMAYIgaidYNFNRzYVRyeyL9L8MrYgHrbaHIJDhp3PwVIpH5Evx9n5tz7lPel+HVr4PWohyDRlYnc69mkbYNBr5Ra+Y/8ASoVF5PBeD8VkN4DgwMTZPXWmhiQoDy3YbQZlA2M+irCa5pz9VV3wKwnlVk9fbJDEhQjgscjiBOm2voqw2uac/VV6WIkav1FYXMGsn9IsxJ/Vud/+GvPI1/aLPzbn3a9uYO3J/SLe5/3b99ajCJ+0W/4b1la9I0J42SroPYVBeIuJcllnIGGWFO+cDemnSK8Fto+YLkuK3amDowjsgmde7lSvoPaVBei4tyWWcqsMvZMSG7/Cjul6hsPBYJ2lMspI58l1rYnaBleZ2ZHuK8QTEWzbe8qiZJtvdU+aQm1EJx0C3k62yQFyyzXSTpEklN6Q+Qp+02v4dz+lePgUj/3Nn+Hc/pWfnL0XcI+yzOGwLVsAyAiieR7I1Hga6XWcHshSPFiPqU1y4cQLVsAz2F1iAdBrr/OtsSrmQAsEc2IP0Ka2oyApsEsDkQyJjO3rPZoy2zzqEA8GJ+gqKGt2LoJML4e2Nt82iLTXJ7QQDwJJ+kCgAgVW3s8+99r5Sn2d6rKqtfZ5977XylPs71dAO+iXS3BJgMKr4vDKy4e0CDfQEEW1BBBbQg0di+lPD7mUHG4SFYNHX2zMbTLd+vorKygBb0l6S4K7hmXy7CAgqZN1G1B+CjE6+FQpuJYQb8QwZ82Y/wA6ysqU6cZbKQm1o3HEsHHvjg/839an3CulmBt2LSeWYU5UUT16CYA5F5HprKynGnGOhSm5bI10t49grl8MuPwq9gfrZ9iedto9G9IhxHBn/wCRwnqb+te1lcOjFu7O1UklZB/BOJYJcTac8QwhCtmics9lv1mMDfn3VPD0zwP7Zhf49v79ZWV3GCirI4lJyd2V1dxeDzH9PwsSeZ7/AAatRjcH+34X6fvVlZUnRiW5MkvQ7j+Csi6TjsK2Yr/vFSIB+G2voo3pP0mwN2wVGNwqnMDPWq+3gjzWVlV4rjYi2+VyH+V4P/iGF/8AP3qx8Xg/+IYXbx+9XlZUfhiX5y7LAwHS/AraRfLMKYVRPX2xMAci0jzGt7vTPCT2cZgY/tYhP5GsrK02MpoOmmG/bOH/AP2V/rW1vpnhJ7WMwMeGIWfpasrKLAEfnpgP2zCfx7f3qr72a+kWFv4G2tnEWLjDEKSEuoxA6u6JhWOkkeusrKYH/9k="/>
          <p:cNvSpPr>
            <a:spLocks noChangeAspect="1" noChangeArrowheads="1"/>
          </p:cNvSpPr>
          <p:nvPr/>
        </p:nvSpPr>
        <p:spPr bwMode="auto">
          <a:xfrm>
            <a:off x="155575" y="-593725"/>
            <a:ext cx="2076450" cy="1238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1924" name="Picture 4" descr="http://www.teambasedlearning.org/Resources/Pictures/ifat.jpg"/>
          <p:cNvPicPr>
            <a:picLocks noChangeAspect="1" noChangeArrowheads="1"/>
          </p:cNvPicPr>
          <p:nvPr/>
        </p:nvPicPr>
        <p:blipFill>
          <a:blip r:embed="rId3" cstate="print"/>
          <a:srcRect/>
          <a:stretch>
            <a:fillRect/>
          </a:stretch>
        </p:blipFill>
        <p:spPr bwMode="auto">
          <a:xfrm>
            <a:off x="5638800" y="1676400"/>
            <a:ext cx="2381250" cy="2971801"/>
          </a:xfrm>
          <a:prstGeom prst="rect">
            <a:avLst/>
          </a:prstGeom>
          <a:noFill/>
        </p:spPr>
      </p:pic>
      <p:sp>
        <p:nvSpPr>
          <p:cNvPr id="4" name="Title 3"/>
          <p:cNvSpPr>
            <a:spLocks noGrp="1"/>
          </p:cNvSpPr>
          <p:nvPr>
            <p:ph type="title" idx="4294967295"/>
          </p:nvPr>
        </p:nvSpPr>
        <p:spPr>
          <a:xfrm>
            <a:off x="0" y="274638"/>
            <a:ext cx="8229600" cy="1143000"/>
          </a:xfrm>
        </p:spPr>
        <p:txBody>
          <a:bodyPr/>
          <a:lstStyle/>
          <a:p>
            <a:r>
              <a:rPr lang="en-US" dirty="0" smtClean="0">
                <a:latin typeface="+mj-lt"/>
              </a:rPr>
              <a:t>Next Activity</a:t>
            </a:r>
            <a:endParaRPr lang="en-US" dirty="0">
              <a:latin typeface="+mj-lt"/>
            </a:endParaRPr>
          </a:p>
        </p:txBody>
      </p:sp>
      <p:sp>
        <p:nvSpPr>
          <p:cNvPr id="5" name="Content Placeholder 4"/>
          <p:cNvSpPr>
            <a:spLocks noGrp="1"/>
          </p:cNvSpPr>
          <p:nvPr>
            <p:ph idx="4294967295"/>
          </p:nvPr>
        </p:nvSpPr>
        <p:spPr>
          <a:xfrm>
            <a:off x="0" y="1371600"/>
            <a:ext cx="5257800" cy="4525963"/>
          </a:xfrm>
        </p:spPr>
        <p:txBody>
          <a:bodyPr/>
          <a:lstStyle/>
          <a:p>
            <a:r>
              <a:rPr lang="en-US" dirty="0" smtClean="0"/>
              <a:t>Group Readiness Assurance Test (gRAT)</a:t>
            </a:r>
          </a:p>
          <a:p>
            <a:pPr lvl="1"/>
            <a:r>
              <a:rPr lang="en-US" dirty="0" smtClean="0"/>
              <a:t>Same test</a:t>
            </a:r>
          </a:p>
          <a:p>
            <a:pPr lvl="1"/>
            <a:r>
              <a:rPr lang="en-US" dirty="0" smtClean="0"/>
              <a:t>Students in their assigned groups</a:t>
            </a:r>
          </a:p>
          <a:p>
            <a:pPr lvl="1"/>
            <a:r>
              <a:rPr lang="en-US" dirty="0" smtClean="0"/>
              <a:t>Discuss answers before scratching off covering to expose correct answer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Appeal Process</a:t>
            </a:r>
            <a:endParaRPr lang="en-US" dirty="0">
              <a:latin typeface="+mj-lt"/>
            </a:endParaRPr>
          </a:p>
        </p:txBody>
      </p:sp>
      <p:sp>
        <p:nvSpPr>
          <p:cNvPr id="3" name="Content Placeholder 2"/>
          <p:cNvSpPr>
            <a:spLocks noGrp="1"/>
          </p:cNvSpPr>
          <p:nvPr>
            <p:ph idx="1"/>
          </p:nvPr>
        </p:nvSpPr>
        <p:spPr>
          <a:xfrm>
            <a:off x="457200" y="1600201"/>
            <a:ext cx="8229600" cy="4191000"/>
          </a:xfrm>
        </p:spPr>
        <p:txBody>
          <a:bodyPr/>
          <a:lstStyle/>
          <a:p>
            <a:r>
              <a:rPr lang="en-US" dirty="0" smtClean="0">
                <a:latin typeface="+mj-lt"/>
              </a:rPr>
              <a:t>Student have opportunity to challenge test responses which they got wrong (in their groups)</a:t>
            </a:r>
          </a:p>
          <a:p>
            <a:pPr lvl="1"/>
            <a:r>
              <a:rPr lang="en-US" dirty="0" smtClean="0">
                <a:latin typeface="+mj-lt"/>
              </a:rPr>
              <a:t>Must use reading material to support their appeal</a:t>
            </a:r>
          </a:p>
          <a:p>
            <a:pPr lvl="1"/>
            <a:r>
              <a:rPr lang="en-US" dirty="0" smtClean="0">
                <a:latin typeface="+mj-lt"/>
              </a:rPr>
              <a:t>If instructor agrees, the lost point(s) are restored to the group</a:t>
            </a:r>
            <a:endParaRPr lang="en-US"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20-30 Minute Lecture</a:t>
            </a:r>
            <a:endParaRPr lang="en-US" dirty="0">
              <a:latin typeface="+mj-lt"/>
            </a:endParaRPr>
          </a:p>
        </p:txBody>
      </p:sp>
      <p:sp>
        <p:nvSpPr>
          <p:cNvPr id="3" name="Content Placeholder 2"/>
          <p:cNvSpPr>
            <a:spLocks noGrp="1"/>
          </p:cNvSpPr>
          <p:nvPr>
            <p:ph idx="1"/>
          </p:nvPr>
        </p:nvSpPr>
        <p:spPr>
          <a:xfrm>
            <a:off x="0" y="1371600"/>
            <a:ext cx="3657600" cy="4525963"/>
          </a:xfrm>
        </p:spPr>
        <p:txBody>
          <a:bodyPr>
            <a:normAutofit lnSpcReduction="10000"/>
          </a:bodyPr>
          <a:lstStyle/>
          <a:p>
            <a:r>
              <a:rPr lang="en-US" dirty="0" smtClean="0">
                <a:latin typeface="+mj-lt"/>
              </a:rPr>
              <a:t>Highlighting concepts which students are having more difficulty with</a:t>
            </a:r>
          </a:p>
          <a:p>
            <a:r>
              <a:rPr lang="en-US" dirty="0" smtClean="0">
                <a:latin typeface="+mj-lt"/>
              </a:rPr>
              <a:t>Allows students to get clarification of individual questions</a:t>
            </a:r>
          </a:p>
          <a:p>
            <a:endParaRPr lang="en-US" dirty="0"/>
          </a:p>
        </p:txBody>
      </p:sp>
      <p:pic>
        <p:nvPicPr>
          <p:cNvPr id="86018" name="Picture 2" descr="http://www.wdw.utoronto.ca/images/uploads/J_College_Life_Cheryl_classroom1.jpg"/>
          <p:cNvPicPr>
            <a:picLocks noChangeAspect="1" noChangeArrowheads="1"/>
          </p:cNvPicPr>
          <p:nvPr/>
        </p:nvPicPr>
        <p:blipFill>
          <a:blip r:embed="rId2" cstate="print"/>
          <a:srcRect/>
          <a:stretch>
            <a:fillRect/>
          </a:stretch>
        </p:blipFill>
        <p:spPr bwMode="auto">
          <a:xfrm>
            <a:off x="3657600" y="1447800"/>
            <a:ext cx="5486400" cy="439102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latin typeface="+mj-lt"/>
              </a:rPr>
              <a:t>Group Activities</a:t>
            </a:r>
            <a:endParaRPr lang="en-US" dirty="0">
              <a:latin typeface="+mj-lt"/>
            </a:endParaRPr>
          </a:p>
        </p:txBody>
      </p:sp>
      <p:sp>
        <p:nvSpPr>
          <p:cNvPr id="3" name="Content Placeholder 2"/>
          <p:cNvSpPr>
            <a:spLocks noGrp="1"/>
          </p:cNvSpPr>
          <p:nvPr>
            <p:ph idx="1"/>
          </p:nvPr>
        </p:nvSpPr>
        <p:spPr>
          <a:xfrm>
            <a:off x="4495800" y="1447800"/>
            <a:ext cx="4038600" cy="4525963"/>
          </a:xfrm>
        </p:spPr>
        <p:txBody>
          <a:bodyPr>
            <a:normAutofit fontScale="77500" lnSpcReduction="20000"/>
          </a:bodyPr>
          <a:lstStyle/>
          <a:p>
            <a:r>
              <a:rPr lang="en-US" dirty="0" smtClean="0">
                <a:latin typeface="+mj-lt"/>
              </a:rPr>
              <a:t>Following lecture, small groups convene for generalization activities</a:t>
            </a:r>
          </a:p>
          <a:p>
            <a:pPr lvl="1"/>
            <a:r>
              <a:rPr lang="en-US" dirty="0" smtClean="0">
                <a:latin typeface="+mj-lt"/>
              </a:rPr>
              <a:t>All groups work on the same problems</a:t>
            </a:r>
          </a:p>
          <a:p>
            <a:pPr lvl="1"/>
            <a:r>
              <a:rPr lang="en-US" dirty="0" smtClean="0">
                <a:latin typeface="+mj-lt"/>
              </a:rPr>
              <a:t>Instructor is available to guide students when assistance is requested</a:t>
            </a:r>
          </a:p>
          <a:p>
            <a:pPr lvl="1"/>
            <a:r>
              <a:rPr lang="en-US" dirty="0" smtClean="0">
                <a:latin typeface="+mj-lt"/>
              </a:rPr>
              <a:t>Groups uploaded completed activities to CANVAS</a:t>
            </a:r>
          </a:p>
          <a:p>
            <a:pPr lvl="1"/>
            <a:r>
              <a:rPr lang="en-US" dirty="0" smtClean="0">
                <a:latin typeface="+mj-lt"/>
              </a:rPr>
              <a:t>A group grade was assigned for correct completion</a:t>
            </a:r>
            <a:endParaRPr lang="en-US" dirty="0">
              <a:latin typeface="+mj-lt"/>
            </a:endParaRPr>
          </a:p>
        </p:txBody>
      </p:sp>
      <p:pic>
        <p:nvPicPr>
          <p:cNvPr id="88066" name="Picture 2" descr="http://goodnewsloves.com/beta/beta/wp-content/uploads/2013/02/small_group__10.jpg"/>
          <p:cNvPicPr>
            <a:picLocks noChangeAspect="1" noChangeArrowheads="1"/>
          </p:cNvPicPr>
          <p:nvPr/>
        </p:nvPicPr>
        <p:blipFill>
          <a:blip r:embed="rId2" cstate="print"/>
          <a:srcRect/>
          <a:stretch>
            <a:fillRect/>
          </a:stretch>
        </p:blipFill>
        <p:spPr bwMode="auto">
          <a:xfrm>
            <a:off x="0" y="1143000"/>
            <a:ext cx="4495800" cy="47434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Peer Evaluation</a:t>
            </a:r>
            <a:endParaRPr lang="en-US" dirty="0">
              <a:latin typeface="+mj-lt"/>
            </a:endParaRPr>
          </a:p>
        </p:txBody>
      </p:sp>
      <p:sp>
        <p:nvSpPr>
          <p:cNvPr id="3" name="Content Placeholder 2"/>
          <p:cNvSpPr>
            <a:spLocks noGrp="1"/>
          </p:cNvSpPr>
          <p:nvPr>
            <p:ph idx="1"/>
          </p:nvPr>
        </p:nvSpPr>
        <p:spPr/>
        <p:txBody>
          <a:bodyPr/>
          <a:lstStyle/>
          <a:p>
            <a:r>
              <a:rPr lang="en-US" dirty="0" smtClean="0">
                <a:latin typeface="+mj-lt"/>
              </a:rPr>
              <a:t>Peers evaluated each other near the end of the quarter</a:t>
            </a:r>
          </a:p>
          <a:p>
            <a:pPr lvl="1"/>
            <a:r>
              <a:rPr lang="en-US" dirty="0" smtClean="0">
                <a:latin typeface="+mj-lt"/>
              </a:rPr>
              <a:t>Not allowed to give all group members the same score</a:t>
            </a:r>
          </a:p>
          <a:p>
            <a:pPr lvl="1"/>
            <a:r>
              <a:rPr lang="en-US" dirty="0" smtClean="0">
                <a:latin typeface="+mj-lt"/>
              </a:rPr>
              <a:t>Had to determine how much they felt each member had contributed to the group</a:t>
            </a:r>
          </a:p>
          <a:p>
            <a:pPr lvl="1"/>
            <a:r>
              <a:rPr lang="en-US" dirty="0" smtClean="0">
                <a:latin typeface="+mj-lt"/>
              </a:rPr>
              <a:t>Percentage of their grade included these cumulative scores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Results</a:t>
            </a:r>
            <a:endParaRPr lang="en-US" dirty="0">
              <a:latin typeface="+mj-lt"/>
            </a:endParaRPr>
          </a:p>
        </p:txBody>
      </p:sp>
      <p:sp>
        <p:nvSpPr>
          <p:cNvPr id="3" name="Content Placeholder 2"/>
          <p:cNvSpPr>
            <a:spLocks noGrp="1"/>
          </p:cNvSpPr>
          <p:nvPr>
            <p:ph idx="1"/>
          </p:nvPr>
        </p:nvSpPr>
        <p:spPr>
          <a:xfrm>
            <a:off x="457200" y="1295400"/>
            <a:ext cx="8229600" cy="4525963"/>
          </a:xfrm>
        </p:spPr>
        <p:txBody>
          <a:bodyPr>
            <a:normAutofit fontScale="92500" lnSpcReduction="10000"/>
          </a:bodyPr>
          <a:lstStyle/>
          <a:p>
            <a:r>
              <a:rPr lang="en-US" dirty="0" smtClean="0">
                <a:latin typeface="+mj-lt"/>
              </a:rPr>
              <a:t>The groups bonded over time. </a:t>
            </a:r>
          </a:p>
          <a:p>
            <a:pPr lvl="1"/>
            <a:r>
              <a:rPr lang="en-US" dirty="0" smtClean="0">
                <a:latin typeface="+mj-lt"/>
              </a:rPr>
              <a:t>As a result, quieter students were more willing to contribute to the discussions</a:t>
            </a:r>
          </a:p>
          <a:p>
            <a:pPr lvl="1"/>
            <a:r>
              <a:rPr lang="en-US" dirty="0" smtClean="0">
                <a:latin typeface="+mj-lt"/>
              </a:rPr>
              <a:t>Students were not willing to “penalize” each other with the peer evaluations</a:t>
            </a:r>
          </a:p>
          <a:p>
            <a:r>
              <a:rPr lang="en-US" dirty="0" smtClean="0">
                <a:latin typeface="+mj-lt"/>
              </a:rPr>
              <a:t>Fear of “not learning anything” because there was not much lecture</a:t>
            </a:r>
          </a:p>
          <a:p>
            <a:r>
              <a:rPr lang="en-US" dirty="0" smtClean="0">
                <a:latin typeface="+mj-lt"/>
              </a:rPr>
              <a:t>Students appreciated the immediate feedback afforded by the testing process</a:t>
            </a:r>
          </a:p>
          <a:p>
            <a:r>
              <a:rPr lang="en-US" dirty="0" smtClean="0">
                <a:latin typeface="+mj-lt"/>
              </a:rPr>
              <a:t>Motivated students to prepare in advance of class</a:t>
            </a:r>
          </a:p>
          <a:p>
            <a:endParaRPr lang="en-US"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What I would do differently</a:t>
            </a:r>
            <a:endParaRPr lang="en-US" dirty="0">
              <a:latin typeface="+mj-lt"/>
            </a:endParaRPr>
          </a:p>
        </p:txBody>
      </p:sp>
      <p:sp>
        <p:nvSpPr>
          <p:cNvPr id="3" name="Content Placeholder 2"/>
          <p:cNvSpPr>
            <a:spLocks noGrp="1"/>
          </p:cNvSpPr>
          <p:nvPr>
            <p:ph idx="1"/>
          </p:nvPr>
        </p:nvSpPr>
        <p:spPr>
          <a:xfrm>
            <a:off x="3505200" y="1600200"/>
            <a:ext cx="5181600" cy="4525963"/>
          </a:xfrm>
        </p:spPr>
        <p:txBody>
          <a:bodyPr/>
          <a:lstStyle/>
          <a:p>
            <a:r>
              <a:rPr lang="en-US" dirty="0" smtClean="0">
                <a:latin typeface="+mj-lt"/>
              </a:rPr>
              <a:t>Perhaps more lecture time on more complex issues</a:t>
            </a:r>
          </a:p>
          <a:p>
            <a:r>
              <a:rPr lang="en-US" dirty="0" smtClean="0">
                <a:latin typeface="+mj-lt"/>
              </a:rPr>
              <a:t>Not sure I would continue to use the peer evaluations</a:t>
            </a:r>
          </a:p>
          <a:p>
            <a:r>
              <a:rPr lang="en-US" dirty="0" smtClean="0">
                <a:latin typeface="+mj-lt"/>
              </a:rPr>
              <a:t>No grade for group activities</a:t>
            </a:r>
          </a:p>
          <a:p>
            <a:r>
              <a:rPr lang="en-US" dirty="0" smtClean="0">
                <a:latin typeface="+mj-lt"/>
              </a:rPr>
              <a:t>Course feedback earlier in the quarter </a:t>
            </a:r>
          </a:p>
          <a:p>
            <a:endParaRPr lang="en-US" dirty="0"/>
          </a:p>
        </p:txBody>
      </p:sp>
      <p:pic>
        <p:nvPicPr>
          <p:cNvPr id="8194" name="Picture 2" descr="https://encrypted-tbn3.gstatic.com/images?q=tbn:ANd9GcTu5yj5m7SrVuEsE2Aw3hG-yyR5KLgOrzfk6EgCmsZQ6UhwFeUc"/>
          <p:cNvPicPr>
            <a:picLocks noChangeAspect="1" noChangeArrowheads="1"/>
          </p:cNvPicPr>
          <p:nvPr/>
        </p:nvPicPr>
        <p:blipFill>
          <a:blip r:embed="rId3" cstate="print"/>
          <a:srcRect/>
          <a:stretch>
            <a:fillRect/>
          </a:stretch>
        </p:blipFill>
        <p:spPr bwMode="auto">
          <a:xfrm>
            <a:off x="0" y="1828800"/>
            <a:ext cx="3505200" cy="3124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j-lt"/>
              </a:rPr>
              <a:t>What we both found</a:t>
            </a:r>
            <a:endParaRPr lang="en-US" dirty="0">
              <a:latin typeface="+mj-lt"/>
            </a:endParaRPr>
          </a:p>
        </p:txBody>
      </p:sp>
      <p:sp>
        <p:nvSpPr>
          <p:cNvPr id="3" name="Content Placeholder 2"/>
          <p:cNvSpPr>
            <a:spLocks noGrp="1"/>
          </p:cNvSpPr>
          <p:nvPr>
            <p:ph idx="1"/>
          </p:nvPr>
        </p:nvSpPr>
        <p:spPr/>
        <p:txBody>
          <a:bodyPr/>
          <a:lstStyle/>
          <a:p>
            <a:r>
              <a:rPr lang="en-US" dirty="0">
                <a:latin typeface="+mn-lt"/>
              </a:rPr>
              <a:t>Increased </a:t>
            </a:r>
            <a:r>
              <a:rPr lang="en-US" dirty="0" smtClean="0">
                <a:latin typeface="+mn-lt"/>
              </a:rPr>
              <a:t>anxiety initially</a:t>
            </a:r>
            <a:endParaRPr lang="en-US" dirty="0">
              <a:latin typeface="+mn-lt"/>
            </a:endParaRPr>
          </a:p>
          <a:p>
            <a:r>
              <a:rPr lang="en-US" dirty="0">
                <a:latin typeface="+mn-lt"/>
              </a:rPr>
              <a:t>Negative Initial response to giving feedback</a:t>
            </a:r>
          </a:p>
          <a:p>
            <a:r>
              <a:rPr lang="en-US" dirty="0" smtClean="0">
                <a:latin typeface="+mn-lt"/>
              </a:rPr>
              <a:t>polarizing response to format by the end</a:t>
            </a:r>
          </a:p>
          <a:p>
            <a:r>
              <a:rPr lang="en-US" dirty="0" smtClean="0">
                <a:latin typeface="+mn-lt"/>
              </a:rPr>
              <a:t>Lecture still important component</a:t>
            </a:r>
          </a:p>
          <a:p>
            <a:pPr>
              <a:buNone/>
            </a:pPr>
            <a:endParaRPr lang="en-US" dirty="0" smtClean="0"/>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1275.photobucket.com/albums/y446/porschalink/Jasmine%20Porsche%20Centre/AnyQuestions_zps6309316a.jpg"/>
          <p:cNvPicPr>
            <a:picLocks noChangeAspect="1" noChangeArrowheads="1"/>
          </p:cNvPicPr>
          <p:nvPr/>
        </p:nvPicPr>
        <p:blipFill>
          <a:blip r:embed="rId2" cstate="print"/>
          <a:srcRect/>
          <a:stretch>
            <a:fillRect/>
          </a:stretch>
        </p:blipFill>
        <p:spPr bwMode="auto">
          <a:xfrm>
            <a:off x="2590800" y="381000"/>
            <a:ext cx="4648200" cy="506730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657600" y="274638"/>
            <a:ext cx="4572000" cy="1143000"/>
          </a:xfrm>
        </p:spPr>
        <p:txBody>
          <a:bodyPr/>
          <a:lstStyle/>
          <a:p>
            <a:r>
              <a:rPr lang="en-US" dirty="0" smtClean="0">
                <a:latin typeface="+mj-lt"/>
              </a:rPr>
              <a:t>Traditional Model</a:t>
            </a:r>
            <a:endParaRPr lang="en-US" dirty="0">
              <a:latin typeface="+mj-lt"/>
            </a:endParaRPr>
          </a:p>
        </p:txBody>
      </p:sp>
      <p:sp>
        <p:nvSpPr>
          <p:cNvPr id="3" name="Content Placeholder 2"/>
          <p:cNvSpPr>
            <a:spLocks noGrp="1"/>
          </p:cNvSpPr>
          <p:nvPr>
            <p:ph idx="4294967295"/>
          </p:nvPr>
        </p:nvSpPr>
        <p:spPr>
          <a:xfrm>
            <a:off x="3200400" y="1295400"/>
            <a:ext cx="5791200" cy="4419600"/>
          </a:xfrm>
        </p:spPr>
        <p:txBody>
          <a:bodyPr>
            <a:normAutofit/>
          </a:bodyPr>
          <a:lstStyle/>
          <a:p>
            <a:r>
              <a:rPr lang="en-US" dirty="0" smtClean="0">
                <a:latin typeface="+mj-lt"/>
              </a:rPr>
              <a:t>First exposure occurs via lecture in class</a:t>
            </a:r>
          </a:p>
          <a:p>
            <a:r>
              <a:rPr lang="en-US" dirty="0" smtClean="0">
                <a:latin typeface="+mj-lt"/>
              </a:rPr>
              <a:t>Student assimilate knowledge through homework</a:t>
            </a:r>
          </a:p>
          <a:p>
            <a:r>
              <a:rPr lang="en-US" dirty="0" smtClean="0">
                <a:latin typeface="+mj-lt"/>
              </a:rPr>
              <a:t>With the present model, this process is “flipped”.</a:t>
            </a:r>
            <a:endParaRPr lang="en-US" dirty="0">
              <a:latin typeface="+mj-lt"/>
            </a:endParaRPr>
          </a:p>
        </p:txBody>
      </p:sp>
      <p:pic>
        <p:nvPicPr>
          <p:cNvPr id="51202" name="Picture 2" descr="C:\Documents and Settings\kmainess\Local Settings\Temporary Internet Files\Content.IE5\O9Y67876\MP900289528[1].jpg"/>
          <p:cNvPicPr>
            <a:picLocks noChangeAspect="1" noChangeArrowheads="1"/>
          </p:cNvPicPr>
          <p:nvPr/>
        </p:nvPicPr>
        <p:blipFill>
          <a:blip r:embed="rId3" cstate="print"/>
          <a:srcRect/>
          <a:stretch>
            <a:fillRect/>
          </a:stretch>
        </p:blipFill>
        <p:spPr bwMode="auto">
          <a:xfrm>
            <a:off x="0" y="0"/>
            <a:ext cx="3200400" cy="4724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Contact Us</a:t>
            </a:r>
            <a:endParaRPr lang="en-US" dirty="0">
              <a:latin typeface="+mn-lt"/>
            </a:endParaRPr>
          </a:p>
        </p:txBody>
      </p:sp>
      <p:sp>
        <p:nvSpPr>
          <p:cNvPr id="3" name="Content Placeholder 2"/>
          <p:cNvSpPr>
            <a:spLocks noGrp="1"/>
          </p:cNvSpPr>
          <p:nvPr>
            <p:ph idx="1"/>
          </p:nvPr>
        </p:nvSpPr>
        <p:spPr/>
        <p:txBody>
          <a:bodyPr/>
          <a:lstStyle/>
          <a:p>
            <a:r>
              <a:rPr lang="en-US" dirty="0" smtClean="0">
                <a:latin typeface="+mn-lt"/>
                <a:hlinkClick r:id="rId2"/>
              </a:rPr>
              <a:t>kmainess@llu.edu</a:t>
            </a:r>
            <a:endParaRPr lang="en-US" dirty="0" smtClean="0">
              <a:latin typeface="+mn-lt"/>
            </a:endParaRPr>
          </a:p>
          <a:p>
            <a:pPr>
              <a:buNone/>
            </a:pPr>
            <a:endParaRPr lang="en-US" dirty="0" smtClean="0">
              <a:latin typeface="+mn-lt"/>
            </a:endParaRPr>
          </a:p>
          <a:p>
            <a:r>
              <a:rPr lang="en-US" dirty="0" smtClean="0">
                <a:latin typeface="+mn-lt"/>
                <a:hlinkClick r:id="rId3"/>
              </a:rPr>
              <a:t>dthorpe@llu.edu</a:t>
            </a:r>
            <a:endParaRPr lang="en-US" dirty="0" smtClean="0">
              <a:latin typeface="+mn-lt"/>
            </a:endParaRPr>
          </a:p>
          <a:p>
            <a:pPr>
              <a:buNone/>
            </a:pPr>
            <a:endParaRPr lang="en-US" dirty="0">
              <a:latin typeface="+mn-lt"/>
            </a:endParaRPr>
          </a:p>
        </p:txBody>
      </p:sp>
    </p:spTree>
    <p:extLst>
      <p:ext uri="{BB962C8B-B14F-4D97-AF65-F5344CB8AC3E}">
        <p14:creationId xmlns:p14="http://schemas.microsoft.com/office/powerpoint/2010/main" val="1445445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838200"/>
            <a:ext cx="8534400" cy="4876800"/>
          </a:xfrm>
        </p:spPr>
        <p:txBody>
          <a:bodyPr>
            <a:noAutofit/>
          </a:bodyPr>
          <a:lstStyle/>
          <a:p>
            <a:pPr>
              <a:buNone/>
            </a:pPr>
            <a:r>
              <a:rPr lang="en-US" sz="1800" dirty="0" smtClean="0"/>
              <a:t>Anderson LW and </a:t>
            </a:r>
            <a:r>
              <a:rPr lang="en-US" sz="1800" dirty="0" err="1" smtClean="0"/>
              <a:t>Krathwohl</a:t>
            </a:r>
            <a:r>
              <a:rPr lang="en-US" sz="1800" dirty="0" smtClean="0"/>
              <a:t> D (2001). </a:t>
            </a:r>
            <a:r>
              <a:rPr lang="en-US" sz="1800" i="1" dirty="0" smtClean="0"/>
              <a:t>A taxonomy for learning, teaching, and assessing: a revision of Bloom’s taxonomy of educational objectives</a:t>
            </a:r>
            <a:r>
              <a:rPr lang="en-US" sz="1800" dirty="0" smtClean="0"/>
              <a:t>. New York: Longman.</a:t>
            </a:r>
          </a:p>
          <a:p>
            <a:pPr>
              <a:buNone/>
            </a:pPr>
            <a:endParaRPr lang="en-US" sz="1800" dirty="0" smtClean="0"/>
          </a:p>
          <a:p>
            <a:pPr>
              <a:buNone/>
            </a:pPr>
            <a:r>
              <a:rPr lang="en-US" sz="1800" dirty="0" err="1" smtClean="0">
                <a:latin typeface="+mj-lt"/>
              </a:rPr>
              <a:t>Berrett</a:t>
            </a:r>
            <a:r>
              <a:rPr lang="en-US" sz="1800" dirty="0" smtClean="0">
                <a:latin typeface="+mj-lt"/>
              </a:rPr>
              <a:t> D (2012). How ‘flipping’ the classroom can improve the traditional lecture. </a:t>
            </a:r>
            <a:r>
              <a:rPr lang="en-US" sz="1800" i="1" dirty="0" smtClean="0">
                <a:latin typeface="+mj-lt"/>
              </a:rPr>
              <a:t>The Chronicle of Higher Education</a:t>
            </a:r>
            <a:r>
              <a:rPr lang="en-US" sz="1800" dirty="0" smtClean="0">
                <a:latin typeface="+mj-lt"/>
              </a:rPr>
              <a:t>, Feb. 19, 2012.</a:t>
            </a:r>
          </a:p>
          <a:p>
            <a:pPr>
              <a:buNone/>
            </a:pPr>
            <a:endParaRPr lang="en-US" sz="1800" dirty="0" smtClean="0">
              <a:latin typeface="+mj-lt"/>
            </a:endParaRPr>
          </a:p>
          <a:p>
            <a:pPr>
              <a:buNone/>
            </a:pPr>
            <a:r>
              <a:rPr lang="en-US" sz="1800" dirty="0" err="1" smtClean="0">
                <a:latin typeface="+mj-lt"/>
              </a:rPr>
              <a:t>Bransford</a:t>
            </a:r>
            <a:r>
              <a:rPr lang="en-US" sz="1800" dirty="0" smtClean="0">
                <a:latin typeface="+mj-lt"/>
              </a:rPr>
              <a:t> JD, Brown AL, and Cocking RR (2000). </a:t>
            </a:r>
            <a:r>
              <a:rPr lang="en-US" sz="1800" i="1" dirty="0" smtClean="0">
                <a:latin typeface="+mj-lt"/>
              </a:rPr>
              <a:t>How people learn: Brain, mind, experience, and school</a:t>
            </a:r>
            <a:r>
              <a:rPr lang="en-US" sz="1800" dirty="0" smtClean="0">
                <a:latin typeface="+mj-lt"/>
              </a:rPr>
              <a:t>. Washington, D.C.: National Academy Press.</a:t>
            </a:r>
          </a:p>
          <a:p>
            <a:pPr>
              <a:buNone/>
            </a:pPr>
            <a:endParaRPr lang="en-US" sz="1800" dirty="0" smtClean="0">
              <a:latin typeface="+mj-lt"/>
            </a:endParaRPr>
          </a:p>
          <a:p>
            <a:pPr>
              <a:buNone/>
            </a:pPr>
            <a:r>
              <a:rPr lang="en-US" sz="1800" dirty="0" smtClean="0">
                <a:latin typeface="+mj-lt"/>
              </a:rPr>
              <a:t>Crouch CH and Mazur E (2001). Peer instruction: Ten years of experience and results. </a:t>
            </a:r>
            <a:r>
              <a:rPr lang="en-US" sz="1800" i="1" dirty="0" smtClean="0">
                <a:latin typeface="+mj-lt"/>
              </a:rPr>
              <a:t>American Journal of Physics</a:t>
            </a:r>
            <a:r>
              <a:rPr lang="en-US" sz="1800" dirty="0" smtClean="0">
                <a:latin typeface="+mj-lt"/>
              </a:rPr>
              <a:t> 69: 970-977.</a:t>
            </a:r>
          </a:p>
          <a:p>
            <a:pPr>
              <a:buNone/>
            </a:pPr>
            <a:endParaRPr lang="en-US" sz="1800" dirty="0" smtClean="0">
              <a:latin typeface="+mj-lt"/>
            </a:endParaRPr>
          </a:p>
          <a:p>
            <a:pPr>
              <a:buNone/>
            </a:pPr>
            <a:r>
              <a:rPr lang="en-US" sz="1800" dirty="0" err="1" smtClean="0">
                <a:latin typeface="+mj-lt"/>
              </a:rPr>
              <a:t>DesLauriers</a:t>
            </a:r>
            <a:r>
              <a:rPr lang="en-US" sz="1800" dirty="0" smtClean="0">
                <a:latin typeface="+mj-lt"/>
              </a:rPr>
              <a:t> L, </a:t>
            </a:r>
            <a:r>
              <a:rPr lang="en-US" sz="1800" dirty="0" err="1" smtClean="0">
                <a:latin typeface="+mj-lt"/>
              </a:rPr>
              <a:t>Schelew</a:t>
            </a:r>
            <a:r>
              <a:rPr lang="en-US" sz="1800" dirty="0" smtClean="0">
                <a:latin typeface="+mj-lt"/>
              </a:rPr>
              <a:t> E, and </a:t>
            </a:r>
            <a:r>
              <a:rPr lang="en-US" sz="1800" dirty="0" err="1" smtClean="0">
                <a:latin typeface="+mj-lt"/>
              </a:rPr>
              <a:t>Wieman</a:t>
            </a:r>
            <a:r>
              <a:rPr lang="en-US" sz="1800" dirty="0" smtClean="0">
                <a:latin typeface="+mj-lt"/>
              </a:rPr>
              <a:t> C (2011). Improved learning in a large-enrollment physics class. </a:t>
            </a:r>
            <a:r>
              <a:rPr lang="en-US" sz="1800" i="1" dirty="0" smtClean="0">
                <a:latin typeface="+mj-lt"/>
              </a:rPr>
              <a:t>Science</a:t>
            </a:r>
            <a:r>
              <a:rPr lang="en-US" sz="1800" dirty="0" smtClean="0">
                <a:latin typeface="+mj-lt"/>
              </a:rPr>
              <a:t> 332: 862-864.</a:t>
            </a:r>
          </a:p>
          <a:p>
            <a:pPr>
              <a:buNone/>
            </a:pPr>
            <a:endParaRPr lang="en-US" sz="1800" dirty="0" smtClean="0">
              <a:latin typeface="+mj-lt"/>
            </a:endParaRPr>
          </a:p>
          <a:p>
            <a:pPr>
              <a:buNone/>
            </a:pPr>
            <a:endParaRPr lang="en-US" sz="1600" dirty="0" smtClean="0">
              <a:latin typeface="+mj-lt"/>
            </a:endParaRPr>
          </a:p>
          <a:p>
            <a:pPr>
              <a:buNone/>
            </a:pPr>
            <a:endParaRPr lang="en-US" sz="1400" dirty="0" smtClean="0">
              <a:latin typeface="+mj-lt"/>
            </a:endParaRPr>
          </a:p>
          <a:p>
            <a:pPr>
              <a:buNone/>
            </a:pPr>
            <a:endParaRPr lang="en-US" sz="1100" dirty="0" smtClean="0">
              <a:latin typeface="+mj-lt"/>
            </a:endParaRPr>
          </a:p>
          <a:p>
            <a:pPr>
              <a:buNone/>
            </a:pPr>
            <a:endParaRPr lang="en-US" sz="1100" dirty="0"/>
          </a:p>
        </p:txBody>
      </p:sp>
      <p:sp>
        <p:nvSpPr>
          <p:cNvPr id="4" name="Title 3"/>
          <p:cNvSpPr>
            <a:spLocks noGrp="1"/>
          </p:cNvSpPr>
          <p:nvPr>
            <p:ph type="title" idx="4294967295"/>
          </p:nvPr>
        </p:nvSpPr>
        <p:spPr>
          <a:xfrm>
            <a:off x="685800" y="274638"/>
            <a:ext cx="7543800" cy="563562"/>
          </a:xfrm>
        </p:spPr>
        <p:txBody>
          <a:bodyPr>
            <a:normAutofit fontScale="90000"/>
          </a:bodyPr>
          <a:lstStyle/>
          <a:p>
            <a:r>
              <a:rPr lang="en-US" sz="3600" dirty="0" smtClean="0">
                <a:latin typeface="+mj-lt"/>
              </a:rPr>
              <a:t>References</a:t>
            </a:r>
            <a:endParaRPr lang="en-US" sz="3600"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6186309"/>
          </a:xfrm>
          <a:prstGeom prst="rect">
            <a:avLst/>
          </a:prstGeom>
        </p:spPr>
        <p:txBody>
          <a:bodyPr wrap="square">
            <a:spAutoFit/>
          </a:bodyPr>
          <a:lstStyle/>
          <a:p>
            <a:endParaRPr lang="en-US" sz="2000" dirty="0" smtClean="0"/>
          </a:p>
          <a:p>
            <a:r>
              <a:rPr lang="en-US" sz="2000" dirty="0" smtClean="0"/>
              <a:t>Fitzpatrick M (2012). Classroom lectures go digital. </a:t>
            </a:r>
            <a:r>
              <a:rPr lang="en-US" sz="2000" i="1" dirty="0" smtClean="0"/>
              <a:t>The New York Times</a:t>
            </a:r>
            <a:r>
              <a:rPr lang="en-US" sz="2000" dirty="0" smtClean="0"/>
              <a:t>, June 24, 	2012.</a:t>
            </a:r>
          </a:p>
          <a:p>
            <a:endParaRPr lang="en-US" sz="2000" dirty="0" smtClean="0"/>
          </a:p>
          <a:p>
            <a:r>
              <a:rPr lang="en-US" sz="2000" dirty="0" smtClean="0"/>
              <a:t>Hake R (1998). Interactive-engagement versus traditional methods: A six-	thousand-student survey of mechanics test data for introductory physics 	courses. </a:t>
            </a:r>
            <a:r>
              <a:rPr lang="en-US" sz="2000" i="1" dirty="0" smtClean="0"/>
              <a:t>American Journal of Physics</a:t>
            </a:r>
            <a:r>
              <a:rPr lang="en-US" sz="2000" dirty="0" smtClean="0"/>
              <a:t> 66: 64-74.</a:t>
            </a:r>
          </a:p>
          <a:p>
            <a:pPr>
              <a:buNone/>
            </a:pPr>
            <a:endParaRPr lang="en-US" sz="2000" dirty="0" smtClean="0"/>
          </a:p>
          <a:p>
            <a:pPr>
              <a:buNone/>
            </a:pPr>
            <a:r>
              <a:rPr lang="en-US" sz="2000" dirty="0" err="1" smtClean="0"/>
              <a:t>Hrynchak</a:t>
            </a:r>
            <a:r>
              <a:rPr lang="en-US" sz="2000" dirty="0" smtClean="0"/>
              <a:t> P and Batty H. (2012) The educational theory basis of team-based 	learning. </a:t>
            </a:r>
            <a:r>
              <a:rPr lang="en-US" sz="2000" i="1" dirty="0" smtClean="0"/>
              <a:t>Medical Teacher </a:t>
            </a:r>
            <a:r>
              <a:rPr lang="en-US" sz="2000" dirty="0" smtClean="0"/>
              <a:t>34: 796-801.</a:t>
            </a:r>
          </a:p>
          <a:p>
            <a:pPr>
              <a:buNone/>
            </a:pPr>
            <a:endParaRPr lang="en-US" sz="2000" dirty="0" smtClean="0"/>
          </a:p>
          <a:p>
            <a:pPr>
              <a:buNone/>
            </a:pPr>
            <a:r>
              <a:rPr lang="en-US" sz="2000" dirty="0" smtClean="0"/>
              <a:t>Kaufman DM. (2003). Applying educational theory in practice. </a:t>
            </a:r>
            <a:r>
              <a:rPr lang="en-US" sz="2000" i="1" dirty="0" smtClean="0"/>
              <a:t>BMJ</a:t>
            </a:r>
            <a:r>
              <a:rPr lang="en-US" sz="2000" dirty="0" smtClean="0"/>
              <a:t> 326: 213-216.</a:t>
            </a:r>
          </a:p>
          <a:p>
            <a:pPr>
              <a:buNone/>
            </a:pPr>
            <a:endParaRPr lang="en-US" sz="2000" dirty="0" smtClean="0"/>
          </a:p>
          <a:p>
            <a:pPr>
              <a:buNone/>
            </a:pPr>
            <a:r>
              <a:rPr lang="en-US" sz="2000" dirty="0" err="1" smtClean="0"/>
              <a:t>Koles</a:t>
            </a:r>
            <a:r>
              <a:rPr lang="en-US" sz="2000" dirty="0" smtClean="0"/>
              <a:t> PG, </a:t>
            </a:r>
            <a:r>
              <a:rPr lang="en-US" sz="2000" dirty="0" err="1" smtClean="0"/>
              <a:t>Stolfi</a:t>
            </a:r>
            <a:r>
              <a:rPr lang="en-US" sz="2000" dirty="0" smtClean="0"/>
              <a:t> A, Borges NJ, Nelson S, </a:t>
            </a:r>
            <a:r>
              <a:rPr lang="en-US" sz="2000" dirty="0" err="1" smtClean="0"/>
              <a:t>Paremelee</a:t>
            </a:r>
            <a:r>
              <a:rPr lang="en-US" sz="2000" dirty="0" smtClean="0"/>
              <a:t> DX. (2010). The impact of team-based learning on medical students’ academic performance. </a:t>
            </a:r>
            <a:r>
              <a:rPr lang="en-US" sz="2000" i="1" dirty="0" smtClean="0"/>
              <a:t>Academic Medicine</a:t>
            </a:r>
            <a:r>
              <a:rPr lang="en-US" sz="2000" dirty="0" smtClean="0"/>
              <a:t>. 85: 1739-1745.</a:t>
            </a:r>
          </a:p>
          <a:p>
            <a:pPr>
              <a:buNone/>
            </a:pPr>
            <a:endParaRPr lang="en-US" sz="2000" dirty="0" smtClean="0"/>
          </a:p>
          <a:p>
            <a:pPr>
              <a:buNone/>
            </a:pPr>
            <a:endParaRPr lang="en-US" sz="2000" dirty="0" smtClean="0"/>
          </a:p>
          <a:p>
            <a:pPr>
              <a:buNone/>
            </a:pPr>
            <a:endParaRPr lang="en-US" sz="2000" dirty="0" smtClean="0"/>
          </a:p>
          <a:p>
            <a:pPr>
              <a:buNone/>
            </a:pPr>
            <a:endParaRPr lang="en-US" sz="1600" dirty="0" smtClean="0"/>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610600" cy="5878532"/>
          </a:xfrm>
          <a:prstGeom prst="rect">
            <a:avLst/>
          </a:prstGeom>
        </p:spPr>
        <p:txBody>
          <a:bodyPr wrap="square">
            <a:spAutoFit/>
          </a:bodyPr>
          <a:lstStyle/>
          <a:p>
            <a:r>
              <a:rPr lang="en-US" sz="2000" dirty="0" err="1" smtClean="0"/>
              <a:t>Lage</a:t>
            </a:r>
            <a:r>
              <a:rPr lang="en-US" sz="2000" dirty="0" smtClean="0"/>
              <a:t> MJ, Platt GJ, and </a:t>
            </a:r>
            <a:r>
              <a:rPr lang="en-US" sz="2000" dirty="0" err="1" smtClean="0"/>
              <a:t>Treglia</a:t>
            </a:r>
            <a:r>
              <a:rPr lang="en-US" sz="2000" dirty="0" smtClean="0"/>
              <a:t> M (2000). Inverting the classroom: A gateway to 	creating an inclusive learning environment. </a:t>
            </a:r>
            <a:r>
              <a:rPr lang="en-US" sz="2000" i="1" dirty="0" smtClean="0"/>
              <a:t>The Journal of Economic 	Education</a:t>
            </a:r>
            <a:r>
              <a:rPr lang="en-US" sz="2000" dirty="0" smtClean="0"/>
              <a:t> 31: 30-43.</a:t>
            </a:r>
          </a:p>
          <a:p>
            <a:pPr>
              <a:buNone/>
            </a:pPr>
            <a:endParaRPr lang="en-US" sz="2000" dirty="0" smtClean="0"/>
          </a:p>
          <a:p>
            <a:pPr>
              <a:buNone/>
            </a:pPr>
            <a:r>
              <a:rPr lang="en-US" sz="2000" dirty="0" smtClean="0"/>
              <a:t>Levine RE, O’Boyle M, </a:t>
            </a:r>
            <a:r>
              <a:rPr lang="en-US" sz="2000" dirty="0" err="1" smtClean="0"/>
              <a:t>Haidet</a:t>
            </a:r>
            <a:r>
              <a:rPr lang="en-US" sz="2000" dirty="0" smtClean="0"/>
              <a:t> P, Lynn DJ, Stone MM, Wolf DV, and </a:t>
            </a:r>
            <a:r>
              <a:rPr lang="en-US" sz="2000" dirty="0" err="1" smtClean="0"/>
              <a:t>Paniagua</a:t>
            </a:r>
            <a:r>
              <a:rPr lang="en-US" sz="2000" dirty="0" smtClean="0"/>
              <a:t> FA. 	(2004). 	Transforming a clinical clerkship with team learning. </a:t>
            </a:r>
            <a:r>
              <a:rPr lang="en-US" sz="2000" i="1" dirty="0" smtClean="0"/>
              <a:t>Teach 	Learn Med </a:t>
            </a:r>
            <a:r>
              <a:rPr lang="en-US" sz="2000" dirty="0" smtClean="0"/>
              <a:t>16: 270-275.</a:t>
            </a:r>
          </a:p>
          <a:p>
            <a:pPr>
              <a:buNone/>
            </a:pPr>
            <a:endParaRPr lang="en-US" sz="2000" dirty="0" smtClean="0"/>
          </a:p>
          <a:p>
            <a:pPr>
              <a:buNone/>
            </a:pPr>
            <a:r>
              <a:rPr lang="en-US" sz="2000" dirty="0" smtClean="0"/>
              <a:t>Mazur  E (2009). Farewell, Lecture? </a:t>
            </a:r>
            <a:r>
              <a:rPr lang="en-US" sz="2000" i="1" dirty="0" smtClean="0"/>
              <a:t>Science</a:t>
            </a:r>
            <a:r>
              <a:rPr lang="en-US" sz="2000" dirty="0" smtClean="0"/>
              <a:t> 323: 50-51.</a:t>
            </a:r>
          </a:p>
          <a:p>
            <a:pPr>
              <a:buNone/>
            </a:pPr>
            <a:endParaRPr lang="en-US" sz="2000" dirty="0" smtClean="0"/>
          </a:p>
          <a:p>
            <a:pPr>
              <a:buNone/>
            </a:pPr>
            <a:r>
              <a:rPr lang="en-US" sz="2000" dirty="0" err="1" smtClean="0"/>
              <a:t>Michaelsen</a:t>
            </a:r>
            <a:r>
              <a:rPr lang="en-US" sz="2000" dirty="0" smtClean="0"/>
              <a:t>, L, Bauman-Knight, A, and Fink, D. (2003). </a:t>
            </a:r>
            <a:r>
              <a:rPr lang="en-US" sz="2000" i="1" dirty="0" smtClean="0"/>
              <a:t>Team-based Learning: A 	Transformative Use of Small Groups in College Teaching</a:t>
            </a:r>
            <a:r>
              <a:rPr lang="en-US" sz="2000" dirty="0" smtClean="0"/>
              <a:t>. Sterling, VA: 	Stylus Publishing</a:t>
            </a:r>
          </a:p>
          <a:p>
            <a:pPr>
              <a:buNone/>
            </a:pPr>
            <a:endParaRPr lang="en-US" sz="2000" dirty="0" smtClean="0"/>
          </a:p>
          <a:p>
            <a:pPr>
              <a:buNone/>
            </a:pPr>
            <a:r>
              <a:rPr lang="en-US" sz="2000" dirty="0" err="1" smtClean="0"/>
              <a:t>Michaelsen</a:t>
            </a:r>
            <a:r>
              <a:rPr lang="en-US" sz="2000" dirty="0" smtClean="0"/>
              <a:t>, L, </a:t>
            </a:r>
            <a:r>
              <a:rPr lang="en-US" sz="2000" dirty="0" err="1" smtClean="0"/>
              <a:t>Parmelee</a:t>
            </a:r>
            <a:r>
              <a:rPr lang="en-US" sz="2000" dirty="0" smtClean="0"/>
              <a:t>, D.X., McMahon, K. K., and Levine, R. E. (2007). </a:t>
            </a:r>
            <a:r>
              <a:rPr lang="en-US" sz="2000" i="1" dirty="0" smtClean="0"/>
              <a:t>Team-	Based Learning for Health Professions Education A Guide to Using Small 	Groups for Improving Learning. </a:t>
            </a:r>
            <a:r>
              <a:rPr lang="en-US" sz="2000" dirty="0" smtClean="0"/>
              <a:t>Sterling, VA: Stylus Publishing</a:t>
            </a:r>
          </a:p>
          <a:p>
            <a:pPr>
              <a:buNone/>
            </a:pPr>
            <a:endParaRPr lang="en-US" dirty="0" smtClean="0"/>
          </a:p>
          <a:p>
            <a:pPr>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458200" cy="5016758"/>
          </a:xfrm>
          <a:prstGeom prst="rect">
            <a:avLst/>
          </a:prstGeom>
        </p:spPr>
        <p:txBody>
          <a:bodyPr wrap="square">
            <a:spAutoFit/>
          </a:bodyPr>
          <a:lstStyle/>
          <a:p>
            <a:pPr>
              <a:buNone/>
            </a:pPr>
            <a:r>
              <a:rPr lang="en-US" sz="2000" dirty="0" smtClean="0"/>
              <a:t>Novak G, Patterson ET, </a:t>
            </a:r>
            <a:r>
              <a:rPr lang="en-US" sz="2000" dirty="0" err="1" smtClean="0"/>
              <a:t>Gavrin</a:t>
            </a:r>
            <a:r>
              <a:rPr lang="en-US" sz="2000" dirty="0" smtClean="0"/>
              <a:t> AD, and Christian W (1999). </a:t>
            </a:r>
            <a:r>
              <a:rPr lang="en-US" sz="2000" i="1" dirty="0" smtClean="0"/>
              <a:t>Just-in-</a:t>
            </a:r>
            <a:r>
              <a:rPr lang="en-US" sz="2000" i="1" dirty="0" err="1" smtClean="0"/>
              <a:t>TimeTeaching</a:t>
            </a:r>
            <a:r>
              <a:rPr lang="en-US" sz="2000" i="1" dirty="0" smtClean="0"/>
              <a:t>: 	Blending Active Learning with Web 	Technology</a:t>
            </a:r>
            <a:r>
              <a:rPr lang="en-US" sz="2000" dirty="0" smtClean="0"/>
              <a:t>. Upper Saddle River, NJ: 	Prentice Hall.</a:t>
            </a:r>
          </a:p>
          <a:p>
            <a:pPr>
              <a:buNone/>
            </a:pPr>
            <a:endParaRPr lang="en-US" sz="2000" dirty="0" smtClean="0"/>
          </a:p>
          <a:p>
            <a:pPr>
              <a:buNone/>
            </a:pPr>
            <a:r>
              <a:rPr lang="en-US" sz="2000" dirty="0" err="1" smtClean="0"/>
              <a:t>Pashler</a:t>
            </a:r>
            <a:r>
              <a:rPr lang="en-US" sz="2000" dirty="0" smtClean="0"/>
              <a:t> H, McDaniel M, Rohrer D, and </a:t>
            </a:r>
            <a:r>
              <a:rPr lang="en-US" sz="2000" dirty="0" err="1" smtClean="0"/>
              <a:t>Bjork</a:t>
            </a:r>
            <a:r>
              <a:rPr lang="en-US" sz="2000" dirty="0" smtClean="0"/>
              <a:t> R (2008). Learning styles: Concepts 	and evidence. </a:t>
            </a:r>
            <a:r>
              <a:rPr lang="en-US" sz="2000" i="1" dirty="0" smtClean="0"/>
              <a:t>Psychological Science in the 	Public Interest </a:t>
            </a:r>
            <a:r>
              <a:rPr lang="en-US" sz="2000" dirty="0" smtClean="0"/>
              <a:t>9: 103-119.</a:t>
            </a:r>
          </a:p>
          <a:p>
            <a:pPr>
              <a:buNone/>
            </a:pPr>
            <a:endParaRPr lang="en-US" sz="2000" dirty="0" smtClean="0"/>
          </a:p>
          <a:p>
            <a:r>
              <a:rPr lang="en-US" sz="2000" dirty="0" err="1" smtClean="0"/>
              <a:t>Svinicki</a:t>
            </a:r>
            <a:r>
              <a:rPr lang="en-US" sz="2000" dirty="0" smtClean="0"/>
              <a:t> MD. (2004) </a:t>
            </a:r>
            <a:r>
              <a:rPr lang="en-US" sz="2000" i="1" dirty="0" smtClean="0"/>
              <a:t>Learning and motivation in the postsecondary classroom</a:t>
            </a:r>
            <a:r>
              <a:rPr lang="en-US" sz="2000" dirty="0" smtClean="0"/>
              <a:t>. 	San Francisco: Anker Pub. Co.</a:t>
            </a:r>
          </a:p>
          <a:p>
            <a:endParaRPr lang="en-US" sz="2000" dirty="0" smtClean="0"/>
          </a:p>
          <a:p>
            <a:pPr>
              <a:buNone/>
            </a:pPr>
            <a:r>
              <a:rPr lang="en-US" sz="2000" dirty="0" err="1" smtClean="0"/>
              <a:t>Walvoord</a:t>
            </a:r>
            <a:r>
              <a:rPr lang="en-US" sz="2000" dirty="0" smtClean="0"/>
              <a:t> BE, and Anderson VJ (1998). </a:t>
            </a:r>
            <a:r>
              <a:rPr lang="en-US" sz="2000" i="1" dirty="0" smtClean="0"/>
              <a:t>Effective grading: A tool for learning and 	assessment</a:t>
            </a:r>
            <a:r>
              <a:rPr lang="en-US" sz="2000" dirty="0" smtClean="0"/>
              <a:t>. San Francisco: </a:t>
            </a:r>
            <a:r>
              <a:rPr lang="en-US" sz="2000" dirty="0" err="1" smtClean="0"/>
              <a:t>Jossey</a:t>
            </a:r>
            <a:r>
              <a:rPr lang="en-US" sz="2000" dirty="0" smtClean="0"/>
              <a:t>-Bass.</a:t>
            </a:r>
          </a:p>
          <a:p>
            <a:pPr>
              <a:buNone/>
            </a:pPr>
            <a:endParaRPr lang="en-US" sz="2000" dirty="0" smtClean="0"/>
          </a:p>
          <a:p>
            <a:pPr>
              <a:buNone/>
            </a:pPr>
            <a:r>
              <a:rPr lang="en-US" sz="2000" dirty="0" err="1" smtClean="0"/>
              <a:t>Zgheib</a:t>
            </a:r>
            <a:r>
              <a:rPr lang="en-US" sz="2000" dirty="0" smtClean="0"/>
              <a:t> NK, </a:t>
            </a:r>
            <a:r>
              <a:rPr lang="en-US" sz="2000" dirty="0" err="1" smtClean="0"/>
              <a:t>Simaan</a:t>
            </a:r>
            <a:r>
              <a:rPr lang="en-US" sz="2000" dirty="0" smtClean="0"/>
              <a:t> JA, and </a:t>
            </a:r>
            <a:r>
              <a:rPr lang="en-US" sz="2000" dirty="0" err="1" smtClean="0"/>
              <a:t>Sabra</a:t>
            </a:r>
            <a:r>
              <a:rPr lang="en-US" sz="2000" dirty="0" smtClean="0"/>
              <a:t> R. (2010). Using team-based 	learning to teach 	pharmacology to second year medical students improves student 	performance. </a:t>
            </a:r>
            <a:r>
              <a:rPr lang="en-US" sz="2000" i="1" dirty="0" smtClean="0"/>
              <a:t>Med Teach </a:t>
            </a:r>
            <a:r>
              <a:rPr lang="en-US" sz="2000" dirty="0" smtClean="0"/>
              <a:t>32: 130-135.</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Theoretical Basis for TBL</a:t>
            </a:r>
            <a:endParaRPr lang="en-US" dirty="0">
              <a:latin typeface="+mj-lt"/>
            </a:endParaRPr>
          </a:p>
        </p:txBody>
      </p:sp>
      <p:sp>
        <p:nvSpPr>
          <p:cNvPr id="3" name="Content Placeholder 2"/>
          <p:cNvSpPr>
            <a:spLocks noGrp="1"/>
          </p:cNvSpPr>
          <p:nvPr>
            <p:ph idx="1"/>
          </p:nvPr>
        </p:nvSpPr>
        <p:spPr/>
        <p:txBody>
          <a:bodyPr/>
          <a:lstStyle/>
          <a:p>
            <a:r>
              <a:rPr lang="en-US" dirty="0" smtClean="0">
                <a:latin typeface="+mj-lt"/>
              </a:rPr>
              <a:t>Team-Based Learning (TBL) = Constructivist learning </a:t>
            </a:r>
            <a:r>
              <a:rPr lang="en-US" sz="2800" dirty="0" smtClean="0">
                <a:latin typeface="+mj-lt"/>
              </a:rPr>
              <a:t>(</a:t>
            </a:r>
            <a:r>
              <a:rPr lang="en-US" sz="2800" dirty="0" err="1" smtClean="0">
                <a:latin typeface="+mj-lt"/>
              </a:rPr>
              <a:t>Svinicki</a:t>
            </a:r>
            <a:r>
              <a:rPr lang="en-US" sz="2800" dirty="0" smtClean="0">
                <a:latin typeface="+mj-lt"/>
              </a:rPr>
              <a:t> 2004; Kaufman 2003)</a:t>
            </a:r>
            <a:endParaRPr lang="en-US" dirty="0" smtClean="0">
              <a:latin typeface="+mj-lt"/>
            </a:endParaRPr>
          </a:p>
          <a:p>
            <a:pPr lvl="1"/>
            <a:r>
              <a:rPr lang="en-US" dirty="0" smtClean="0">
                <a:latin typeface="+mj-lt"/>
              </a:rPr>
              <a:t>Focus is on the mental representation of information by the learner”</a:t>
            </a:r>
            <a:endParaRPr lang="en-US" dirty="0">
              <a:latin typeface="+mj-lt"/>
            </a:endParaRPr>
          </a:p>
        </p:txBody>
      </p:sp>
      <p:pic>
        <p:nvPicPr>
          <p:cNvPr id="34817" name="Picture 1" descr="C:\Documents and Settings\kmainess\Local Settings\Temporary Internet Files\Content.IE5\IFAONVTS\MC900294935[1].wmf"/>
          <p:cNvPicPr>
            <a:picLocks noChangeAspect="1" noChangeArrowheads="1"/>
          </p:cNvPicPr>
          <p:nvPr/>
        </p:nvPicPr>
        <p:blipFill>
          <a:blip r:embed="rId3" cstate="print"/>
          <a:srcRect/>
          <a:stretch>
            <a:fillRect/>
          </a:stretch>
        </p:blipFill>
        <p:spPr bwMode="auto">
          <a:xfrm>
            <a:off x="6172200" y="3124200"/>
            <a:ext cx="2971800" cy="2743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lstStyle/>
          <a:p>
            <a:r>
              <a:rPr lang="en-US" dirty="0" smtClean="0">
                <a:latin typeface="+mj-lt"/>
              </a:rPr>
              <a:t>Constructivist Learning</a:t>
            </a:r>
            <a:endParaRPr lang="en-US" dirty="0">
              <a:latin typeface="+mj-lt"/>
            </a:endParaRPr>
          </a:p>
        </p:txBody>
      </p:sp>
      <p:sp>
        <p:nvSpPr>
          <p:cNvPr id="3" name="Content Placeholder 2"/>
          <p:cNvSpPr>
            <a:spLocks noGrp="1"/>
          </p:cNvSpPr>
          <p:nvPr>
            <p:ph sz="half" idx="1"/>
          </p:nvPr>
        </p:nvSpPr>
        <p:spPr>
          <a:xfrm>
            <a:off x="152400" y="1219200"/>
            <a:ext cx="4038600" cy="4525963"/>
          </a:xfrm>
        </p:spPr>
        <p:txBody>
          <a:bodyPr>
            <a:normAutofit fontScale="92500" lnSpcReduction="20000"/>
          </a:bodyPr>
          <a:lstStyle/>
          <a:p>
            <a:pPr lvl="0"/>
            <a:r>
              <a:rPr lang="en-US" dirty="0" smtClean="0">
                <a:latin typeface="+mj-lt"/>
              </a:rPr>
              <a:t>The teacher guides or facilitates learning.</a:t>
            </a:r>
          </a:p>
          <a:p>
            <a:pPr lvl="0"/>
            <a:r>
              <a:rPr lang="en-US" dirty="0" smtClean="0">
                <a:latin typeface="+mj-lt"/>
              </a:rPr>
              <a:t>Learners should encounter conflict with former knowledge and new knowledge</a:t>
            </a:r>
          </a:p>
          <a:p>
            <a:pPr lvl="0"/>
            <a:r>
              <a:rPr lang="en-US" dirty="0" smtClean="0">
                <a:latin typeface="+mj-lt"/>
              </a:rPr>
              <a:t>Relevant problems accompanied by group interaction promotes learning.</a:t>
            </a:r>
          </a:p>
          <a:p>
            <a:pPr lvl="0"/>
            <a:r>
              <a:rPr lang="en-US" dirty="0" smtClean="0">
                <a:latin typeface="+mj-lt"/>
              </a:rPr>
              <a:t>Learning requires reflection.</a:t>
            </a:r>
          </a:p>
          <a:p>
            <a:endParaRPr lang="en-US" dirty="0"/>
          </a:p>
        </p:txBody>
      </p:sp>
      <p:sp>
        <p:nvSpPr>
          <p:cNvPr id="11" name="Content Placeholder 10"/>
          <p:cNvSpPr>
            <a:spLocks noGrp="1"/>
          </p:cNvSpPr>
          <p:nvPr>
            <p:ph sz="half" idx="2"/>
          </p:nvPr>
        </p:nvSpPr>
        <p:spPr>
          <a:xfrm>
            <a:off x="3962400" y="1828800"/>
            <a:ext cx="5181600" cy="4038601"/>
          </a:xfrm>
        </p:spPr>
        <p:txBody>
          <a:bodyPr>
            <a:normAutofit fontScale="92500" lnSpcReduction="20000"/>
          </a:bodyPr>
          <a:lstStyle/>
          <a:p>
            <a:endParaRPr lang="en-US" dirty="0"/>
          </a:p>
        </p:txBody>
      </p:sp>
      <p:pic>
        <p:nvPicPr>
          <p:cNvPr id="6150" name="Picture 6" descr="C:\Documents and Settings\kmainess\Local Settings\Temporary Internet Files\Content.IE5\6Q1EVGEG\MP900409483[1].jpg"/>
          <p:cNvPicPr>
            <a:picLocks noChangeAspect="1" noChangeArrowheads="1"/>
          </p:cNvPicPr>
          <p:nvPr/>
        </p:nvPicPr>
        <p:blipFill>
          <a:blip r:embed="rId3" cstate="print"/>
          <a:srcRect/>
          <a:stretch>
            <a:fillRect/>
          </a:stretch>
        </p:blipFill>
        <p:spPr bwMode="auto">
          <a:xfrm>
            <a:off x="3962400" y="1828800"/>
            <a:ext cx="5181600" cy="403860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b="1" dirty="0" smtClean="0">
                <a:latin typeface="+mj-lt"/>
              </a:rPr>
              <a:t>TBL Consistent with All </a:t>
            </a:r>
            <a:br>
              <a:rPr lang="en-US" b="1" dirty="0" smtClean="0">
                <a:latin typeface="+mj-lt"/>
              </a:rPr>
            </a:br>
            <a:r>
              <a:rPr lang="en-US" b="1" dirty="0" smtClean="0">
                <a:latin typeface="+mj-lt"/>
              </a:rPr>
              <a:t>of These Elements </a:t>
            </a:r>
            <a:endParaRPr lang="en-US" b="1" dirty="0">
              <a:latin typeface="+mj-lt"/>
            </a:endParaRPr>
          </a:p>
        </p:txBody>
      </p:sp>
      <p:sp>
        <p:nvSpPr>
          <p:cNvPr id="5" name="Content Placeholder 4"/>
          <p:cNvSpPr>
            <a:spLocks noGrp="1"/>
          </p:cNvSpPr>
          <p:nvPr>
            <p:ph sz="half" idx="1"/>
          </p:nvPr>
        </p:nvSpPr>
        <p:spPr>
          <a:xfrm>
            <a:off x="457200" y="1600201"/>
            <a:ext cx="4038600" cy="4267200"/>
          </a:xfrm>
        </p:spPr>
        <p:txBody>
          <a:bodyPr>
            <a:normAutofit/>
          </a:bodyPr>
          <a:lstStyle/>
          <a:p>
            <a:r>
              <a:rPr lang="en-US" sz="3200" b="1" dirty="0" smtClean="0">
                <a:latin typeface="+mj-lt"/>
              </a:rPr>
              <a:t>Teacher as facilitator:</a:t>
            </a:r>
          </a:p>
          <a:p>
            <a:pPr lvl="1"/>
            <a:r>
              <a:rPr lang="en-US" sz="2800" dirty="0" smtClean="0">
                <a:latin typeface="+mj-lt"/>
              </a:rPr>
              <a:t>Establishes the learning objectives </a:t>
            </a:r>
          </a:p>
          <a:p>
            <a:pPr lvl="1"/>
            <a:r>
              <a:rPr lang="en-US" sz="2800" dirty="0" smtClean="0">
                <a:latin typeface="+mj-lt"/>
              </a:rPr>
              <a:t>Chooses the problems of focus</a:t>
            </a:r>
          </a:p>
          <a:p>
            <a:pPr lvl="1"/>
            <a:r>
              <a:rPr lang="en-US" sz="2800" dirty="0" smtClean="0">
                <a:latin typeface="+mj-lt"/>
              </a:rPr>
              <a:t>Guides teams toward solutions</a:t>
            </a:r>
          </a:p>
        </p:txBody>
      </p:sp>
      <p:sp>
        <p:nvSpPr>
          <p:cNvPr id="7" name="Content Placeholder 6"/>
          <p:cNvSpPr>
            <a:spLocks noGrp="1"/>
          </p:cNvSpPr>
          <p:nvPr>
            <p:ph sz="half" idx="2"/>
          </p:nvPr>
        </p:nvSpPr>
        <p:spPr>
          <a:xfrm>
            <a:off x="4648200" y="1600200"/>
            <a:ext cx="4038600" cy="4267199"/>
          </a:xfrm>
        </p:spPr>
        <p:txBody>
          <a:bodyPr/>
          <a:lstStyle/>
          <a:p>
            <a:endParaRPr lang="en-US" dirty="0"/>
          </a:p>
        </p:txBody>
      </p:sp>
      <p:pic>
        <p:nvPicPr>
          <p:cNvPr id="5121" name="Picture 1" descr="C:\Documents and Settings\kmainess\Local Settings\Temporary Internet Files\Content.IE5\6Q1EVGEG\MC910216963[1].png"/>
          <p:cNvPicPr>
            <a:picLocks noChangeAspect="1" noChangeArrowheads="1"/>
          </p:cNvPicPr>
          <p:nvPr/>
        </p:nvPicPr>
        <p:blipFill>
          <a:blip r:embed="rId3" cstate="print"/>
          <a:srcRect/>
          <a:stretch>
            <a:fillRect/>
          </a:stretch>
        </p:blipFill>
        <p:spPr bwMode="auto">
          <a:xfrm>
            <a:off x="4572000" y="1600200"/>
            <a:ext cx="4572000" cy="3886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381000"/>
            <a:ext cx="8229600" cy="5410200"/>
          </a:xfrm>
        </p:spPr>
        <p:txBody>
          <a:bodyPr>
            <a:normAutofit/>
          </a:bodyPr>
          <a:lstStyle/>
          <a:p>
            <a:r>
              <a:rPr lang="en-US" b="1" dirty="0" smtClean="0">
                <a:latin typeface="+mj-lt"/>
              </a:rPr>
              <a:t>Learners encounter inconsistencies in preconceptions and new experiences:</a:t>
            </a:r>
          </a:p>
          <a:p>
            <a:pPr lvl="1"/>
            <a:r>
              <a:rPr lang="en-US" dirty="0" smtClean="0">
                <a:latin typeface="+mj-lt"/>
              </a:rPr>
              <a:t>A careful choice of problems can help reveal common student misconceptions</a:t>
            </a:r>
          </a:p>
          <a:p>
            <a:pPr lvl="1">
              <a:buNone/>
            </a:pPr>
            <a:endParaRPr lang="en-US" dirty="0" smtClean="0">
              <a:latin typeface="+mj-lt"/>
            </a:endParaRPr>
          </a:p>
          <a:p>
            <a:r>
              <a:rPr lang="en-US" b="1" dirty="0" smtClean="0">
                <a:latin typeface="+mj-lt"/>
              </a:rPr>
              <a:t>Focus on relevant problems + Group interaction = Learning </a:t>
            </a:r>
          </a:p>
          <a:p>
            <a:pPr lvl="1"/>
            <a:r>
              <a:rPr lang="en-US" dirty="0" smtClean="0">
                <a:latin typeface="+mj-lt"/>
              </a:rPr>
              <a:t>Constant interaction and debate </a:t>
            </a:r>
            <a:r>
              <a:rPr lang="en-US" dirty="0" smtClean="0">
                <a:latin typeface="+mj-lt"/>
                <a:sym typeface="Wingdings" pitchFamily="2" charset="2"/>
              </a:rPr>
              <a:t> </a:t>
            </a:r>
            <a:r>
              <a:rPr lang="en-US" dirty="0" smtClean="0">
                <a:latin typeface="+mj-lt"/>
              </a:rPr>
              <a:t>comparison of current understandings with those of other team members </a:t>
            </a:r>
            <a:r>
              <a:rPr lang="en-US" dirty="0" smtClean="0">
                <a:latin typeface="+mj-lt"/>
                <a:sym typeface="Wingdings" pitchFamily="2" charset="2"/>
              </a:rPr>
              <a:t> </a:t>
            </a:r>
            <a:r>
              <a:rPr lang="en-US" dirty="0" smtClean="0">
                <a:latin typeface="+mj-lt"/>
              </a:rPr>
              <a:t>new understandings</a:t>
            </a:r>
          </a:p>
          <a:p>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1222</TotalTime>
  <Words>2713</Words>
  <Application>Microsoft Macintosh PowerPoint</Application>
  <PresentationFormat>On-screen Show (4:3)</PresentationFormat>
  <Paragraphs>385</Paragraphs>
  <Slides>54</Slides>
  <Notes>23</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Engaging Research Students via Team-Based Learning:  A Tale of Two Programs</vt:lpstr>
      <vt:lpstr>“Flipping the Classroom”</vt:lpstr>
      <vt:lpstr>Flipping the classroom means . . .</vt:lpstr>
      <vt:lpstr>According to Bloom’s Taxonomy (revised, 2001)…</vt:lpstr>
      <vt:lpstr>Traditional Model</vt:lpstr>
      <vt:lpstr>Theoretical Basis for TBL</vt:lpstr>
      <vt:lpstr>Constructivist Learning</vt:lpstr>
      <vt:lpstr>TBL Consistent with All  of These Elements </vt:lpstr>
      <vt:lpstr>PowerPoint Presentation</vt:lpstr>
      <vt:lpstr>Learning Requires Reflection</vt:lpstr>
      <vt:lpstr>What Is Team-Based Learning?</vt:lpstr>
      <vt:lpstr>PowerPoint Presentation</vt:lpstr>
      <vt:lpstr>Readiness Assurance Process</vt:lpstr>
      <vt:lpstr>Group Readiness Assurance Test</vt:lpstr>
      <vt:lpstr>Appeal Process</vt:lpstr>
      <vt:lpstr>PowerPoint Presentation</vt:lpstr>
      <vt:lpstr>PowerPoint Presentation</vt:lpstr>
      <vt:lpstr>In-Class Application Activities</vt:lpstr>
      <vt:lpstr>Peer Evaluation</vt:lpstr>
      <vt:lpstr>PowerPoint Presentation</vt:lpstr>
      <vt:lpstr>Research I</vt:lpstr>
      <vt:lpstr>My Motivation</vt:lpstr>
      <vt:lpstr>Week 1 : Establishing the Team Process </vt:lpstr>
      <vt:lpstr>Assigning Students to Teams</vt:lpstr>
      <vt:lpstr> Weighting Grading Criteria</vt:lpstr>
      <vt:lpstr>Practicing the Team Learning Process  </vt:lpstr>
      <vt:lpstr>Pre class Materials</vt:lpstr>
      <vt:lpstr>       Team Activities </vt:lpstr>
      <vt:lpstr>Team Maintenance – Peer Eval</vt:lpstr>
      <vt:lpstr>                    Team Member Feedback</vt:lpstr>
      <vt:lpstr>           Team Member Feedback</vt:lpstr>
      <vt:lpstr>Student Feedback</vt:lpstr>
      <vt:lpstr>Student Feedback</vt:lpstr>
      <vt:lpstr>  My Observations</vt:lpstr>
      <vt:lpstr>What I Would Do Differently…</vt:lpstr>
      <vt:lpstr>PowerPoint Presentation</vt:lpstr>
      <vt:lpstr>My Motivation</vt:lpstr>
      <vt:lpstr>Week 1: Establishing Small Groups</vt:lpstr>
      <vt:lpstr>Format each following week</vt:lpstr>
      <vt:lpstr>First Activity of the Day</vt:lpstr>
      <vt:lpstr>Next Activity</vt:lpstr>
      <vt:lpstr>Appeal Process</vt:lpstr>
      <vt:lpstr>20-30 Minute Lecture</vt:lpstr>
      <vt:lpstr>Group Activities</vt:lpstr>
      <vt:lpstr>Peer Evaluation</vt:lpstr>
      <vt:lpstr>Results</vt:lpstr>
      <vt:lpstr>What I would do differently</vt:lpstr>
      <vt:lpstr>What we both found</vt:lpstr>
      <vt:lpstr>PowerPoint Presentation</vt:lpstr>
      <vt:lpstr>Contact Us</vt:lpstr>
      <vt:lpstr>References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Brenda Pfeiffer</dc:creator>
  <cp:lastModifiedBy>Janelle Carillo</cp:lastModifiedBy>
  <cp:revision>92</cp:revision>
  <cp:lastPrinted>2014-03-07T18:32:07Z</cp:lastPrinted>
  <dcterms:created xsi:type="dcterms:W3CDTF">2009-01-22T18:10:57Z</dcterms:created>
  <dcterms:modified xsi:type="dcterms:W3CDTF">2014-08-19T22:12:51Z</dcterms:modified>
</cp:coreProperties>
</file>